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257" r:id="rId33"/>
    <p:sldId id="258" r:id="rId34"/>
    <p:sldId id="259" r:id="rId35"/>
    <p:sldId id="260" r:id="rId36"/>
    <p:sldId id="261" r:id="rId37"/>
    <p:sldId id="262" r:id="rId38"/>
    <p:sldId id="263" r:id="rId39"/>
    <p:sldId id="264"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 id="280" r:id="rId56"/>
    <p:sldId id="281" r:id="rId57"/>
    <p:sldId id="282" r:id="rId58"/>
    <p:sldId id="283" r:id="rId59"/>
    <p:sldId id="284" r:id="rId60"/>
    <p:sldId id="285" r:id="rId61"/>
    <p:sldId id="286" r:id="rId62"/>
    <p:sldId id="28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Mass </a:t>
            </a:r>
            <a:r>
              <a:rPr lang="en-US" b="1" dirty="0" smtClean="0"/>
              <a:t>media </a:t>
            </a:r>
            <a:r>
              <a:rPr lang="en-US" b="1" dirty="0" smtClean="0"/>
              <a:t>material</a:t>
            </a:r>
            <a:r>
              <a:rPr lang="ar-EG" b="1" dirty="0" smtClean="0"/>
              <a:t/>
            </a:r>
            <a:br>
              <a:rPr lang="ar-EG" b="1" dirty="0" smtClean="0"/>
            </a:br>
            <a:r>
              <a:rPr lang="ar-EG" b="1" dirty="0" smtClean="0"/>
              <a:t>ثانية عام</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608255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40699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0483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20733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32234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483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5585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25920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503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637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err="1"/>
              <a:t>arabic</a:t>
            </a:r>
            <a:r>
              <a:rPr lang="en-US" b="1" dirty="0"/>
              <a:t> :</a:t>
            </a:r>
          </a:p>
        </p:txBody>
      </p:sp>
      <p:sp>
        <p:nvSpPr>
          <p:cNvPr id="3" name="Content Placeholder 2"/>
          <p:cNvSpPr>
            <a:spLocks noGrp="1"/>
          </p:cNvSpPr>
          <p:nvPr>
            <p:ph idx="1"/>
          </p:nvPr>
        </p:nvSpPr>
        <p:spPr/>
        <p:txBody>
          <a:bodyPr>
            <a:normAutofit fontScale="77500" lnSpcReduction="20000"/>
          </a:bodyPr>
          <a:lstStyle/>
          <a:p>
            <a:r>
              <a:rPr lang="en-US" sz="4800" b="1" dirty="0" smtClean="0"/>
              <a:t>The accompanying article notes how Tunisia </a:t>
            </a:r>
            <a:r>
              <a:rPr lang="en-US" sz="4800" b="1" dirty="0"/>
              <a:t>has used broadcasting to teach adults to read and write Arabic . The article makes note of what researchers have learned as an important part of literacy training . The point , however , applies to almost any type instructional media . </a:t>
            </a:r>
            <a:endParaRPr lang="en-US" sz="4800" b="1" dirty="0"/>
          </a:p>
        </p:txBody>
      </p:sp>
    </p:spTree>
    <p:extLst>
      <p:ext uri="{BB962C8B-B14F-4D97-AF65-F5344CB8AC3E}">
        <p14:creationId xmlns:p14="http://schemas.microsoft.com/office/powerpoint/2010/main" val="3680590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89322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94198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10606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2772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187536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2579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33339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83820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378852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7325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77500" lnSpcReduction="20000"/>
          </a:bodyPr>
          <a:lstStyle/>
          <a:p>
            <a:r>
              <a:rPr lang="en-US" sz="4800" b="1" dirty="0"/>
              <a:t>Radio and television programs which are consumed by people in a structured environment (in groups ) tend to be more effective in terms of helping people learn than are programs which rely on the individual participation of the listener </a:t>
            </a:r>
          </a:p>
          <a:p>
            <a:r>
              <a:rPr lang="en-US" sz="4800" b="1" dirty="0" smtClean="0"/>
              <a:t> </a:t>
            </a:r>
            <a:endParaRPr lang="en-US" sz="4800" b="1" dirty="0"/>
          </a:p>
          <a:p>
            <a:endParaRPr lang="en-US" sz="4800" b="1" dirty="0"/>
          </a:p>
        </p:txBody>
      </p:sp>
    </p:spTree>
    <p:extLst>
      <p:ext uri="{BB962C8B-B14F-4D97-AF65-F5344CB8AC3E}">
        <p14:creationId xmlns:p14="http://schemas.microsoft.com/office/powerpoint/2010/main" val="2867416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32323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48256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39948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030936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163908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439834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3995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105670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221027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83306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77500" lnSpcReduction="20000"/>
          </a:bodyPr>
          <a:lstStyle/>
          <a:p>
            <a:r>
              <a:rPr lang="en-US" sz="4400" b="1" dirty="0"/>
              <a:t>A person is more apt to learn if he is in a favorable educational environment . Students who are already gathered in a school classroom  are ideally situated to receive instructional broadcasting . Adults who are given the opportunity to gather in community centers , schools , or homes under the direction of a qualified teacher or leader are more able to benefit from the instructional broadcasting messages .</a:t>
            </a:r>
            <a:endParaRPr lang="en-US" sz="4400" b="1" dirty="0"/>
          </a:p>
        </p:txBody>
      </p:sp>
    </p:spTree>
    <p:extLst>
      <p:ext uri="{BB962C8B-B14F-4D97-AF65-F5344CB8AC3E}">
        <p14:creationId xmlns:p14="http://schemas.microsoft.com/office/powerpoint/2010/main" val="82998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40098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69107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61662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097583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63805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8062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418218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21111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109663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6780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77500" lnSpcReduction="20000"/>
          </a:bodyPr>
          <a:lstStyle/>
          <a:p>
            <a:r>
              <a:rPr lang="en-US" sz="4400" b="1" dirty="0"/>
              <a:t>The presence of a qualified person appears to be particularly important because of the one- way nature of mass communication messages . After the broadcast lesson the teacher can further explain any parts of the lesson which the students want . The broadcasts often serve as presenters of ideas which are intended to be discussed . </a:t>
            </a:r>
            <a:endParaRPr lang="en-US" sz="4400" b="1" dirty="0"/>
          </a:p>
        </p:txBody>
      </p:sp>
    </p:spTree>
    <p:extLst>
      <p:ext uri="{BB962C8B-B14F-4D97-AF65-F5344CB8AC3E}">
        <p14:creationId xmlns:p14="http://schemas.microsoft.com/office/powerpoint/2010/main" val="1059712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002113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74233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97942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686283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603566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52761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57670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150140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992247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70659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EG" dirty="0" smtClean="0"/>
              <a:t>الترجمة</a:t>
            </a:r>
            <a:br>
              <a:rPr lang="ar-EG" dirty="0" smtClean="0"/>
            </a:br>
            <a:endParaRPr lang="en-US" dirty="0"/>
          </a:p>
        </p:txBody>
      </p:sp>
      <p:sp>
        <p:nvSpPr>
          <p:cNvPr id="3" name="Content Placeholder 2"/>
          <p:cNvSpPr>
            <a:spLocks noGrp="1"/>
          </p:cNvSpPr>
          <p:nvPr>
            <p:ph idx="1"/>
          </p:nvPr>
        </p:nvSpPr>
        <p:spPr/>
        <p:txBody>
          <a:bodyPr>
            <a:normAutofit/>
          </a:bodyPr>
          <a:lstStyle/>
          <a:p>
            <a:pPr marL="0" indent="0" algn="r">
              <a:buNone/>
            </a:pPr>
            <a:r>
              <a:rPr lang="ar-EG" sz="4000" b="1" dirty="0" smtClean="0"/>
              <a:t>ويشير المقال المرفق إلى كيفية إستخدام تونس للإذاعة لتعليم البالغين أن يقرؤا ويكتبوا اللغة العربية. وينبه المقال على ما يتعلمه المشتغلون في الأبحاث كجزءهام من التدريب على الإلمام بالقارءة والكتابة. ومع ذلك فإن النقطة الأساسية تكاد تنطبق على كل نوع من أنواع وسائل الإعلام التعليمية.</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9290251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520383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0623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dirty="0" smtClean="0"/>
              <a:t>فبرامج الراديو والتليفزيون التي تتلقاها الناس في مجموعات تميل إلى أن تكون ذات فاعلية من ناحية معاونتها للناس على التعلم أكثر من البرامج التي تعتمد على المشاركة الفردية من المستمع.</a:t>
            </a:r>
            <a:endParaRPr lang="ar-EG"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r">
              <a:buNone/>
            </a:pPr>
            <a:r>
              <a:rPr lang="ar-EG" sz="4000" b="1" dirty="0" smtClean="0"/>
              <a:t>فالانسان يكون أكثر قدرة على التعلم لو أنه تواجد في وسط تعليمي مناسب . والطلبة الذين يتجمعون بالفعل في فصل المدرسة يكون وضعهم مثاليا لتلقي إذاعة تعليمية . ولعل البالغين الذين يمنحون الفرصة للتجمع في مراكز الناحية التي يقيمون فيها أو في المدارس أو البيوت وفي ظل توجيه مدرس مؤهل أو مرشد كفء أكثؤر قدرة على الإستفادة من الرسائل التعليمية المذاعة</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r">
              <a:buNone/>
            </a:pPr>
            <a:r>
              <a:rPr lang="ar-EG" sz="4000" b="1" dirty="0" smtClean="0"/>
              <a:t>ويبدو ان تواجد شخص مؤهل أمر هام بصفة خاصة بسبب طبيعة الإتجاه الواحد لرسائل أو وسيلة الإتصال الجماهيرية. وبعد الدرس المذاع ، يستطيع المدرس أن يساعد في شرح أجزاء من الدرس التي يريدها الطلاب. </a:t>
            </a:r>
            <a:r>
              <a:rPr lang="ar-EG" sz="4000" b="1" smtClean="0"/>
              <a:t>وغالبا ما تقوم الاذاعات بتقديم الافكار التي في النية مناقشتها </a:t>
            </a:r>
            <a:endParaRPr lang="en-US" sz="4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425</Words>
  <Application>Microsoft Office PowerPoint</Application>
  <PresentationFormat>On-screen Show (4:3)</PresentationFormat>
  <Paragraphs>15</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Mass media material ثانية عام</vt:lpstr>
      <vt:lpstr>1. Translate the following into arabic :</vt:lpstr>
      <vt:lpstr>PowerPoint Presentation</vt:lpstr>
      <vt:lpstr>PowerPoint Presentation</vt:lpstr>
      <vt:lpstr>PowerPoint Presentation</vt:lpstr>
      <vt:lpstr>الترجمة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19</cp:revision>
  <dcterms:created xsi:type="dcterms:W3CDTF">2006-08-16T00:00:00Z</dcterms:created>
  <dcterms:modified xsi:type="dcterms:W3CDTF">2020-03-17T11:54:40Z</dcterms:modified>
</cp:coreProperties>
</file>