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2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87" r:id="rId10"/>
    <p:sldId id="264" r:id="rId11"/>
    <p:sldId id="265" r:id="rId12"/>
    <p:sldId id="289" r:id="rId13"/>
    <p:sldId id="266" r:id="rId14"/>
    <p:sldId id="267" r:id="rId15"/>
    <p:sldId id="268" r:id="rId16"/>
    <p:sldId id="291" r:id="rId1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79" d="100"/>
          <a:sy n="79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04/08/41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627784" y="476672"/>
            <a:ext cx="410445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latin typeface="Andalus" pitchFamily="18" charset="-78"/>
                <a:cs typeface="Andalus" pitchFamily="18" charset="-78"/>
              </a:rPr>
              <a:t>الصحافة الاستقصائية</a:t>
            </a:r>
            <a:endParaRPr lang="ar-SA" sz="4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627784" y="477055"/>
            <a:ext cx="4432585" cy="12137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2" l="0" r="93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6"/>
          <a:stretch/>
        </p:blipFill>
        <p:spPr>
          <a:xfrm>
            <a:off x="6033728" y="548680"/>
            <a:ext cx="1808389" cy="2678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مستدير الزوايا 4"/>
          <p:cNvSpPr/>
          <p:nvPr/>
        </p:nvSpPr>
        <p:spPr>
          <a:xfrm>
            <a:off x="0" y="2631097"/>
            <a:ext cx="9144000" cy="2052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cs typeface="PT Simple Bold Ruled" pitchFamily="2" charset="-78"/>
              </a:rPr>
              <a:t>د. هبة عبد المعز أحمد </a:t>
            </a:r>
            <a:endParaRPr lang="ar-SA" sz="4000" b="1" dirty="0">
              <a:cs typeface="PT Simple Bold Ruled" pitchFamily="2" charset="-78"/>
            </a:endParaRP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189852"/>
      </p:ext>
    </p:extLst>
  </p:cSld>
  <p:clrMapOvr>
    <a:masterClrMapping/>
  </p:clrMapOvr>
  <p:transition spd="slow" advTm="1103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77457E-6 C -0.01267 0.01549 -0.01267 0.02243 -0.03108 0.0296 C -0.03472 0.02821 -0.03924 0.02798 -0.04219 0.02544 C -0.04878 0.01989 -0.04948 0.01041 -0.05556 0.00416 C -0.05885 -0.00578 -0.06024 -0.0074 -0.07083 -0.00416 C -0.08455 0.00879 -0.08316 0.0111 -0.09288 0.02544 C -0.09878 0.01989 -0.09913 0.01388 -0.10174 0.00648 C -0.10243 0.00856 -0.10226 0.01434 -0.10399 0.01272 C -0.1066 0.01018 -0.1066 0.00578 -0.10608 0.00208 C -0.1059 -0.00092 -0.1033 -0.00347 -0.10174 -0.00624 C -0.10972 -0.0141 -0.11059 -0.01618 -0.11719 -0.00624 C -0.11736 -0.00532 -0.12031 0.00694 -0.12153 0.00856 C -0.12326 0.0111 -0.12622 0.01249 -0.12847 0.0148 C -0.12986 0.01688 -0.13108 0.01919 -0.13264 0.02127 C -0.14253 0.0185 -0.1467 0.01688 -0.15226 0.00856 C -0.15833 -0.00925 -0.15833 -0.00763 -0.17691 -0.00416 C -0.18142 0.00925 -0.17708 0.02151 -0.18993 0.0296 C -0.19514 0.02821 -0.20104 0.02844 -0.20556 0.02544 C -0.2349 0.00486 -0.20035 0.01688 -0.22083 0.01064 C -0.22309 0.00856 -0.22431 0.00463 -0.22743 0.00416 C -0.23681 0.00255 -0.23681 0.02035 -0.24062 0.02336 C -0.24306 0.02521 -0.24653 0.02474 -0.24931 0.02544 C -0.26632 0.02474 -0.28333 0.02544 -0.30035 0.02336 C -0.30729 0.02243 -0.32535 0.01133 -0.33108 0.00856 C -0.3441 0.00255 -0.37014 -0.00115 -0.38385 -0.00416 C -0.42222 -0.02751 -0.40069 -0.01618 -0.50521 -0.00624 C -0.50816 -0.00601 -0.50295 -0.00046 -0.50087 0.00208 C -0.49774 0.00601 -0.48976 0.00763 -0.48976 0.01272 C -0.48976 0.01341 -0.48976 0.01411 -0.48976 0.0148 " pathEditMode="relative" rAng="0" ptsTypes="ffffffffffffffffffffffffffffA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87624" y="112474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وقبل أيام من نهاية عام 2011 توجت الوحدة مسيرتها بثلاث جوائز دولية أخرى 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ف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المسابقة السنوية التي تجريها شبكة «أريج»، والمركز الدولي للصحفيين، بفوز مروى ياسين، ومها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البهنساوى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بالمركز الأول عن تحقيقهما الاستقصائي عن مصانع اللانشون</a:t>
            </a:r>
            <a:endParaRPr lang="ar-SA" sz="28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4407"/>
      </p:ext>
    </p:extLst>
  </p:cSld>
  <p:clrMapOvr>
    <a:masterClrMapping/>
  </p:clrMapOvr>
  <p:transition spd="slow" advTm="2198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51720" y="1332834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كما حصل على زلط، ومحمد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الخولى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على جائزة المركز الثالث عن تحقيقهما: ملابس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متسرطنة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أسواق 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مصر</a:t>
            </a:r>
            <a:endParaRPr lang="ar-SA" sz="28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70708"/>
      </p:ext>
    </p:extLst>
  </p:cSld>
  <p:clrMapOvr>
    <a:masterClrMapping/>
  </p:clrMapOvr>
  <p:transition spd="slow" advTm="920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0" y="1228398"/>
            <a:ext cx="5310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، أما الجائزة الكبرى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المسابقة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والتى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أُطلق عليها جائزة الربيع العربي فحصل عليها هشام علام وأحمد رجب عن تحقيقهما حول تهريب عناصر حماس من</a:t>
            </a:r>
            <a:r>
              <a:rPr lang="ar-SA" sz="2800" dirty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سجن المرج</a:t>
            </a:r>
            <a:endParaRPr lang="ar-SA" sz="2800" dirty="0">
              <a:solidFill>
                <a:prstClr val="black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2"/>
    </mc:Choice>
    <mc:Fallback xmlns="">
      <p:transition spd="slow" advTm="2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63688" y="1340768"/>
            <a:ext cx="64087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وحصل عبد الرحمن شلبي، وعلى زلط على شهادة تقدير عن تحقيقهما: «حسين سالم مازال يمتلك 28% من شركة تصدير الغاز إلى إسرائيل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»</a:t>
            </a:r>
            <a:endParaRPr lang="ar-SA" sz="2800" dirty="0" smtClean="0">
              <a:solidFill>
                <a:srgbClr val="000000"/>
              </a:solidFill>
              <a:ea typeface="Times New Roman"/>
              <a:cs typeface="Simplified Arabic"/>
            </a:endParaRPr>
          </a:p>
          <a:p>
            <a:endParaRPr lang="ar-SA" sz="2800" dirty="0">
              <a:solidFill>
                <a:srgbClr val="000000"/>
              </a:solidFill>
              <a:cs typeface="Simplified Arabic"/>
            </a:endParaRPr>
          </a:p>
          <a:p>
            <a:endParaRPr lang="ar-SA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7419"/>
      </p:ext>
    </p:extLst>
  </p:cSld>
  <p:clrMapOvr>
    <a:masterClrMapping/>
  </p:clrMapOvr>
  <p:transition spd="slow" advTm="3103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31640" y="692696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كما قامت مؤسسة «أريج» الدولية للصحافة الاستقصائية بتكريم علاء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الغطريفى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، رئيس الوحدة الاستقصائية ورئيس قسم التحقيقات بالجريدة، كأفضل رئيس لوحدة استقصائية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الوطن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العربى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، واعتبرت ما تقوم به الوحدة هو مثال للمنهجية الاستقصائية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كشف قضايا الفساد</a:t>
            </a:r>
            <a:endParaRPr lang="ar-SA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78273"/>
      </p:ext>
    </p:extLst>
  </p:cSld>
  <p:clrMapOvr>
    <a:masterClrMapping/>
  </p:clrMapOvr>
  <p:transition spd="slow" advTm="1752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03648" y="692696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وأن للمصري اليوم الفضل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ف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ي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إنتاج الجيل الأول من الصحفيين المتخصصين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ف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ي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هذا النوع من الصحافة، ونجحت هذه الوحدة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ف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ي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الفترة السابقة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ف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ي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إنتاج عدد 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ضخم من التحقيقات الاستقصائية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،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وهو ما لم يحدث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ف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ي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تاريخ الصحافة المصرية قبل ذلك،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مقارنة </a:t>
            </a:r>
            <a:r>
              <a:rPr lang="ar-EG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بما تم إنتاجه من التحقيقات الاستقصائية على مدى القرنين السابقين: فيما يلي عرض 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ل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عدد</a:t>
            </a:r>
            <a:r>
              <a:rPr lang="ar-SA" sz="2400" dirty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من</a:t>
            </a:r>
            <a:r>
              <a:rPr lang="ar-EG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التحقيقات</a:t>
            </a:r>
            <a:r>
              <a:rPr lang="ar-SA" sz="2400" dirty="0" smtClean="0">
                <a:solidFill>
                  <a:srgbClr val="000000"/>
                </a:solidFill>
                <a:latin typeface="Calibri"/>
                <a:ea typeface="Times New Roman"/>
                <a:cs typeface="Simplified Arabic"/>
              </a:rPr>
              <a:t> التي انتجتها وحدة الصحافة الاستقصائية في المصري اليوم .</a:t>
            </a:r>
            <a:endParaRPr lang="en-US" sz="2400" dirty="0"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85554"/>
      </p:ext>
    </p:extLst>
  </p:cSld>
  <p:clrMapOvr>
    <a:masterClrMapping/>
  </p:clrMapOvr>
  <p:transition spd="slow" advTm="13601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627784" y="476672"/>
            <a:ext cx="410445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إلى اللقاء </a:t>
            </a:r>
            <a:endParaRPr lang="ar-SA" sz="48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463719" y="477055"/>
            <a:ext cx="4432585" cy="12137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2" l="0" r="93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6"/>
          <a:stretch/>
        </p:blipFill>
        <p:spPr>
          <a:xfrm>
            <a:off x="6156176" y="836712"/>
            <a:ext cx="1808389" cy="2678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مستدير الزوايا 4"/>
          <p:cNvSpPr/>
          <p:nvPr/>
        </p:nvSpPr>
        <p:spPr>
          <a:xfrm>
            <a:off x="-6896" y="2780928"/>
            <a:ext cx="9144000" cy="20522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  <a:cs typeface="PT Simple Bold Ruled" pitchFamily="2" charset="-78"/>
              </a:rPr>
              <a:t>مع تحياتي د</a:t>
            </a:r>
            <a:r>
              <a:rPr lang="ar-SA" sz="2400" b="1" dirty="0" smtClean="0">
                <a:solidFill>
                  <a:prstClr val="black"/>
                </a:solidFill>
                <a:cs typeface="PT Simple Bold Ruled" pitchFamily="2" charset="-78"/>
              </a:rPr>
              <a:t>. </a:t>
            </a:r>
            <a:r>
              <a:rPr lang="ar-SA" sz="2400" b="1" dirty="0" smtClean="0">
                <a:solidFill>
                  <a:prstClr val="black"/>
                </a:solidFill>
                <a:cs typeface="PT Simple Bold Ruled" pitchFamily="2" charset="-78"/>
              </a:rPr>
              <a:t>هبة عبد المعز أحمد </a:t>
            </a:r>
            <a:endParaRPr lang="ar-SA" sz="2400" b="1" dirty="0">
              <a:solidFill>
                <a:prstClr val="black"/>
              </a:solidFill>
              <a:cs typeface="PT Simple Bold Ruled" pitchFamily="2" charset="-78"/>
            </a:endParaRPr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492774"/>
      </p:ext>
    </p:extLst>
  </p:cSld>
  <p:clrMapOvr>
    <a:masterClrMapping/>
  </p:clrMapOvr>
  <p:transition spd="slow" advTm="11551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77457E-6 C -0.01267 0.01549 -0.01267 0.02243 -0.03108 0.0296 C -0.03472 0.02821 -0.03924 0.02798 -0.04219 0.02544 C -0.04878 0.01989 -0.04948 0.01041 -0.05556 0.00416 C -0.05885 -0.00578 -0.06024 -0.0074 -0.07083 -0.00416 C -0.08455 0.00879 -0.08316 0.0111 -0.09288 0.02544 C -0.09878 0.01989 -0.09913 0.01388 -0.10174 0.00648 C -0.10243 0.00856 -0.10226 0.01434 -0.10399 0.01272 C -0.1066 0.01018 -0.1066 0.00578 -0.10608 0.00208 C -0.1059 -0.00092 -0.1033 -0.00347 -0.10174 -0.00624 C -0.10972 -0.0141 -0.11059 -0.01618 -0.11719 -0.00624 C -0.11736 -0.00532 -0.12031 0.00694 -0.12153 0.00856 C -0.12326 0.0111 -0.12622 0.01249 -0.12847 0.0148 C -0.12986 0.01688 -0.13108 0.01919 -0.13264 0.02127 C -0.14253 0.0185 -0.1467 0.01688 -0.15226 0.00856 C -0.15833 -0.00925 -0.15833 -0.00763 -0.17691 -0.00416 C -0.18142 0.00925 -0.17708 0.02151 -0.18993 0.0296 C -0.19514 0.02821 -0.20104 0.02844 -0.20556 0.02544 C -0.2349 0.00486 -0.20035 0.01688 -0.22083 0.01064 C -0.22309 0.00856 -0.22431 0.00463 -0.22743 0.00416 C -0.23681 0.00255 -0.23681 0.02035 -0.24062 0.02336 C -0.24306 0.02521 -0.24653 0.02474 -0.24931 0.02544 C -0.26632 0.02474 -0.28333 0.02544 -0.30035 0.02336 C -0.30729 0.02243 -0.32535 0.01133 -0.33108 0.00856 C -0.3441 0.00255 -0.37014 -0.00115 -0.38385 -0.00416 C -0.42222 -0.02751 -0.40069 -0.01618 -0.50521 -0.00624 C -0.50816 -0.00601 -0.50295 -0.00046 -0.50087 0.00208 C -0.49774 0.00601 -0.48976 0.00763 -0.48976 0.01272 C -0.48976 0.01341 -0.48976 0.01411 -0.48976 0.0148 " pathEditMode="relative" rAng="0" ptsTypes="ffffffffffffffffffffffffffffA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90872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 smtClean="0">
                <a:cs typeface="PT Simple Bold Ruled" pitchFamily="2" charset="-78"/>
              </a:rPr>
              <a:t>محاضرات الفرقة الرابعة</a:t>
            </a:r>
          </a:p>
          <a:p>
            <a:pPr algn="ctr">
              <a:lnSpc>
                <a:spcPct val="150000"/>
              </a:lnSpc>
            </a:pPr>
            <a:r>
              <a:rPr lang="ar-SA" sz="4800" b="1" dirty="0" smtClean="0"/>
              <a:t> </a:t>
            </a:r>
            <a:r>
              <a:rPr lang="ar-SA" sz="4800" b="1" dirty="0" smtClean="0">
                <a:latin typeface="Arial Unicode MS" pitchFamily="34" charset="-128"/>
                <a:ea typeface="Arial Unicode MS" pitchFamily="34" charset="-128"/>
                <a:cs typeface="PT Simple Bold Ruled" pitchFamily="2" charset="-78"/>
              </a:rPr>
              <a:t>المستوى الثامن</a:t>
            </a:r>
          </a:p>
          <a:p>
            <a:pPr algn="ctr">
              <a:lnSpc>
                <a:spcPct val="150000"/>
              </a:lnSpc>
            </a:pPr>
            <a:r>
              <a:rPr lang="ar-SA" sz="4800" b="1" dirty="0" smtClean="0"/>
              <a:t>اليوم الاثنين 30-3-2020</a:t>
            </a:r>
          </a:p>
          <a:p>
            <a:pPr algn="ctr">
              <a:lnSpc>
                <a:spcPct val="150000"/>
              </a:lnSpc>
            </a:pPr>
            <a:r>
              <a:rPr lang="ar-SA" sz="4800" b="1" dirty="0" smtClean="0"/>
              <a:t>الساعة العاشرة صباحاً </a:t>
            </a:r>
            <a:endParaRPr lang="ar-SA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595796"/>
      </p:ext>
    </p:extLst>
  </p:cSld>
  <p:clrMapOvr>
    <a:masterClrMapping/>
  </p:clrMapOvr>
  <p:transition spd="slow" advTm="732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55776" y="2358287"/>
            <a:ext cx="480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  <a:ea typeface="Times New Roman"/>
                <a:cs typeface="PT Bold Heading" pitchFamily="2" charset="-78"/>
              </a:rPr>
              <a:t>تاريخ الصحافة الاستقصائية في مصر </a:t>
            </a:r>
            <a:endParaRPr lang="ar-SA" b="1" dirty="0">
              <a:cs typeface="PT Bold Heading" pitchFamily="2" charset="-78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53280"/>
      </p:ext>
    </p:extLst>
  </p:cSld>
  <p:clrMapOvr>
    <a:masterClrMapping/>
  </p:clrMapOvr>
  <p:transition spd="slow" advTm="621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11760" y="1412776"/>
            <a:ext cx="539334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إنشاء </a:t>
            </a:r>
            <a:r>
              <a:rPr lang="ar-EG" sz="4400" b="1" dirty="0" smtClean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وحدة </a:t>
            </a:r>
            <a:r>
              <a:rPr lang="ar-EG" sz="4400" b="1" dirty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الصحافة الاستقصائية </a:t>
            </a:r>
            <a:endParaRPr lang="ar-SA" sz="4400" b="1" dirty="0" smtClean="0">
              <a:solidFill>
                <a:srgbClr val="002060"/>
              </a:solidFill>
              <a:latin typeface="Andalus" pitchFamily="18" charset="-78"/>
              <a:ea typeface="Times New Roman"/>
              <a:cs typeface="Andalus" pitchFamily="18" charset="-78"/>
            </a:endParaRPr>
          </a:p>
          <a:p>
            <a:pPr algn="ctr">
              <a:lnSpc>
                <a:spcPct val="200000"/>
              </a:lnSpc>
            </a:pPr>
            <a:r>
              <a:rPr lang="ar-EG" sz="4400" b="1" dirty="0" smtClean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ف</a:t>
            </a:r>
            <a:r>
              <a:rPr lang="ar-SA" sz="4400" b="1" dirty="0" smtClean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ي</a:t>
            </a:r>
            <a:r>
              <a:rPr lang="ar-EG" sz="4400" b="1" dirty="0" smtClean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 </a:t>
            </a:r>
            <a:r>
              <a:rPr lang="ar-EG" sz="4400" b="1" dirty="0">
                <a:solidFill>
                  <a:srgbClr val="002060"/>
                </a:solidFill>
                <a:latin typeface="Andalus" pitchFamily="18" charset="-78"/>
                <a:ea typeface="Times New Roman"/>
                <a:cs typeface="Andalus" pitchFamily="18" charset="-78"/>
              </a:rPr>
              <a:t>المصري اليوم 2009</a:t>
            </a:r>
            <a:endParaRPr lang="ar-SA" sz="4400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8507"/>
      </p:ext>
    </p:extLst>
  </p:cSld>
  <p:clrMapOvr>
    <a:masterClrMapping/>
  </p:clrMapOvr>
  <p:transition spd="slow" advTm="3012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47664" y="836712"/>
            <a:ext cx="69767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SA" sz="2800" b="1" dirty="0">
                <a:latin typeface="Calibri"/>
                <a:ea typeface="Times New Roman"/>
                <a:cs typeface="Simplified Arabic"/>
              </a:rPr>
              <a:t>إنشاء وحدات الصحافة الاستقصائية </a:t>
            </a:r>
            <a:r>
              <a:rPr lang="ar-SA" sz="2800" b="1" dirty="0" smtClean="0">
                <a:latin typeface="Calibri"/>
                <a:ea typeface="Times New Roman"/>
                <a:cs typeface="Simplified Arabic"/>
              </a:rPr>
              <a:t>في </a:t>
            </a:r>
            <a:r>
              <a:rPr lang="ar-SA" sz="2800" b="1" dirty="0">
                <a:latin typeface="Calibri"/>
                <a:ea typeface="Times New Roman"/>
                <a:cs typeface="Simplified Arabic"/>
              </a:rPr>
              <a:t>مصر 2009</a:t>
            </a:r>
            <a:endParaRPr lang="en-US" sz="2800" dirty="0">
              <a:latin typeface="Calibri"/>
              <a:ea typeface="Calibri"/>
              <a:cs typeface="Arial"/>
            </a:endParaRPr>
          </a:p>
          <a:p>
            <a:pPr algn="just">
              <a:lnSpc>
                <a:spcPct val="200000"/>
              </a:lnSpc>
            </a:pPr>
            <a:r>
              <a:rPr lang="ar-EG" sz="2800" dirty="0">
                <a:ea typeface="Times New Roman"/>
                <a:cs typeface="Simplified Arabic"/>
              </a:rPr>
              <a:t>تعد هذه المرحلة هي البداية الحقيقية للصحافة الاستقصائية </a:t>
            </a:r>
            <a:r>
              <a:rPr lang="ar-EG" sz="2800" dirty="0" smtClean="0">
                <a:ea typeface="Times New Roman"/>
                <a:cs typeface="Simplified Arabic"/>
              </a:rPr>
              <a:t>ف</a:t>
            </a:r>
            <a:r>
              <a:rPr lang="ar-SA" sz="2800" dirty="0" smtClean="0"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ea typeface="Times New Roman"/>
                <a:cs typeface="Simplified Arabic"/>
              </a:rPr>
              <a:t> </a:t>
            </a:r>
            <a:r>
              <a:rPr lang="ar-EG" sz="2800" dirty="0">
                <a:ea typeface="Times New Roman"/>
                <a:cs typeface="Simplified Arabic"/>
              </a:rPr>
              <a:t>مصر بشكلها </a:t>
            </a:r>
            <a:r>
              <a:rPr lang="ar-EG" sz="2800" dirty="0" err="1">
                <a:ea typeface="Times New Roman"/>
                <a:cs typeface="Simplified Arabic"/>
              </a:rPr>
              <a:t>الممنهج</a:t>
            </a:r>
            <a:r>
              <a:rPr lang="ar-EG" sz="2800" dirty="0">
                <a:ea typeface="Times New Roman"/>
                <a:cs typeface="Simplified Arabic"/>
              </a:rPr>
              <a:t> المتعارف عليه </a:t>
            </a:r>
            <a:r>
              <a:rPr lang="ar-EG" sz="2800" dirty="0" smtClean="0">
                <a:ea typeface="Times New Roman"/>
                <a:cs typeface="Simplified Arabic"/>
              </a:rPr>
              <a:t>ف</a:t>
            </a:r>
            <a:r>
              <a:rPr lang="ar-SA" sz="2800" dirty="0" smtClean="0"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ea typeface="Times New Roman"/>
                <a:cs typeface="Simplified Arabic"/>
              </a:rPr>
              <a:t> </a:t>
            </a:r>
            <a:r>
              <a:rPr lang="ar-EG" sz="2800" dirty="0">
                <a:ea typeface="Times New Roman"/>
                <a:cs typeface="Simplified Arabic"/>
              </a:rPr>
              <a:t>العالم الآن، والحقيقة أنها لم تتأخر كثيرًا عن البداية العالمية </a:t>
            </a:r>
            <a:r>
              <a:rPr lang="ar-EG" sz="2800" dirty="0" smtClean="0">
                <a:ea typeface="Times New Roman"/>
                <a:cs typeface="Simplified Arabic"/>
              </a:rPr>
              <a:t>الت</a:t>
            </a:r>
            <a:r>
              <a:rPr lang="ar-SA" sz="2800" dirty="0" smtClean="0"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ea typeface="Times New Roman"/>
                <a:cs typeface="Simplified Arabic"/>
              </a:rPr>
              <a:t> </a:t>
            </a:r>
            <a:r>
              <a:rPr lang="ar-EG" sz="2800" dirty="0">
                <a:ea typeface="Times New Roman"/>
                <a:cs typeface="Simplified Arabic"/>
              </a:rPr>
              <a:t>يشار أنها بدأت عام 2001، مع </a:t>
            </a:r>
            <a:r>
              <a:rPr lang="ar-SA" sz="2800" b="1" dirty="0">
                <a:ea typeface="Times New Roman"/>
                <a:cs typeface="Simplified Arabic"/>
              </a:rPr>
              <a:t>تأسيس شبكة الصحافة الاستقصائية العالمية</a:t>
            </a:r>
            <a:r>
              <a:rPr lang="ar-SA" sz="2800" dirty="0">
                <a:ea typeface="Times New Roman"/>
                <a:cs typeface="Simplified Arabic"/>
              </a:rPr>
              <a:t> </a:t>
            </a:r>
            <a:r>
              <a:rPr lang="ar-SA" sz="2800" dirty="0" smtClean="0">
                <a:ea typeface="Times New Roman"/>
                <a:cs typeface="Simplified Arabic"/>
              </a:rPr>
              <a:t>.</a:t>
            </a:r>
            <a:endParaRPr lang="ar-SA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9317"/>
      </p:ext>
    </p:extLst>
  </p:cSld>
  <p:clrMapOvr>
    <a:masterClrMapping/>
  </p:clrMapOvr>
  <p:transition spd="slow" advTm="60406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19672" y="1196752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قامت </a:t>
            </a:r>
            <a:r>
              <a:rPr lang="ar-EG" sz="2800" b="1" dirty="0">
                <a:solidFill>
                  <a:srgbClr val="000000"/>
                </a:solidFill>
                <a:ea typeface="Times New Roman"/>
                <a:cs typeface="Simplified Arabic"/>
              </a:rPr>
              <a:t>«المصري اليوم»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بنشر أول تحقيق استقصائي لها عام 2009 تحت عنوان «موظفون 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ف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الصحة يهرّبون النفايات الطبية الخطرة إلى ورش تصنيع الأطباق وعلب الزبادي»، قامت به هبة عبد الحميد وولاء نبيل، وحصلتا من خلاله على جائزة دبي للصحافة 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العربية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.</a:t>
            </a:r>
            <a:endParaRPr lang="ar-SA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71885"/>
      </p:ext>
    </p:extLst>
  </p:cSld>
  <p:clrMapOvr>
    <a:masterClrMapping/>
  </p:clrMapOvr>
  <p:transition spd="slow" advTm="2749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47664" y="980728"/>
            <a:ext cx="6912768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«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المصري اليوم» تجرى أول تحقيق استقصائي يثبت تلوث مياه النيل من خلال أحد المجمعات الصناعية 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ف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 err="1" smtClean="0">
                <a:solidFill>
                  <a:srgbClr val="000000"/>
                </a:solidFill>
                <a:ea typeface="Times New Roman"/>
                <a:cs typeface="Simplified Arabic"/>
              </a:rPr>
              <a:t>الحوامدية</a:t>
            </a:r>
            <a:r>
              <a:rPr lang="ar-EG" sz="2800" dirty="0" smtClean="0">
                <a:ea typeface="Calibri"/>
                <a:cs typeface="Simplified Arabic"/>
              </a:rPr>
              <a:t>، </a:t>
            </a:r>
            <a:r>
              <a:rPr lang="ar-SA" sz="2800" dirty="0" smtClean="0">
                <a:ea typeface="Calibri"/>
                <a:cs typeface="Simplified Arabic"/>
              </a:rPr>
              <a:t>بعنوان </a:t>
            </a:r>
            <a:r>
              <a:rPr lang="ar-EG" sz="2800" dirty="0" smtClean="0">
                <a:ea typeface="Calibri"/>
                <a:cs typeface="Simplified Arabic"/>
              </a:rPr>
              <a:t>الموت </a:t>
            </a:r>
            <a:r>
              <a:rPr lang="ar-EG" sz="2800" dirty="0">
                <a:ea typeface="Calibri"/>
                <a:cs typeface="Simplified Arabic"/>
              </a:rPr>
              <a:t>في شربة ميه، </a:t>
            </a:r>
            <a:r>
              <a:rPr lang="ar-SA" sz="2800" dirty="0" smtClean="0">
                <a:ea typeface="Calibri"/>
                <a:cs typeface="Simplified Arabic"/>
              </a:rPr>
              <a:t>تم نشره في </a:t>
            </a:r>
            <a:r>
              <a:rPr lang="ar-EG" sz="2800" b="1" dirty="0" smtClean="0">
                <a:ea typeface="Calibri"/>
                <a:cs typeface="Simplified Arabic"/>
              </a:rPr>
              <a:t>المصري اليوم</a:t>
            </a:r>
            <a:r>
              <a:rPr lang="ar-SA" sz="2800" dirty="0" smtClean="0">
                <a:ea typeface="Calibri"/>
                <a:cs typeface="Simplified Arabic"/>
              </a:rPr>
              <a:t> بتاريخ</a:t>
            </a:r>
            <a:r>
              <a:rPr lang="ar-EG" sz="2800" dirty="0" smtClean="0">
                <a:ea typeface="Calibri"/>
                <a:cs typeface="Simplified Arabic"/>
              </a:rPr>
              <a:t> </a:t>
            </a:r>
            <a:r>
              <a:rPr lang="ar-EG" sz="2800" dirty="0">
                <a:ea typeface="Calibri"/>
                <a:cs typeface="Simplified Arabic"/>
              </a:rPr>
              <a:t>17 من فبراير </a:t>
            </a:r>
            <a:r>
              <a:rPr lang="ar-EG" sz="2800" dirty="0" smtClean="0">
                <a:ea typeface="Calibri"/>
                <a:cs typeface="Simplified Arabic"/>
              </a:rPr>
              <a:t>2009</a:t>
            </a:r>
            <a:endParaRPr lang="ar-SA" sz="28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597"/>
      </p:ext>
    </p:extLst>
  </p:cSld>
  <p:clrMapOvr>
    <a:masterClrMapping/>
  </p:clrMapOvr>
  <p:transition spd="slow" advTm="29301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03648" y="836712"/>
            <a:ext cx="712879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وحصل 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بعدها هشام علام، ودارين فرغل</a:t>
            </a:r>
            <a:r>
              <a:rPr lang="ar-SA" sz="2800" dirty="0">
                <a:solidFill>
                  <a:srgbClr val="000000"/>
                </a:solidFill>
                <a:ea typeface="Times New Roman"/>
                <a:cs typeface="Simplified Arabic"/>
              </a:rPr>
              <a:t>ي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اللذان قاما بإجراء التحقيق على جائزة أريج الدولية للصحافة الاستقصائية </a:t>
            </a:r>
            <a:r>
              <a:rPr lang="ar-SA" sz="2800" dirty="0">
                <a:solidFill>
                  <a:srgbClr val="000000"/>
                </a:solidFill>
                <a:ea typeface="Times New Roman"/>
                <a:cs typeface="Simplified Arabic"/>
              </a:rPr>
              <a:t> 2009.</a:t>
            </a:r>
            <a:endParaRPr lang="ar-SA" sz="2800" dirty="0">
              <a:solidFill>
                <a:prstClr val="black"/>
              </a:solidFill>
            </a:endParaRPr>
          </a:p>
          <a:p>
            <a:pPr algn="just">
              <a:lnSpc>
                <a:spcPct val="200000"/>
              </a:lnSpc>
            </a:pP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و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ف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ي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العام التالي حصلا على جائزة دبي للصحافة العربية عن التحقيق 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نفسه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 2010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، </a:t>
            </a:r>
            <a:endParaRPr lang="ar-SA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3096"/>
      </p:ext>
    </p:extLst>
  </p:cSld>
  <p:clrMapOvr>
    <a:masterClrMapping/>
  </p:clrMapOvr>
  <p:transition spd="slow" advTm="38323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91680" y="1678456"/>
            <a:ext cx="646246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كما حصل على زلط، وسماح عبد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العاطى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SA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عام 2011</a:t>
            </a:r>
            <a:r>
              <a:rPr lang="ar-EG" sz="2800" dirty="0" smtClean="0">
                <a:solidFill>
                  <a:srgbClr val="000000"/>
                </a:solidFill>
                <a:ea typeface="Times New Roman"/>
                <a:cs typeface="Simplified Arabic"/>
              </a:rPr>
              <a:t> 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على جائزة دبي للصحافة العربية </a:t>
            </a:r>
            <a:r>
              <a:rPr lang="ar-EG" sz="2800" dirty="0" err="1">
                <a:solidFill>
                  <a:srgbClr val="000000"/>
                </a:solidFill>
                <a:ea typeface="Times New Roman"/>
                <a:cs typeface="Simplified Arabic"/>
              </a:rPr>
              <a:t>فى</a:t>
            </a:r>
            <a:r>
              <a:rPr lang="ar-EG" sz="2800" dirty="0">
                <a:solidFill>
                  <a:srgbClr val="000000"/>
                </a:solidFill>
                <a:ea typeface="Times New Roman"/>
                <a:cs typeface="Simplified Arabic"/>
              </a:rPr>
              <a:t> فئة الصحافة الاستقصائية.</a:t>
            </a:r>
            <a:endParaRPr lang="ar-SA" sz="2800" dirty="0">
              <a:solidFill>
                <a:srgbClr val="000000"/>
              </a:solidFill>
              <a:ea typeface="Times New Roman"/>
              <a:cs typeface="Simplified Arabic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0"/>
    </mc:Choice>
    <mc:Fallback xmlns="">
      <p:transition spd="slow" advTm="1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|0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795</TotalTime>
  <Words>466</Words>
  <Application>Microsoft Office PowerPoint</Application>
  <PresentationFormat>عرض على الشاشة (3:4)‏</PresentationFormat>
  <Paragraphs>24</Paragraphs>
  <Slides>16</Slides>
  <Notes>0</Notes>
  <HiddenSlides>0</HiddenSlides>
  <MMClips>15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انقلاب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المحمديه جروب</dc:creator>
  <cp:lastModifiedBy>المحمديه جروب</cp:lastModifiedBy>
  <cp:revision>71</cp:revision>
  <dcterms:created xsi:type="dcterms:W3CDTF">2020-03-22T03:34:07Z</dcterms:created>
  <dcterms:modified xsi:type="dcterms:W3CDTF">2020-03-28T22:04:08Z</dcterms:modified>
</cp:coreProperties>
</file>