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23/07/1441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23/07/1441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23/07/1441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23/07/1441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23/07/1441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23/07/1441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B8ABB09-4A1D-463E-8065-109CC2B7EFAA}" type="datetimeFigureOut">
              <a:rPr lang="ar-SA" smtClean="0"/>
              <a:t>23/07/1441</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4F065-1154-456A-91E3-76DE8E75E17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8ABB09-4A1D-463E-8065-109CC2B7EFAA}" type="datetimeFigureOut">
              <a:rPr lang="ar-SA" smtClean="0"/>
              <a:t>23/07/1441</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smtClean="0"/>
              <a:t/>
            </a:r>
            <a:br>
              <a:rPr lang="en-US" b="1" dirty="0" smtClean="0"/>
            </a:br>
            <a:r>
              <a:rPr lang="en-US" b="1" dirty="0"/>
              <a:t/>
            </a:r>
            <a:br>
              <a:rPr lang="en-US" b="1" dirty="0"/>
            </a:br>
            <a:r>
              <a:rPr lang="en-US" b="1" dirty="0" smtClean="0"/>
              <a:t/>
            </a:r>
            <a:br>
              <a:rPr lang="en-US" b="1" dirty="0" smtClean="0"/>
            </a:br>
            <a:r>
              <a:rPr lang="en-US" b="1" u="sng" dirty="0" smtClean="0">
                <a:effectLst>
                  <a:outerShdw blurRad="38100" dist="38100" dir="2700000" algn="tl">
                    <a:srgbClr val="000000">
                      <a:alpha val="43137"/>
                    </a:srgbClr>
                  </a:outerShdw>
                </a:effectLst>
              </a:rPr>
              <a:t>Chapter </a:t>
            </a:r>
            <a:r>
              <a:rPr lang="en-US" b="1" u="sng" dirty="0">
                <a:effectLst>
                  <a:outerShdw blurRad="38100" dist="38100" dir="2700000" algn="tl">
                    <a:srgbClr val="000000">
                      <a:alpha val="43137"/>
                    </a:srgbClr>
                  </a:outerShdw>
                </a:effectLst>
              </a:rPr>
              <a:t>4</a:t>
            </a:r>
            <a:r>
              <a:rPr lang="en-US" b="1" dirty="0"/>
              <a:t/>
            </a:r>
            <a:br>
              <a:rPr lang="en-US" b="1" dirty="0"/>
            </a:br>
            <a:r>
              <a:rPr lang="en-US" b="1" dirty="0" smtClean="0"/>
              <a:t/>
            </a:r>
            <a:br>
              <a:rPr lang="en-US" b="1" dirty="0" smtClean="0"/>
            </a:br>
            <a:r>
              <a:rPr lang="en-US" b="1" dirty="0" smtClean="0"/>
              <a:t>RADIONUCLIDES </a:t>
            </a:r>
            <a:r>
              <a:rPr lang="en-US" b="1" dirty="0"/>
              <a:t>FOR NUCLEAR MEDICINE</a:t>
            </a: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545552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t>Radiopharmaceuticals for Therapy Applications</a:t>
            </a:r>
            <a:endParaRPr lang="ar-EG" sz="4000" dirty="0"/>
          </a:p>
        </p:txBody>
      </p:sp>
      <p:sp>
        <p:nvSpPr>
          <p:cNvPr id="3" name="Content Placeholder 2"/>
          <p:cNvSpPr>
            <a:spLocks noGrp="1"/>
          </p:cNvSpPr>
          <p:nvPr>
            <p:ph idx="1"/>
          </p:nvPr>
        </p:nvSpPr>
        <p:spPr/>
        <p:txBody>
          <a:bodyPr>
            <a:noAutofit/>
          </a:bodyPr>
          <a:lstStyle/>
          <a:p>
            <a:pPr algn="just" rtl="0">
              <a:lnSpc>
                <a:spcPct val="150000"/>
              </a:lnSpc>
            </a:pPr>
            <a:r>
              <a:rPr lang="en-US" dirty="0"/>
              <a:t>Other radiopharmaceuticals are designed for therapy applications. These are normally labeled with a β– emitter, and the radiopharmaceutical is targeted against abnormal cells, commonly cancer cells.</a:t>
            </a:r>
          </a:p>
          <a:p>
            <a:pPr algn="just" rtl="0">
              <a:lnSpc>
                <a:spcPct val="150000"/>
              </a:lnSpc>
            </a:pPr>
            <a:r>
              <a:rPr lang="en-US" dirty="0"/>
              <a:t>The β– emitter deposits radiation only within a small radius and selectively kills cells in this region through radiation damage.</a:t>
            </a:r>
          </a:p>
          <a:p>
            <a:pPr algn="just" rtl="0">
              <a:lnSpc>
                <a:spcPct val="150000"/>
              </a:lnSpc>
            </a:pPr>
            <a:r>
              <a:rPr lang="en-US" dirty="0"/>
              <a:t>If the radiopharmaceutical is more readily accumulated by cancer cells than normal cells, a therapeutic effect can be obtained.</a:t>
            </a:r>
            <a:endParaRPr lang="ar-EG" dirty="0"/>
          </a:p>
        </p:txBody>
      </p:sp>
    </p:spTree>
    <p:extLst>
      <p:ext uri="{BB962C8B-B14F-4D97-AF65-F5344CB8AC3E}">
        <p14:creationId xmlns:p14="http://schemas.microsoft.com/office/powerpoint/2010/main" val="4203274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lgn="just" rtl="0">
              <a:lnSpc>
                <a:spcPct val="200000"/>
              </a:lnSpc>
            </a:pPr>
            <a:r>
              <a:rPr lang="en-US" dirty="0"/>
              <a:t>Many different radiopharmaceuticals have been approved for use in clinical nuclear medicine studies. Each of these radiopharmaceuticals is targeted to measuring a specific biologic process</a:t>
            </a:r>
            <a:r>
              <a:rPr lang="en-US" dirty="0" smtClean="0"/>
              <a:t>,</a:t>
            </a:r>
            <a:r>
              <a:rPr lang="en-US" dirty="0"/>
              <a:t> Some of the more common radiopharmaceuticals are listed </a:t>
            </a:r>
            <a:r>
              <a:rPr lang="en-US" dirty="0" smtClean="0"/>
              <a:t>in table 5(see page 31 in the book).</a:t>
            </a:r>
            <a:endParaRPr lang="ar-EG" dirty="0"/>
          </a:p>
        </p:txBody>
      </p:sp>
    </p:spTree>
    <p:extLst>
      <p:ext uri="{BB962C8B-B14F-4D97-AF65-F5344CB8AC3E}">
        <p14:creationId xmlns:p14="http://schemas.microsoft.com/office/powerpoint/2010/main" val="2796106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Text Placeholder 2"/>
          <p:cNvSpPr>
            <a:spLocks noGrp="1"/>
          </p:cNvSpPr>
          <p:nvPr>
            <p:ph type="body" idx="1"/>
          </p:nvPr>
        </p:nvSpPr>
        <p:spPr>
          <a:xfrm>
            <a:off x="722313" y="1988841"/>
            <a:ext cx="6135687" cy="1656184"/>
          </a:xfrm>
        </p:spPr>
        <p:txBody>
          <a:bodyPr>
            <a:normAutofit/>
          </a:bodyPr>
          <a:lstStyle/>
          <a:p>
            <a:r>
              <a:rPr lang="en-US" sz="6000" b="1" u="sng" dirty="0" smtClean="0">
                <a:solidFill>
                  <a:srgbClr val="FF0000"/>
                </a:solidFill>
                <a:effectLst>
                  <a:outerShdw blurRad="38100" dist="38100" dir="2700000" algn="tl">
                    <a:srgbClr val="000000">
                      <a:alpha val="43137"/>
                    </a:srgbClr>
                  </a:outerShdw>
                </a:effectLst>
              </a:rPr>
              <a:t>End of lecture</a:t>
            </a:r>
            <a:endParaRPr lang="ar-EG" sz="6000" b="1"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14781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Considerations</a:t>
            </a:r>
            <a:br>
              <a:rPr lang="en-US" b="1" dirty="0"/>
            </a:br>
            <a:endParaRPr lang="ar-EG" dirty="0"/>
          </a:p>
        </p:txBody>
      </p:sp>
      <p:sp>
        <p:nvSpPr>
          <p:cNvPr id="3" name="Content Placeholder 2"/>
          <p:cNvSpPr>
            <a:spLocks noGrp="1"/>
          </p:cNvSpPr>
          <p:nvPr>
            <p:ph idx="1"/>
          </p:nvPr>
        </p:nvSpPr>
        <p:spPr>
          <a:xfrm>
            <a:off x="457200" y="980728"/>
            <a:ext cx="7620000" cy="5420072"/>
          </a:xfrm>
        </p:spPr>
        <p:txBody>
          <a:bodyPr>
            <a:normAutofit fontScale="77500" lnSpcReduction="20000"/>
          </a:bodyPr>
          <a:lstStyle/>
          <a:p>
            <a:pPr algn="just" rtl="0">
              <a:lnSpc>
                <a:spcPct val="150000"/>
              </a:lnSpc>
            </a:pPr>
            <a:r>
              <a:rPr lang="en-US" dirty="0" smtClean="0"/>
              <a:t>In </a:t>
            </a:r>
            <a:r>
              <a:rPr lang="en-US" dirty="0"/>
              <a:t>elemental form, radionuclides themselves generally have a relatively small range of biologically interesting properties. For example, 131I as an iodide ion (I–) is useful for studying the uptake of elemental iodine in the thyroid or in metastatic thyroid cancer or for delivering a concentrated radiation dose to thyroid tissues for therapeutic purposes; however, elemental iodine has no other generally interesting properties for medical usage.</a:t>
            </a:r>
          </a:p>
          <a:p>
            <a:pPr algn="just" rtl="0">
              <a:lnSpc>
                <a:spcPct val="170000"/>
              </a:lnSpc>
            </a:pPr>
            <a:r>
              <a:rPr lang="en-US" dirty="0"/>
              <a:t>For this reason, most studies in nuclear medicine employ </a:t>
            </a:r>
            <a:r>
              <a:rPr lang="en-US" i="1" dirty="0"/>
              <a:t>radiopharmaceuticals, </a:t>
            </a:r>
            <a:r>
              <a:rPr lang="en-US" dirty="0"/>
              <a:t>in which the radionuclide is attached as a label to a compound that has useful biomedical properties.</a:t>
            </a:r>
          </a:p>
          <a:p>
            <a:pPr algn="just" rtl="0">
              <a:lnSpc>
                <a:spcPct val="170000"/>
              </a:lnSpc>
            </a:pPr>
            <a:r>
              <a:rPr lang="en-US" dirty="0"/>
              <a:t>For most applications, the radiopharmaceutical is injected into the patient, and the emissions are detected using external imaging or counting systems.</a:t>
            </a:r>
          </a:p>
          <a:p>
            <a:pPr algn="just" rtl="0">
              <a:lnSpc>
                <a:spcPct val="170000"/>
              </a:lnSpc>
            </a:pPr>
            <a:r>
              <a:rPr lang="en-US" dirty="0"/>
              <a:t>A listing of some of the more commonly used radionuclides for nuclear medicine procedures is presented in Table </a:t>
            </a:r>
            <a:r>
              <a:rPr lang="en-US" dirty="0" smtClean="0"/>
              <a:t>4(see page 27 in the book).</a:t>
            </a:r>
            <a:endParaRPr lang="ar-EG" dirty="0"/>
          </a:p>
        </p:txBody>
      </p:sp>
    </p:spTree>
    <p:extLst>
      <p:ext uri="{BB962C8B-B14F-4D97-AF65-F5344CB8AC3E}">
        <p14:creationId xmlns:p14="http://schemas.microsoft.com/office/powerpoint/2010/main" val="4104862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determine the choice of Radionuclide</a:t>
            </a:r>
            <a:endParaRPr lang="ar-EG" dirty="0"/>
          </a:p>
        </p:txBody>
      </p:sp>
      <p:sp>
        <p:nvSpPr>
          <p:cNvPr id="3" name="Content Placeholder 2"/>
          <p:cNvSpPr>
            <a:spLocks noGrp="1"/>
          </p:cNvSpPr>
          <p:nvPr>
            <p:ph idx="1"/>
          </p:nvPr>
        </p:nvSpPr>
        <p:spPr/>
        <p:txBody>
          <a:bodyPr>
            <a:normAutofit fontScale="77500" lnSpcReduction="20000"/>
          </a:bodyPr>
          <a:lstStyle/>
          <a:p>
            <a:pPr algn="just" rtl="0">
              <a:lnSpc>
                <a:spcPct val="170000"/>
              </a:lnSpc>
            </a:pPr>
            <a:r>
              <a:rPr lang="en-US" dirty="0"/>
              <a:t>The </a:t>
            </a:r>
            <a:r>
              <a:rPr lang="en-US" i="1" dirty="0"/>
              <a:t>type and energy of emissions </a:t>
            </a:r>
            <a:r>
              <a:rPr lang="en-US" dirty="0"/>
              <a:t>from the radionuclide determine the availability of useful photons or γ rays for counting or imaging. For external detection of a radionuclide inside the body, photons or γ rays are suitable</a:t>
            </a:r>
            <a:r>
              <a:rPr lang="en-US" dirty="0" smtClean="0"/>
              <a:t>.</a:t>
            </a:r>
          </a:p>
          <a:p>
            <a:pPr algn="just" rtl="0">
              <a:lnSpc>
                <a:spcPct val="170000"/>
              </a:lnSpc>
            </a:pPr>
            <a:r>
              <a:rPr lang="en-US" dirty="0"/>
              <a:t>The </a:t>
            </a:r>
            <a:r>
              <a:rPr lang="en-US" i="1" dirty="0"/>
              <a:t>physical half-life </a:t>
            </a:r>
            <a:r>
              <a:rPr lang="en-US" dirty="0"/>
              <a:t>of the radionuclide should be within the range of seconds to days (preferably minutes to hours) for clinical applications. If the half-life is too short, there is insufficient time for preparation of the radiopharmaceutical and injection into the patient.</a:t>
            </a:r>
          </a:p>
          <a:p>
            <a:pPr algn="l" rtl="0">
              <a:lnSpc>
                <a:spcPct val="160000"/>
              </a:lnSpc>
            </a:pPr>
            <a:r>
              <a:rPr lang="en-US" dirty="0"/>
              <a:t>An example of this is the positron emitter 15O (</a:t>
            </a:r>
            <a:r>
              <a:rPr lang="en-US" i="1" dirty="0"/>
              <a:t>T</a:t>
            </a:r>
            <a:r>
              <a:rPr lang="en-US" dirty="0"/>
              <a:t>1/2 = 122 sec). This limits 15O-labeled radiopharmaceuticals to use .</a:t>
            </a:r>
          </a:p>
          <a:p>
            <a:pPr algn="l" rtl="0">
              <a:lnSpc>
                <a:spcPct val="160000"/>
              </a:lnSpc>
            </a:pPr>
            <a:r>
              <a:rPr lang="en-US" dirty="0"/>
              <a:t>Long-lived radionuclides also can cause problems in terms of storage and disposal. An example of a very long-lived radionuclide that is not used in human studies because of half-life considerations is 22Na (</a:t>
            </a:r>
            <a:r>
              <a:rPr lang="en-US" i="1" dirty="0"/>
              <a:t>T</a:t>
            </a:r>
            <a:r>
              <a:rPr lang="en-US" dirty="0"/>
              <a:t>1/2 = 2.6 </a:t>
            </a:r>
            <a:r>
              <a:rPr lang="en-US" dirty="0" err="1"/>
              <a:t>yr</a:t>
            </a:r>
            <a:r>
              <a:rPr lang="en-US" dirty="0"/>
              <a:t>).</a:t>
            </a:r>
            <a:endParaRPr lang="ar-EG" dirty="0"/>
          </a:p>
        </p:txBody>
      </p:sp>
    </p:spTree>
    <p:extLst>
      <p:ext uri="{BB962C8B-B14F-4D97-AF65-F5344CB8AC3E}">
        <p14:creationId xmlns:p14="http://schemas.microsoft.com/office/powerpoint/2010/main" val="1106222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7620000" cy="5636096"/>
          </a:xfrm>
        </p:spPr>
        <p:txBody>
          <a:bodyPr>
            <a:normAutofit fontScale="92500" lnSpcReduction="10000"/>
          </a:bodyPr>
          <a:lstStyle/>
          <a:p>
            <a:pPr algn="just" rtl="0">
              <a:lnSpc>
                <a:spcPct val="150000"/>
              </a:lnSpc>
            </a:pPr>
            <a:r>
              <a:rPr lang="en-US" dirty="0"/>
              <a:t>The </a:t>
            </a:r>
            <a:r>
              <a:rPr lang="en-US" i="1" dirty="0"/>
              <a:t>specific activity </a:t>
            </a:r>
            <a:r>
              <a:rPr lang="en-US" dirty="0"/>
              <a:t>of the radionuclide largely determines the mass of a compound that is introduced for a given radiation dose</a:t>
            </a:r>
            <a:r>
              <a:rPr lang="en-US" dirty="0" smtClean="0"/>
              <a:t>.</a:t>
            </a:r>
          </a:p>
          <a:p>
            <a:pPr algn="just" rtl="0">
              <a:lnSpc>
                <a:spcPct val="150000"/>
              </a:lnSpc>
            </a:pPr>
            <a:r>
              <a:rPr lang="en-US" dirty="0"/>
              <a:t>The </a:t>
            </a:r>
            <a:r>
              <a:rPr lang="en-US" i="1" dirty="0" err="1"/>
              <a:t>radionuclidic</a:t>
            </a:r>
            <a:r>
              <a:rPr lang="en-US" i="1" dirty="0"/>
              <a:t> purity </a:t>
            </a:r>
            <a:r>
              <a:rPr lang="en-US" dirty="0"/>
              <a:t>is defined as the fraction of the total radioactivity in a sample that is in the form of the desired radionuclide. </a:t>
            </a:r>
            <a:r>
              <a:rPr lang="en-US" dirty="0" err="1"/>
              <a:t>Radionuclidic</a:t>
            </a:r>
            <a:r>
              <a:rPr lang="en-US" dirty="0"/>
              <a:t> contaminants arise in the production of radionuclides and can be significant in some situations. purity of the 99mTc must be higher than 99.985</a:t>
            </a:r>
            <a:r>
              <a:rPr lang="en-US" dirty="0" smtClean="0"/>
              <a:t>%.</a:t>
            </a:r>
          </a:p>
          <a:p>
            <a:pPr algn="just" rtl="0">
              <a:lnSpc>
                <a:spcPct val="160000"/>
              </a:lnSpc>
            </a:pPr>
            <a:r>
              <a:rPr lang="en-US" dirty="0"/>
              <a:t>The </a:t>
            </a:r>
            <a:r>
              <a:rPr lang="en-US" i="1" dirty="0"/>
              <a:t>chemical properties </a:t>
            </a:r>
            <a:r>
              <a:rPr lang="en-US" dirty="0"/>
              <a:t>of the radionuclide also are an important factor. Radionuclides of elements that can easily produce useful </a:t>
            </a:r>
            <a:r>
              <a:rPr lang="en-US" i="1" dirty="0"/>
              <a:t>precursors </a:t>
            </a:r>
            <a:r>
              <a:rPr lang="en-US" dirty="0"/>
              <a:t>(chemical forms that react readily to form a wide range of labeled products) and that can undergo a wide range of chemical syntheses are preferred (e.g., 123I, 18F, and 11C).</a:t>
            </a:r>
            <a:endParaRPr lang="ar-EG" dirty="0"/>
          </a:p>
        </p:txBody>
      </p:sp>
    </p:spTree>
    <p:extLst>
      <p:ext uri="{BB962C8B-B14F-4D97-AF65-F5344CB8AC3E}">
        <p14:creationId xmlns:p14="http://schemas.microsoft.com/office/powerpoint/2010/main" val="2640696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lgn="just" rtl="0">
              <a:lnSpc>
                <a:spcPct val="200000"/>
              </a:lnSpc>
            </a:pPr>
            <a:r>
              <a:rPr lang="en-US" dirty="0"/>
              <a:t>Finally, the </a:t>
            </a:r>
            <a:r>
              <a:rPr lang="en-US" i="1" dirty="0"/>
              <a:t>cost and complexity </a:t>
            </a:r>
            <a:r>
              <a:rPr lang="en-US" dirty="0"/>
              <a:t>of preparing a radionuclide must be considered. Sufficient quantities of radionuclide for radiopharmaceutical labeling and subsequent patient injection must be produced at a cost</a:t>
            </a:r>
            <a:endParaRPr lang="ar-EG" dirty="0"/>
          </a:p>
        </p:txBody>
      </p:sp>
    </p:spTree>
    <p:extLst>
      <p:ext uri="{BB962C8B-B14F-4D97-AF65-F5344CB8AC3E}">
        <p14:creationId xmlns:p14="http://schemas.microsoft.com/office/powerpoint/2010/main" val="3417175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RADIOPHARMACEUTICALS FOR </a:t>
            </a:r>
            <a:r>
              <a:rPr lang="en-US" sz="4000" b="1" dirty="0" smtClean="0"/>
              <a:t>CLINICAL APPLICATIONS</a:t>
            </a:r>
            <a:endParaRPr lang="ar-EG" sz="4000" dirty="0"/>
          </a:p>
        </p:txBody>
      </p:sp>
      <p:sp>
        <p:nvSpPr>
          <p:cNvPr id="3" name="Content Placeholder 2"/>
          <p:cNvSpPr>
            <a:spLocks noGrp="1"/>
          </p:cNvSpPr>
          <p:nvPr>
            <p:ph idx="1"/>
          </p:nvPr>
        </p:nvSpPr>
        <p:spPr/>
        <p:txBody>
          <a:bodyPr/>
          <a:lstStyle/>
          <a:p>
            <a:pPr algn="just" rtl="0">
              <a:lnSpc>
                <a:spcPct val="150000"/>
              </a:lnSpc>
            </a:pPr>
            <a:r>
              <a:rPr lang="en-US" dirty="0"/>
              <a:t>As noted earlier, radionuclides almost always are attached as labels to compounds of biomedical interest for nuclear medicine applications. On the other hand, the number of labeled compounds is much larger and continuously growing, owing to very active research in radiochemistry and radiopharmaceutical </a:t>
            </a:r>
            <a:r>
              <a:rPr lang="en-US" dirty="0" smtClean="0"/>
              <a:t>preparation.</a:t>
            </a:r>
          </a:p>
          <a:p>
            <a:pPr algn="just" rtl="0">
              <a:lnSpc>
                <a:spcPct val="150000"/>
              </a:lnSpc>
            </a:pPr>
            <a:r>
              <a:rPr lang="en-US" dirty="0" smtClean="0"/>
              <a:t>The </a:t>
            </a:r>
            <a:r>
              <a:rPr lang="en-US" dirty="0"/>
              <a:t>following sections summarize the properties of some radiopharmaceuticals that enjoy widespread usage at this time.</a:t>
            </a:r>
            <a:endParaRPr lang="ar-EG" dirty="0"/>
          </a:p>
        </p:txBody>
      </p:sp>
    </p:spTree>
    <p:extLst>
      <p:ext uri="{BB962C8B-B14F-4D97-AF65-F5344CB8AC3E}">
        <p14:creationId xmlns:p14="http://schemas.microsoft.com/office/powerpoint/2010/main" val="1841658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Labeling Strategies</a:t>
            </a:r>
            <a:endParaRPr lang="ar-EG" u="sng" dirty="0"/>
          </a:p>
        </p:txBody>
      </p:sp>
      <p:sp>
        <p:nvSpPr>
          <p:cNvPr id="3" name="Content Placeholder 2"/>
          <p:cNvSpPr>
            <a:spLocks noGrp="1"/>
          </p:cNvSpPr>
          <p:nvPr>
            <p:ph idx="1"/>
          </p:nvPr>
        </p:nvSpPr>
        <p:spPr/>
        <p:txBody>
          <a:bodyPr>
            <a:normAutofit/>
          </a:bodyPr>
          <a:lstStyle/>
          <a:p>
            <a:pPr algn="just" rtl="0"/>
            <a:r>
              <a:rPr lang="en-US" dirty="0"/>
              <a:t>There are two distinct strategies for labeling of </a:t>
            </a:r>
            <a:r>
              <a:rPr lang="en-US" i="1" dirty="0"/>
              <a:t>small molecules </a:t>
            </a:r>
            <a:r>
              <a:rPr lang="en-US" dirty="0"/>
              <a:t>with </a:t>
            </a:r>
            <a:r>
              <a:rPr lang="en-US" dirty="0" smtClean="0"/>
              <a:t>radionuclides:-</a:t>
            </a:r>
            <a:endParaRPr lang="en-US" dirty="0"/>
          </a:p>
          <a:p>
            <a:pPr algn="just" rtl="0"/>
            <a:r>
              <a:rPr lang="en-US" dirty="0"/>
              <a:t>1- In </a:t>
            </a:r>
            <a:r>
              <a:rPr lang="en-US" i="1" dirty="0"/>
              <a:t>direct substitution, </a:t>
            </a:r>
            <a:r>
              <a:rPr lang="en-US" dirty="0"/>
              <a:t>a stable atom in the molecule is replaced with a radioactive atom of the same element. The compound has exactly the same biologic properties as the unlabeled compound. e.g., hydrogen, carbon, nitrogen, and oxygen .</a:t>
            </a:r>
          </a:p>
          <a:p>
            <a:pPr algn="just" rtl="0"/>
            <a:r>
              <a:rPr lang="en-US" dirty="0"/>
              <a:t>An example is replacing a 12C atom in glucose with a 11C atom to create 11C-glucose. This radiopharmaceutical will undergo the same distribution and metabolism in the body as unlabeled glucose.</a:t>
            </a:r>
          </a:p>
          <a:p>
            <a:pPr algn="just" rtl="0"/>
            <a:r>
              <a:rPr lang="en-US" i="1" dirty="0"/>
              <a:t>2- create analogs. </a:t>
            </a:r>
            <a:r>
              <a:rPr lang="en-US" dirty="0"/>
              <a:t>This involves modifying the </a:t>
            </a:r>
            <a:r>
              <a:rPr lang="en-US" dirty="0" smtClean="0"/>
              <a:t>original compound. </a:t>
            </a:r>
          </a:p>
        </p:txBody>
      </p:sp>
    </p:spTree>
    <p:extLst>
      <p:ext uri="{BB962C8B-B14F-4D97-AF65-F5344CB8AC3E}">
        <p14:creationId xmlns:p14="http://schemas.microsoft.com/office/powerpoint/2010/main" val="1348149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1443841"/>
            <a:ext cx="7056784" cy="4524315"/>
          </a:xfrm>
          <a:prstGeom prst="rect">
            <a:avLst/>
          </a:prstGeom>
        </p:spPr>
        <p:txBody>
          <a:bodyPr wrap="square">
            <a:spAutoFit/>
          </a:bodyPr>
          <a:lstStyle/>
          <a:p>
            <a:pPr algn="just" rtl="0"/>
            <a:r>
              <a:rPr lang="en-US" sz="2400" dirty="0"/>
              <a:t>Analogs allow the use of radioactive isotopes of elements that are not so widely found in nature but that otherwise have beneficial imaging properties (e.g., fluorine and iodine). Analogs also allow chemists to beneficially change the biologic properties of the molecule by changing the rates of uptake, clearance, or metabolism.</a:t>
            </a:r>
          </a:p>
          <a:p>
            <a:pPr algn="just" rtl="0"/>
            <a:r>
              <a:rPr lang="en-US" sz="2400" dirty="0"/>
              <a:t>For example, replacing the hydroxyl (OH) group on the second carbon in glucose with 18F results in FDG</a:t>
            </a:r>
            <a:r>
              <a:rPr lang="en-US" dirty="0"/>
              <a:t>, </a:t>
            </a:r>
            <a:r>
              <a:rPr lang="en-US" sz="2400" dirty="0"/>
              <a:t>an analog of glucose. FDG undergoes only the first step in the metabolic pathway for glucose, thus making data </a:t>
            </a:r>
            <a:r>
              <a:rPr lang="ar-EG" sz="2400" dirty="0" smtClean="0"/>
              <a:t>  </a:t>
            </a:r>
            <a:r>
              <a:rPr lang="en-US" sz="2400" dirty="0" smtClean="0"/>
              <a:t>analysis </a:t>
            </a:r>
            <a:r>
              <a:rPr lang="en-US" sz="2400" dirty="0"/>
              <a:t>much more straightforward</a:t>
            </a:r>
            <a:endParaRPr lang="ar-EG" sz="2400" dirty="0"/>
          </a:p>
        </p:txBody>
      </p:sp>
    </p:spTree>
    <p:extLst>
      <p:ext uri="{BB962C8B-B14F-4D97-AF65-F5344CB8AC3E}">
        <p14:creationId xmlns:p14="http://schemas.microsoft.com/office/powerpoint/2010/main" val="640958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20000"/>
          </a:bodyPr>
          <a:lstStyle/>
          <a:p>
            <a:pPr algn="l" rtl="0">
              <a:lnSpc>
                <a:spcPct val="150000"/>
              </a:lnSpc>
            </a:pPr>
            <a:r>
              <a:rPr lang="en-US" dirty="0"/>
              <a:t>FDG is now a widely used radiopharmaceutical for measuring metabolic rates for glucose.</a:t>
            </a:r>
          </a:p>
          <a:p>
            <a:pPr algn="just" rtl="0">
              <a:lnSpc>
                <a:spcPct val="150000"/>
              </a:lnSpc>
            </a:pPr>
            <a:r>
              <a:rPr lang="en-US" dirty="0"/>
              <a:t>The most widely used positron-labeled radiopharmaceutical is the glucose analog FDG. Glucose is used by cells to produce </a:t>
            </a:r>
            <a:r>
              <a:rPr lang="en-US" dirty="0" smtClean="0"/>
              <a:t>adenosine triphosphate</a:t>
            </a:r>
            <a:r>
              <a:rPr lang="en-US" dirty="0"/>
              <a:t>, the energy ―currency‖ of the body, and accumulation of FDG in cells is proportional to the metabolic rate for glucose.</a:t>
            </a:r>
          </a:p>
          <a:p>
            <a:pPr algn="just" rtl="0">
              <a:lnSpc>
                <a:spcPct val="150000"/>
              </a:lnSpc>
            </a:pPr>
            <a:r>
              <a:rPr lang="en-US" dirty="0"/>
              <a:t>Because the energy demands of cells are altered in many disease states, FDG has been shown to be a sensitive marker for a range of clinically important conditions, including neurodegenerative diseases, epilepsy, coronary artery disease, and most cancers and their metastases.</a:t>
            </a:r>
            <a:endParaRPr lang="ar-EG" dirty="0"/>
          </a:p>
        </p:txBody>
      </p:sp>
    </p:spTree>
    <p:extLst>
      <p:ext uri="{BB962C8B-B14F-4D97-AF65-F5344CB8AC3E}">
        <p14:creationId xmlns:p14="http://schemas.microsoft.com/office/powerpoint/2010/main" val="21637588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28</TotalTime>
  <Words>980</Words>
  <Application>Microsoft Office PowerPoint</Application>
  <PresentationFormat>On-screen Show (4:3)</PresentationFormat>
  <Paragraphs>34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   Chapter 4  RADIONUCLIDES FOR NUCLEAR MEDICINE</vt:lpstr>
      <vt:lpstr>General Considerations </vt:lpstr>
      <vt:lpstr>Factors determine the choice of Radionuclide</vt:lpstr>
      <vt:lpstr>PowerPoint Presentation</vt:lpstr>
      <vt:lpstr>PowerPoint Presentation</vt:lpstr>
      <vt:lpstr>RADIOPHARMACEUTICALS FOR CLINICAL APPLICATIONS</vt:lpstr>
      <vt:lpstr>Labeling Strategies</vt:lpstr>
      <vt:lpstr>PowerPoint Presentation</vt:lpstr>
      <vt:lpstr>PowerPoint Presentation</vt:lpstr>
      <vt:lpstr>Radiopharmaceuticals for Therapy Applications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4  RADIONUCLIDES FOR NUCLEAR MEDICINE</dc:title>
  <dc:creator>pc44</dc:creator>
  <cp:lastModifiedBy>pc44</cp:lastModifiedBy>
  <cp:revision>21</cp:revision>
  <dcterms:created xsi:type="dcterms:W3CDTF">2020-03-17T19:57:56Z</dcterms:created>
  <dcterms:modified xsi:type="dcterms:W3CDTF">2020-03-17T20:34:48Z</dcterms:modified>
</cp:coreProperties>
</file>