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307" r:id="rId3"/>
    <p:sldId id="308" r:id="rId4"/>
    <p:sldId id="309" r:id="rId5"/>
    <p:sldId id="314" r:id="rId6"/>
    <p:sldId id="310" r:id="rId7"/>
    <p:sldId id="311" r:id="rId8"/>
    <p:sldId id="312" r:id="rId9"/>
    <p:sldId id="313" r:id="rId10"/>
    <p:sldId id="315" r:id="rId11"/>
    <p:sldId id="320" r:id="rId12"/>
    <p:sldId id="316" r:id="rId13"/>
    <p:sldId id="317" r:id="rId14"/>
    <p:sldId id="318" r:id="rId15"/>
    <p:sldId id="319" r:id="rId16"/>
    <p:sldId id="299" r:id="rId17"/>
    <p:sldId id="321" r:id="rId18"/>
    <p:sldId id="322" r:id="rId19"/>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Century Schoolbook" pitchFamily="18" charset="0"/>
        <a:ea typeface="+mn-ea"/>
        <a:cs typeface="Arial" pitchFamily="34" charset="0"/>
      </a:defRPr>
    </a:lvl1pPr>
    <a:lvl2pPr marL="457200" algn="l" rtl="0" fontAlgn="base">
      <a:spcBef>
        <a:spcPct val="0"/>
      </a:spcBef>
      <a:spcAft>
        <a:spcPct val="0"/>
      </a:spcAft>
      <a:defRPr kern="1200">
        <a:solidFill>
          <a:schemeClr val="tx1"/>
        </a:solidFill>
        <a:latin typeface="Century Schoolbook" pitchFamily="18" charset="0"/>
        <a:ea typeface="+mn-ea"/>
        <a:cs typeface="Arial" pitchFamily="34" charset="0"/>
      </a:defRPr>
    </a:lvl2pPr>
    <a:lvl3pPr marL="914400" algn="l" rtl="0" fontAlgn="base">
      <a:spcBef>
        <a:spcPct val="0"/>
      </a:spcBef>
      <a:spcAft>
        <a:spcPct val="0"/>
      </a:spcAft>
      <a:defRPr kern="1200">
        <a:solidFill>
          <a:schemeClr val="tx1"/>
        </a:solidFill>
        <a:latin typeface="Century Schoolbook" pitchFamily="18" charset="0"/>
        <a:ea typeface="+mn-ea"/>
        <a:cs typeface="Arial" pitchFamily="34" charset="0"/>
      </a:defRPr>
    </a:lvl3pPr>
    <a:lvl4pPr marL="1371600" algn="l" rtl="0" fontAlgn="base">
      <a:spcBef>
        <a:spcPct val="0"/>
      </a:spcBef>
      <a:spcAft>
        <a:spcPct val="0"/>
      </a:spcAft>
      <a:defRPr kern="1200">
        <a:solidFill>
          <a:schemeClr val="tx1"/>
        </a:solidFill>
        <a:latin typeface="Century Schoolbook" pitchFamily="18" charset="0"/>
        <a:ea typeface="+mn-ea"/>
        <a:cs typeface="Arial" pitchFamily="34" charset="0"/>
      </a:defRPr>
    </a:lvl4pPr>
    <a:lvl5pPr marL="1828800" algn="l" rtl="0" fontAlgn="base">
      <a:spcBef>
        <a:spcPct val="0"/>
      </a:spcBef>
      <a:spcAft>
        <a:spcPct val="0"/>
      </a:spcAft>
      <a:defRPr kern="1200">
        <a:solidFill>
          <a:schemeClr val="tx1"/>
        </a:solidFill>
        <a:latin typeface="Century Schoolbook" pitchFamily="18" charset="0"/>
        <a:ea typeface="+mn-ea"/>
        <a:cs typeface="Arial" pitchFamily="34" charset="0"/>
      </a:defRPr>
    </a:lvl5pPr>
    <a:lvl6pPr marL="2286000" algn="r" defTabSz="914400" rtl="1" eaLnBrk="1" latinLnBrk="0" hangingPunct="1">
      <a:defRPr kern="1200">
        <a:solidFill>
          <a:schemeClr val="tx1"/>
        </a:solidFill>
        <a:latin typeface="Century Schoolbook" pitchFamily="18" charset="0"/>
        <a:ea typeface="+mn-ea"/>
        <a:cs typeface="Arial" pitchFamily="34" charset="0"/>
      </a:defRPr>
    </a:lvl6pPr>
    <a:lvl7pPr marL="2743200" algn="r" defTabSz="914400" rtl="1" eaLnBrk="1" latinLnBrk="0" hangingPunct="1">
      <a:defRPr kern="1200">
        <a:solidFill>
          <a:schemeClr val="tx1"/>
        </a:solidFill>
        <a:latin typeface="Century Schoolbook" pitchFamily="18" charset="0"/>
        <a:ea typeface="+mn-ea"/>
        <a:cs typeface="Arial" pitchFamily="34" charset="0"/>
      </a:defRPr>
    </a:lvl7pPr>
    <a:lvl8pPr marL="3200400" algn="r" defTabSz="914400" rtl="1" eaLnBrk="1" latinLnBrk="0" hangingPunct="1">
      <a:defRPr kern="1200">
        <a:solidFill>
          <a:schemeClr val="tx1"/>
        </a:solidFill>
        <a:latin typeface="Century Schoolbook" pitchFamily="18" charset="0"/>
        <a:ea typeface="+mn-ea"/>
        <a:cs typeface="Arial" pitchFamily="34" charset="0"/>
      </a:defRPr>
    </a:lvl8pPr>
    <a:lvl9pPr marL="3657600" algn="r" defTabSz="914400" rtl="1" eaLnBrk="1" latinLnBrk="0" hangingPunct="1">
      <a:defRPr kern="1200">
        <a:solidFill>
          <a:schemeClr val="tx1"/>
        </a:solidFill>
        <a:latin typeface="Century Schoolbook"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37" autoAdjust="0"/>
    <p:restoredTop sz="94660"/>
  </p:normalViewPr>
  <p:slideViewPr>
    <p:cSldViewPr>
      <p:cViewPr varScale="1">
        <p:scale>
          <a:sx n="66" d="100"/>
          <a:sy n="66" d="100"/>
        </p:scale>
        <p:origin x="-162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4BD65DB-D669-4D5B-8C9E-555911AE42DC}" type="datetimeFigureOut">
              <a:rPr lang="en-US"/>
              <a:pPr>
                <a:defRPr/>
              </a:pPr>
              <a:t>3/19/2020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charset="0"/>
              </a:defRPr>
            </a:lvl1pPr>
          </a:lstStyle>
          <a:p>
            <a:pPr>
              <a:defRPr/>
            </a:pPr>
            <a:fld id="{41437110-91FB-4C9E-9E8B-4D74A8E44CD8}"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949954DE-EB74-459E-80D6-654DB29BE06D}" type="datetime1">
              <a:rPr lang="en-US"/>
              <a:pPr>
                <a:defRPr/>
              </a:pPr>
              <a:t>3/19/2020</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87D68DC0-8DE4-46CC-8EAA-14905A2C1288}" type="slidenum">
              <a:rPr lang="ar-SA"/>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51D087E-D690-4517-95A6-F45062D59C69}" type="datetime1">
              <a:rPr lang="en-US"/>
              <a:pPr>
                <a:defRPr/>
              </a:pPr>
              <a:t>3/19/2020</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C6AD144-58DA-44F3-AF7E-F2FD2472E459}"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1C6DE51-2140-446A-84A6-B462EC843989}" type="datetime1">
              <a:rPr lang="en-US"/>
              <a:pPr>
                <a:defRPr/>
              </a:pPr>
              <a:t>3/19/2020</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2CADEB0-CA89-4381-A96A-7FA31B269DFB}"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9082D10D-9AD0-416D-8CE6-597EC3C430CD}" type="datetime1">
              <a:rPr lang="en-US"/>
              <a:pPr>
                <a:defRPr/>
              </a:pPr>
              <a:t>3/19/2020</a:t>
            </a:fld>
            <a:endParaRPr lang="en-US"/>
          </a:p>
        </p:txBody>
      </p:sp>
      <p:sp>
        <p:nvSpPr>
          <p:cNvPr id="5" name="Slide Number Placeholder 8"/>
          <p:cNvSpPr>
            <a:spLocks noGrp="1"/>
          </p:cNvSpPr>
          <p:nvPr>
            <p:ph type="sldNum" sz="quarter" idx="11"/>
          </p:nvPr>
        </p:nvSpPr>
        <p:spPr/>
        <p:txBody>
          <a:bodyPr/>
          <a:lstStyle>
            <a:lvl1pPr>
              <a:defRPr/>
            </a:lvl1pPr>
          </a:lstStyle>
          <a:p>
            <a:pPr>
              <a:defRPr/>
            </a:pPr>
            <a:fld id="{8D90D7CD-E9AF-4E8E-A0A8-8E7BE559324E}" type="slidenum">
              <a:rPr lang="ar-SA"/>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E49EE0B3-4A8E-4197-B661-E8D45F456933}" type="datetime1">
              <a:rPr lang="en-US"/>
              <a:pPr>
                <a:defRPr/>
              </a:pPr>
              <a:t>3/19/2020</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7A6BD271-11EB-47D5-9949-0320CEEA7289}"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D787003-BD51-4AC5-8C99-383604CBF8BA}" type="datetime1">
              <a:rPr lang="en-US"/>
              <a:pPr>
                <a:defRPr/>
              </a:pPr>
              <a:t>3/19/2020</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E10D2C76-F03C-4354-9CC5-8E82012D7B08}"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C2077B47-86A1-4F0E-ACFE-2531A30E9ECF}" type="datetime1">
              <a:rPr lang="en-US"/>
              <a:pPr>
                <a:defRPr/>
              </a:pPr>
              <a:t>3/19/2020</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B02F22B5-8BF7-49C9-AEE2-7D812FE737ED}"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D132CD5E-3103-4D09-8C67-688FEF069907}" type="datetime1">
              <a:rPr lang="en-US"/>
              <a:pPr>
                <a:defRPr/>
              </a:pPr>
              <a:t>3/19/2020</a:t>
            </a:fld>
            <a:endParaRPr lang="en-US"/>
          </a:p>
        </p:txBody>
      </p:sp>
      <p:sp>
        <p:nvSpPr>
          <p:cNvPr id="4" name="Slide Number Placeholder 6"/>
          <p:cNvSpPr>
            <a:spLocks noGrp="1"/>
          </p:cNvSpPr>
          <p:nvPr>
            <p:ph type="sldNum" sz="quarter" idx="11"/>
          </p:nvPr>
        </p:nvSpPr>
        <p:spPr/>
        <p:txBody>
          <a:bodyPr/>
          <a:lstStyle>
            <a:lvl1pPr>
              <a:defRPr/>
            </a:lvl1pPr>
          </a:lstStyle>
          <a:p>
            <a:pPr>
              <a:defRPr/>
            </a:pPr>
            <a:fld id="{8E6D7924-88EC-4285-ABFB-5F70E31021F1}" type="slidenum">
              <a:rPr lang="ar-SA"/>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A3EFA14-14CB-4F72-9894-7C611A11C935}" type="datetime1">
              <a:rPr lang="en-US"/>
              <a:pPr>
                <a:defRPr/>
              </a:pPr>
              <a:t>3/19/2020</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487714B5-A45E-4334-A94D-A717C458962C}"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17"/>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endParaRPr lang="ar-EG"/>
          </a:p>
        </p:txBody>
      </p:sp>
      <p:sp>
        <p:nvSpPr>
          <p:cNvPr id="8" name="Straight Connector 1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endParaRPr lang="ar-EG"/>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2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endParaRPr lang="ar-EG"/>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2FE15463-8CDE-4AAC-9FE9-3DBBB53962F8}" type="datetime1">
              <a:rPr lang="en-US"/>
              <a:pPr>
                <a:defRPr/>
              </a:pPr>
              <a:t>3/19/2020</a:t>
            </a:fld>
            <a:endParaRPr lang="en-US"/>
          </a:p>
        </p:txBody>
      </p:sp>
      <p:sp>
        <p:nvSpPr>
          <p:cNvPr id="13" name="Slide Number Placeholder 21"/>
          <p:cNvSpPr>
            <a:spLocks noGrp="1"/>
          </p:cNvSpPr>
          <p:nvPr>
            <p:ph type="sldNum" sz="quarter" idx="11"/>
          </p:nvPr>
        </p:nvSpPr>
        <p:spPr/>
        <p:txBody>
          <a:bodyPr/>
          <a:lstStyle>
            <a:lvl1pPr>
              <a:defRPr/>
            </a:lvl1pPr>
          </a:lstStyle>
          <a:p>
            <a:pPr>
              <a:defRPr/>
            </a:pPr>
            <a:fld id="{40C7011E-85B4-493F-8C9E-7E664972FDA9}" type="slidenum">
              <a:rPr lang="ar-SA"/>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17"/>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endParaRPr lang="ar-EG"/>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endParaRPr lang="ar-EG"/>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23"/>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endParaRPr lang="ar-EG"/>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B73670AD-D565-4EE0-BBC8-B48DA0E029C5}" type="datetime1">
              <a:rPr lang="en-US"/>
              <a:pPr>
                <a:defRPr/>
              </a:pPr>
              <a:t>3/19/2020</a:t>
            </a:fld>
            <a:endParaRPr lang="en-US"/>
          </a:p>
        </p:txBody>
      </p:sp>
      <p:sp>
        <p:nvSpPr>
          <p:cNvPr id="13" name="Slide Number Placeholder 17"/>
          <p:cNvSpPr>
            <a:spLocks noGrp="1"/>
          </p:cNvSpPr>
          <p:nvPr>
            <p:ph type="sldNum" sz="quarter" idx="11"/>
          </p:nvPr>
        </p:nvSpPr>
        <p:spPr/>
        <p:txBody>
          <a:bodyPr/>
          <a:lstStyle>
            <a:lvl1pPr>
              <a:defRPr/>
            </a:lvl1pPr>
          </a:lstStyle>
          <a:p>
            <a:pPr>
              <a:defRPr/>
            </a:pPr>
            <a:fld id="{6EC6750C-4DD3-4B1B-BDAF-EEA0B44C3981}" type="slidenum">
              <a:rPr lang="ar-SA"/>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AC8D7CC6-B5E2-47FB-952E-329CF4A6B2C6}" type="datetime1">
              <a:rPr lang="en-US"/>
              <a:pPr>
                <a:defRPr/>
              </a:pPr>
              <a:t>3/19/2020</a:t>
            </a:fld>
            <a:endParaRPr lang="en-US" dirty="0"/>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endParaRPr lang="ar-EG"/>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endParaRPr lang="ar-EG"/>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cs typeface="Arial" charset="0"/>
              </a:defRPr>
            </a:lvl1pPr>
          </a:lstStyle>
          <a:p>
            <a:pPr>
              <a:defRPr/>
            </a:pPr>
            <a:fld id="{C9050C69-F9B0-4839-B1CC-F918EDC8F6B6}"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48" r:id="rId4"/>
    <p:sldLayoutId id="2147483849" r:id="rId5"/>
    <p:sldLayoutId id="2147483856" r:id="rId6"/>
    <p:sldLayoutId id="2147483850" r:id="rId7"/>
    <p:sldLayoutId id="2147483857" r:id="rId8"/>
    <p:sldLayoutId id="2147483858" r:id="rId9"/>
    <p:sldLayoutId id="2147483851" r:id="rId10"/>
    <p:sldLayoutId id="2147483852"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2"/>
          <p:cNvSpPr>
            <a:spLocks noGrp="1"/>
          </p:cNvSpPr>
          <p:nvPr>
            <p:ph type="body" idx="1"/>
          </p:nvPr>
        </p:nvSpPr>
        <p:spPr/>
        <p:txBody>
          <a:bodyPr/>
          <a:lstStyle/>
          <a:p>
            <a:pPr eaLnBrk="1" hangingPunct="1"/>
            <a:r>
              <a:rPr lang="ar-EG" sz="2000" smtClean="0"/>
              <a:t>المحاضرة الخامسة </a:t>
            </a:r>
          </a:p>
          <a:p>
            <a:pPr eaLnBrk="1" hangingPunct="1"/>
            <a:endParaRPr lang="en-US" sz="2000" smtClean="0"/>
          </a:p>
        </p:txBody>
      </p:sp>
      <p:sp>
        <p:nvSpPr>
          <p:cNvPr id="8195" name="Slide Number Placeholder 4"/>
          <p:cNvSpPr>
            <a:spLocks noGrp="1"/>
          </p:cNvSpPr>
          <p:nvPr>
            <p:ph type="sldNum" sz="quarter" idx="12"/>
          </p:nvPr>
        </p:nvSpPr>
        <p:spPr>
          <a:noFill/>
          <a:ln>
            <a:miter lim="800000"/>
            <a:headEnd/>
            <a:tailEnd/>
          </a:ln>
        </p:spPr>
        <p:txBody>
          <a:bodyPr/>
          <a:lstStyle/>
          <a:p>
            <a:fld id="{AF0A5F4F-C8D6-4397-9BFA-0989F6D55664}" type="slidenum">
              <a:rPr lang="ar-SA" smtClean="0">
                <a:cs typeface="Arial" pitchFamily="34" charset="0"/>
              </a:rPr>
              <a:pPr/>
              <a:t>1</a:t>
            </a:fld>
            <a:endParaRPr lang="en-US" smtClean="0">
              <a:cs typeface="Arial"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581400" y="990600"/>
            <a:ext cx="2857500" cy="28575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8197" name="Title 1"/>
          <p:cNvSpPr>
            <a:spLocks noGrp="1"/>
          </p:cNvSpPr>
          <p:nvPr/>
        </p:nvSpPr>
        <p:spPr bwMode="auto">
          <a:xfrm>
            <a:off x="2362200" y="2822575"/>
            <a:ext cx="6705600" cy="2054225"/>
          </a:xfrm>
          <a:prstGeom prst="rect">
            <a:avLst/>
          </a:prstGeom>
          <a:noFill/>
          <a:ln w="9525">
            <a:noFill/>
            <a:miter lim="800000"/>
            <a:headEnd/>
            <a:tailEnd/>
          </a:ln>
        </p:spPr>
        <p:txBody>
          <a:bodyPr anchor="b"/>
          <a:lstStyle/>
          <a:p>
            <a:r>
              <a:rPr lang="ar-EG" sz="3000" b="1">
                <a:solidFill>
                  <a:schemeClr val="tx2"/>
                </a:solidFill>
                <a:cs typeface="Times New Roman" pitchFamily="18" charset="0"/>
              </a:rPr>
              <a:t>شبكات الحاسب </a:t>
            </a:r>
            <a:endParaRPr lang="en-US" sz="3000" b="1">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3"/>
          <p:cNvSpPr>
            <a:spLocks noGrp="1"/>
          </p:cNvSpPr>
          <p:nvPr>
            <p:ph sz="quarter" idx="4294967295"/>
          </p:nvPr>
        </p:nvSpPr>
        <p:spPr>
          <a:xfrm>
            <a:off x="381000" y="533400"/>
            <a:ext cx="5638800" cy="3581400"/>
          </a:xfrm>
        </p:spPr>
        <p:txBody>
          <a:bodyPr/>
          <a:lstStyle/>
          <a:p>
            <a:pPr indent="0" algn="ctr" rtl="1" eaLnBrk="1" hangingPunct="1">
              <a:lnSpc>
                <a:spcPct val="150000"/>
              </a:lnSpc>
              <a:buFont typeface="Wingdings" pitchFamily="2" charset="2"/>
              <a:buNone/>
              <a:defRPr/>
            </a:pPr>
            <a:r>
              <a:rPr lang="ar-SA" dirty="0" smtClean="0">
                <a:solidFill>
                  <a:srgbClr val="7030A0"/>
                </a:solidFill>
              </a:rPr>
              <a:t>طرق الإتصال بشبكة الإنترنت.</a:t>
            </a:r>
          </a:p>
          <a:p>
            <a:pPr marL="457200" lvl="1" indent="0" algn="justLow" rtl="1" eaLnBrk="1" hangingPunct="1">
              <a:lnSpc>
                <a:spcPct val="150000"/>
              </a:lnSpc>
              <a:buFont typeface="Wingdings 2" pitchFamily="18" charset="2"/>
              <a:buNone/>
              <a:defRPr/>
            </a:pPr>
            <a:r>
              <a:rPr lang="ar-SA" sz="1700" b="1" dirty="0">
                <a:cs typeface="Arial" pitchFamily="34" charset="0"/>
              </a:rPr>
              <a:t>توجد عدة طرق للإتصال بشبكة الإنترنت نذكر منها ما يلي:</a:t>
            </a:r>
          </a:p>
          <a:p>
            <a:pPr marL="457200" lvl="1" indent="0" algn="justLow" rtl="1" eaLnBrk="1" hangingPunct="1">
              <a:lnSpc>
                <a:spcPct val="150000"/>
              </a:lnSpc>
              <a:buFont typeface="Wingdings 2" pitchFamily="18" charset="2"/>
              <a:buNone/>
              <a:defRPr/>
            </a:pPr>
            <a:r>
              <a:rPr lang="ar-SA" sz="1700" b="1" dirty="0" smtClean="0"/>
              <a:t>1)  الإتصال الهاتفي </a:t>
            </a:r>
            <a:r>
              <a:rPr lang="en-US" sz="1700" b="1" dirty="0" smtClean="0"/>
              <a:t>Dial Up Connection</a:t>
            </a:r>
            <a:endParaRPr lang="ar-SA" sz="1700" b="1" dirty="0" smtClean="0"/>
          </a:p>
          <a:p>
            <a:pPr marL="457200" lvl="1" indent="0" algn="justLow" rtl="1" eaLnBrk="1" hangingPunct="1">
              <a:lnSpc>
                <a:spcPct val="150000"/>
              </a:lnSpc>
              <a:buFont typeface="Wingdings 2" pitchFamily="18" charset="2"/>
              <a:buNone/>
              <a:defRPr/>
            </a:pPr>
            <a:endParaRPr lang="ar-SA" sz="700" b="1" dirty="0" smtClean="0"/>
          </a:p>
          <a:p>
            <a:pPr marL="457200" lvl="1" indent="0" algn="justLow" rtl="1" eaLnBrk="1" hangingPunct="1">
              <a:lnSpc>
                <a:spcPct val="150000"/>
              </a:lnSpc>
              <a:buFont typeface="Wingdings 2" pitchFamily="18" charset="2"/>
              <a:buNone/>
              <a:defRPr/>
            </a:pPr>
            <a:r>
              <a:rPr lang="ar-SA" sz="1700" b="1" dirty="0" smtClean="0"/>
              <a:t>تتطلب هذه الطريقة توافر كارن فاكس </a:t>
            </a:r>
            <a:r>
              <a:rPr lang="en-US" sz="1700" b="1" dirty="0" smtClean="0"/>
              <a:t>Fax Modem </a:t>
            </a:r>
            <a:r>
              <a:rPr lang="ar-SA" sz="1700" b="1" dirty="0" smtClean="0"/>
              <a:t>مثبت بجهاز الكمبيوتر، إضافة إلى وجود خط تليفون. وهذه الطريقة تكون سرعة الإنترنت فيها بطيئة جداً (حوالي 56 </a:t>
            </a:r>
            <a:r>
              <a:rPr lang="en-US" sz="1700" b="1" dirty="0" smtClean="0"/>
              <a:t>kilo Bits per second)،  </a:t>
            </a:r>
            <a:r>
              <a:rPr lang="ar-SA" sz="1700" b="1" dirty="0" smtClean="0"/>
              <a:t>إضافة إلى ذلك يتم شغل خط التليفون باستمرار أثناء الإتصال بالإنترنت</a:t>
            </a:r>
          </a:p>
          <a:p>
            <a:pPr marL="800100" lvl="1" indent="-342900" algn="justLow" rtl="1" eaLnBrk="1" hangingPunct="1">
              <a:lnSpc>
                <a:spcPct val="150000"/>
              </a:lnSpc>
              <a:buFont typeface="+mj-lt"/>
              <a:buAutoNum type="arabicParenR"/>
              <a:defRPr/>
            </a:pPr>
            <a:endParaRPr lang="ar-SA" sz="1700" b="1" dirty="0"/>
          </a:p>
        </p:txBody>
      </p:sp>
      <p:sp>
        <p:nvSpPr>
          <p:cNvPr id="17411"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0DAA228B-EFFE-4D33-8643-CE765EDDD6BC}" type="slidenum">
              <a:rPr lang="ar-SA" sz="1400" b="1">
                <a:solidFill>
                  <a:srgbClr val="FFFFFF"/>
                </a:solidFill>
              </a:rPr>
              <a:pPr algn="ctr"/>
              <a:t>10</a:t>
            </a:fld>
            <a:endParaRPr lang="en-US" sz="1400" b="1">
              <a:solidFill>
                <a:srgbClr val="FFFFFF"/>
              </a:solidFill>
            </a:endParaRPr>
          </a:p>
        </p:txBody>
      </p:sp>
      <p:sp>
        <p:nvSpPr>
          <p:cNvPr id="17412"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pic>
        <p:nvPicPr>
          <p:cNvPr id="17413" name="Picture 2"/>
          <p:cNvPicPr>
            <a:picLocks noChangeAspect="1" noChangeArrowheads="1"/>
          </p:cNvPicPr>
          <p:nvPr/>
        </p:nvPicPr>
        <p:blipFill>
          <a:blip r:embed="rId2"/>
          <a:srcRect l="13924" t="30099" r="15350" b="46747"/>
          <a:stretch>
            <a:fillRect/>
          </a:stretch>
        </p:blipFill>
        <p:spPr bwMode="auto">
          <a:xfrm>
            <a:off x="1295400" y="4343400"/>
            <a:ext cx="3659188" cy="1828800"/>
          </a:xfrm>
          <a:prstGeom prst="rect">
            <a:avLst/>
          </a:prstGeom>
          <a:noFill/>
          <a:ln w="9525">
            <a:noFill/>
            <a:miter lim="800000"/>
            <a:headEnd/>
            <a:tailEnd/>
          </a:ln>
        </p:spPr>
      </p:pic>
      <p:sp>
        <p:nvSpPr>
          <p:cNvPr id="17414"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3"/>
          <p:cNvSpPr>
            <a:spLocks noGrp="1"/>
          </p:cNvSpPr>
          <p:nvPr>
            <p:ph sz="quarter" idx="4294967295"/>
          </p:nvPr>
        </p:nvSpPr>
        <p:spPr>
          <a:xfrm>
            <a:off x="381000" y="533400"/>
            <a:ext cx="5638800" cy="3581400"/>
          </a:xfrm>
        </p:spPr>
        <p:txBody>
          <a:bodyPr/>
          <a:lstStyle/>
          <a:p>
            <a:pPr indent="0" algn="ctr" rtl="1" eaLnBrk="1" hangingPunct="1">
              <a:lnSpc>
                <a:spcPct val="150000"/>
              </a:lnSpc>
              <a:buFont typeface="Wingdings" pitchFamily="2" charset="2"/>
              <a:buNone/>
            </a:pPr>
            <a:r>
              <a:rPr lang="ar-SA" smtClean="0">
                <a:solidFill>
                  <a:srgbClr val="7030A0"/>
                </a:solidFill>
              </a:rPr>
              <a:t>طرق الإتصال بشبكة الإنترنت.</a:t>
            </a: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justLow" rtl="1" eaLnBrk="1" hangingPunct="1">
              <a:lnSpc>
                <a:spcPct val="150000"/>
              </a:lnSpc>
              <a:buFont typeface="Wingdings 2" pitchFamily="18" charset="2"/>
              <a:buNone/>
            </a:pPr>
            <a:endParaRPr lang="ar-SA" sz="1700" b="1" smtClean="0">
              <a:cs typeface="Arial" pitchFamily="34" charset="0"/>
            </a:endParaRPr>
          </a:p>
          <a:p>
            <a:pPr marL="457200" lvl="1" indent="0" algn="ctr" rtl="1" eaLnBrk="1" hangingPunct="1">
              <a:lnSpc>
                <a:spcPct val="150000"/>
              </a:lnSpc>
              <a:buFont typeface="Wingdings 2" pitchFamily="18" charset="2"/>
              <a:buNone/>
            </a:pPr>
            <a:r>
              <a:rPr lang="ar-SA" sz="1700" b="1" smtClean="0"/>
              <a:t> مخطط يوضح طريقة الإتصال بالإنترنت عبر </a:t>
            </a:r>
          </a:p>
          <a:p>
            <a:pPr marL="457200" lvl="1" indent="0" algn="ctr" rtl="1" eaLnBrk="1" hangingPunct="1">
              <a:lnSpc>
                <a:spcPct val="150000"/>
              </a:lnSpc>
              <a:buFont typeface="Wingdings 2" pitchFamily="18" charset="2"/>
              <a:buNone/>
            </a:pPr>
            <a:r>
              <a:rPr lang="ar-SA" sz="1700" b="1" smtClean="0"/>
              <a:t>خط الإتصال الهاتفي </a:t>
            </a:r>
            <a:r>
              <a:rPr lang="en-US" sz="1700" b="1" smtClean="0"/>
              <a:t>Dial Up Connection</a:t>
            </a:r>
            <a:endParaRPr lang="ar-SA" sz="1700" b="1" smtClean="0"/>
          </a:p>
        </p:txBody>
      </p:sp>
      <p:sp>
        <p:nvSpPr>
          <p:cNvPr id="18435"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5C999CE1-2B16-4DB4-BD4D-9944B5340FD3}" type="slidenum">
              <a:rPr lang="ar-SA" sz="1400" b="1">
                <a:solidFill>
                  <a:srgbClr val="FFFFFF"/>
                </a:solidFill>
              </a:rPr>
              <a:pPr algn="ctr"/>
              <a:t>11</a:t>
            </a:fld>
            <a:endParaRPr lang="en-US" sz="1400" b="1">
              <a:solidFill>
                <a:srgbClr val="FFFFFF"/>
              </a:solidFill>
            </a:endParaRPr>
          </a:p>
        </p:txBody>
      </p:sp>
      <p:sp>
        <p:nvSpPr>
          <p:cNvPr id="18436"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pic>
        <p:nvPicPr>
          <p:cNvPr id="18437" name="Picture 6"/>
          <p:cNvPicPr>
            <a:picLocks noChangeAspect="1" noChangeArrowheads="1"/>
          </p:cNvPicPr>
          <p:nvPr/>
        </p:nvPicPr>
        <p:blipFill>
          <a:blip r:embed="rId2"/>
          <a:srcRect t="58034"/>
          <a:stretch>
            <a:fillRect/>
          </a:stretch>
        </p:blipFill>
        <p:spPr bwMode="auto">
          <a:xfrm>
            <a:off x="381000" y="1676400"/>
            <a:ext cx="5408613" cy="3505200"/>
          </a:xfrm>
          <a:prstGeom prst="rect">
            <a:avLst/>
          </a:prstGeom>
          <a:noFill/>
          <a:ln w="9525">
            <a:noFill/>
            <a:miter lim="800000"/>
            <a:headEnd/>
            <a:tailEnd/>
          </a:ln>
        </p:spPr>
      </p:pic>
      <p:sp>
        <p:nvSpPr>
          <p:cNvPr id="18438"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3"/>
          <p:cNvSpPr>
            <a:spLocks noGrp="1"/>
          </p:cNvSpPr>
          <p:nvPr>
            <p:ph sz="quarter" idx="4294967295"/>
          </p:nvPr>
        </p:nvSpPr>
        <p:spPr>
          <a:xfrm>
            <a:off x="381000" y="533400"/>
            <a:ext cx="5638800" cy="3581400"/>
          </a:xfrm>
        </p:spPr>
        <p:txBody>
          <a:bodyPr/>
          <a:lstStyle/>
          <a:p>
            <a:pPr indent="0" algn="ctr" rtl="1" eaLnBrk="1" hangingPunct="1">
              <a:lnSpc>
                <a:spcPct val="150000"/>
              </a:lnSpc>
              <a:buFont typeface="Wingdings" pitchFamily="2" charset="2"/>
              <a:buNone/>
              <a:defRPr/>
            </a:pPr>
            <a:r>
              <a:rPr lang="ar-SA" dirty="0" smtClean="0">
                <a:solidFill>
                  <a:srgbClr val="7030A0"/>
                </a:solidFill>
              </a:rPr>
              <a:t>طرق الإتصال بشبكة الإنترنت.</a:t>
            </a:r>
          </a:p>
          <a:p>
            <a:pPr marL="457200" lvl="1" indent="0" algn="justLow" rtl="1" eaLnBrk="1" hangingPunct="1">
              <a:lnSpc>
                <a:spcPct val="150000"/>
              </a:lnSpc>
              <a:buFont typeface="Wingdings 2" pitchFamily="18" charset="2"/>
              <a:buNone/>
              <a:defRPr/>
            </a:pPr>
            <a:r>
              <a:rPr lang="ar-SA" sz="1050" b="1" dirty="0" smtClean="0">
                <a:cs typeface="Arial" pitchFamily="34" charset="0"/>
              </a:rPr>
              <a:t> </a:t>
            </a:r>
            <a:endParaRPr lang="ar-SA" sz="1050" b="1" dirty="0">
              <a:cs typeface="Arial" pitchFamily="34" charset="0"/>
            </a:endParaRPr>
          </a:p>
          <a:p>
            <a:pPr marL="457200" lvl="1" indent="0" algn="justLow" rtl="1" eaLnBrk="1" hangingPunct="1">
              <a:lnSpc>
                <a:spcPct val="150000"/>
              </a:lnSpc>
              <a:buFont typeface="Wingdings 2" pitchFamily="18" charset="2"/>
              <a:buNone/>
              <a:defRPr/>
            </a:pPr>
            <a:r>
              <a:rPr lang="ar-SA" sz="1700" b="1" dirty="0" smtClean="0"/>
              <a:t>2) الإتصال عبر الشبكة الرقمية للخدمات المتكاملة</a:t>
            </a:r>
          </a:p>
          <a:p>
            <a:pPr marL="457200" lvl="1" indent="0" algn="justLow" rtl="1" eaLnBrk="1" hangingPunct="1">
              <a:lnSpc>
                <a:spcPct val="150000"/>
              </a:lnSpc>
              <a:buFont typeface="Wingdings 2" pitchFamily="18" charset="2"/>
              <a:buNone/>
              <a:defRPr/>
            </a:pPr>
            <a:r>
              <a:rPr lang="ar-SA" sz="1700" b="1" dirty="0"/>
              <a:t> </a:t>
            </a:r>
            <a:r>
              <a:rPr lang="ar-SA" sz="1700" b="1" dirty="0" smtClean="0"/>
              <a:t>                                                 </a:t>
            </a:r>
            <a:r>
              <a:rPr lang="en-US" sz="1700" b="1" dirty="0" smtClean="0"/>
              <a:t>ISDN Connection </a:t>
            </a:r>
            <a:endParaRPr lang="ar-SA" sz="700" b="1" dirty="0" smtClean="0"/>
          </a:p>
          <a:p>
            <a:pPr marL="457200" lvl="1" indent="0" algn="justLow" rtl="1" eaLnBrk="1" hangingPunct="1">
              <a:lnSpc>
                <a:spcPct val="150000"/>
              </a:lnSpc>
              <a:buFont typeface="Wingdings 2" pitchFamily="18" charset="2"/>
              <a:buNone/>
              <a:defRPr/>
            </a:pPr>
            <a:r>
              <a:rPr lang="ar-SA" sz="1700" b="1" dirty="0" smtClean="0"/>
              <a:t>تتطلب هذه الطريقة وجود معدات خاصة توفرها الشركة المزودة لخدمة الإنترنت </a:t>
            </a:r>
            <a:r>
              <a:rPr lang="en-US" sz="1700" b="1" dirty="0" smtClean="0"/>
              <a:t>Internet Service Provider (ISP)  </a:t>
            </a:r>
            <a:r>
              <a:rPr lang="ar-SA" sz="1700" b="1" dirty="0" smtClean="0"/>
              <a:t>  وهذه الطريقة توفر  سرعة إنترنت أكبر من الطريقة السابقة ( حوالي  128 </a:t>
            </a:r>
            <a:r>
              <a:rPr lang="en-US" sz="1700" b="1" dirty="0" smtClean="0"/>
              <a:t>kilo Bits per second).</a:t>
            </a:r>
            <a:endParaRPr lang="ar-SA" sz="1700" b="1" dirty="0"/>
          </a:p>
        </p:txBody>
      </p:sp>
      <p:sp>
        <p:nvSpPr>
          <p:cNvPr id="19459"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BE54A227-67B5-4B37-A031-AB3E4CAB172E}" type="slidenum">
              <a:rPr lang="ar-SA" sz="1400" b="1">
                <a:solidFill>
                  <a:srgbClr val="FFFFFF"/>
                </a:solidFill>
              </a:rPr>
              <a:pPr algn="ctr"/>
              <a:t>12</a:t>
            </a:fld>
            <a:endParaRPr lang="en-US" sz="1400" b="1">
              <a:solidFill>
                <a:srgbClr val="FFFFFF"/>
              </a:solidFill>
            </a:endParaRPr>
          </a:p>
        </p:txBody>
      </p:sp>
      <p:sp>
        <p:nvSpPr>
          <p:cNvPr id="19460"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pic>
        <p:nvPicPr>
          <p:cNvPr id="19461" name="Picture 2"/>
          <p:cNvPicPr>
            <a:picLocks noChangeAspect="1" noChangeArrowheads="1"/>
          </p:cNvPicPr>
          <p:nvPr/>
        </p:nvPicPr>
        <p:blipFill>
          <a:blip r:embed="rId2"/>
          <a:srcRect l="8572" t="75531" r="11795"/>
          <a:stretch>
            <a:fillRect/>
          </a:stretch>
        </p:blipFill>
        <p:spPr bwMode="auto">
          <a:xfrm>
            <a:off x="725488" y="4246563"/>
            <a:ext cx="4456112" cy="2078037"/>
          </a:xfrm>
          <a:prstGeom prst="rect">
            <a:avLst/>
          </a:prstGeom>
          <a:noFill/>
          <a:ln w="9525">
            <a:noFill/>
            <a:miter lim="800000"/>
            <a:headEnd/>
            <a:tailEnd/>
          </a:ln>
        </p:spPr>
      </p:pic>
      <p:sp>
        <p:nvSpPr>
          <p:cNvPr id="19462"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3"/>
          <p:cNvSpPr>
            <a:spLocks noGrp="1"/>
          </p:cNvSpPr>
          <p:nvPr>
            <p:ph sz="quarter" idx="4294967295"/>
          </p:nvPr>
        </p:nvSpPr>
        <p:spPr>
          <a:xfrm>
            <a:off x="381000" y="533400"/>
            <a:ext cx="5638800" cy="3581400"/>
          </a:xfrm>
        </p:spPr>
        <p:txBody>
          <a:bodyPr/>
          <a:lstStyle/>
          <a:p>
            <a:pPr indent="0" algn="ctr" rtl="1" eaLnBrk="1" hangingPunct="1">
              <a:lnSpc>
                <a:spcPct val="150000"/>
              </a:lnSpc>
              <a:buFont typeface="Wingdings" pitchFamily="2" charset="2"/>
              <a:buNone/>
              <a:defRPr/>
            </a:pPr>
            <a:r>
              <a:rPr lang="ar-SA" dirty="0" smtClean="0">
                <a:solidFill>
                  <a:srgbClr val="7030A0"/>
                </a:solidFill>
              </a:rPr>
              <a:t>طرق الإتصال بشبكة الإنترنت.</a:t>
            </a:r>
          </a:p>
          <a:p>
            <a:pPr marL="457200" lvl="1" indent="0" algn="justLow" rtl="1" eaLnBrk="1" hangingPunct="1">
              <a:lnSpc>
                <a:spcPct val="150000"/>
              </a:lnSpc>
              <a:buFont typeface="Wingdings 2" pitchFamily="18" charset="2"/>
              <a:buNone/>
              <a:defRPr/>
            </a:pPr>
            <a:r>
              <a:rPr lang="ar-SA" sz="1050" b="1" dirty="0" smtClean="0">
                <a:cs typeface="Arial" pitchFamily="34" charset="0"/>
              </a:rPr>
              <a:t> </a:t>
            </a:r>
            <a:endParaRPr lang="ar-SA" sz="1050" b="1" dirty="0">
              <a:cs typeface="Arial" pitchFamily="34" charset="0"/>
            </a:endParaRPr>
          </a:p>
          <a:p>
            <a:pPr marL="457200" lvl="1" indent="0" algn="justLow" rtl="1" eaLnBrk="1" hangingPunct="1">
              <a:lnSpc>
                <a:spcPct val="150000"/>
              </a:lnSpc>
              <a:buFont typeface="Wingdings 2" pitchFamily="18" charset="2"/>
              <a:buNone/>
              <a:defRPr/>
            </a:pPr>
            <a:r>
              <a:rPr lang="ar-SA" sz="1700" b="1" dirty="0" smtClean="0"/>
              <a:t>3) الإتصال عبر الخط المشترك الرقمي غير المتماثل</a:t>
            </a:r>
          </a:p>
          <a:p>
            <a:pPr marL="457200" lvl="1" indent="0" algn="justLow" rtl="1" eaLnBrk="1" hangingPunct="1">
              <a:lnSpc>
                <a:spcPct val="150000"/>
              </a:lnSpc>
              <a:buFont typeface="Wingdings 2" pitchFamily="18" charset="2"/>
              <a:buNone/>
              <a:defRPr/>
            </a:pPr>
            <a:r>
              <a:rPr lang="ar-SA" sz="1700" b="1" dirty="0"/>
              <a:t> </a:t>
            </a:r>
            <a:r>
              <a:rPr lang="ar-SA" sz="1700" b="1" dirty="0" smtClean="0"/>
              <a:t>                                             </a:t>
            </a:r>
            <a:r>
              <a:rPr lang="en-US" sz="1700" b="1" dirty="0" smtClean="0"/>
              <a:t>ADSL Connection      </a:t>
            </a:r>
            <a:r>
              <a:rPr lang="ar-SA" sz="1700" b="1" dirty="0" smtClean="0"/>
              <a:t>                                                  </a:t>
            </a:r>
            <a:endParaRPr lang="en-US" sz="1700" b="1" dirty="0" smtClean="0"/>
          </a:p>
          <a:p>
            <a:pPr marL="457200" lvl="1" indent="0" algn="justLow" rtl="1" eaLnBrk="1" hangingPunct="1">
              <a:lnSpc>
                <a:spcPct val="150000"/>
              </a:lnSpc>
              <a:buFont typeface="Wingdings 2" pitchFamily="18" charset="2"/>
              <a:buNone/>
              <a:defRPr/>
            </a:pPr>
            <a:r>
              <a:rPr lang="ar-SA" sz="1700" b="1" dirty="0" smtClean="0"/>
              <a:t>تعتبر هذه الطريقة من أكثر الطرق شيوعا للإتصال بشبكة الإنترنت بسرعة هالية وثبات على مدار 24 ساعة، ويتطلب الإتصال بهذه الطريقة وجود جهاز روتر </a:t>
            </a:r>
            <a:r>
              <a:rPr lang="en-US" sz="1700" b="1" dirty="0" smtClean="0"/>
              <a:t>Router  </a:t>
            </a:r>
            <a:r>
              <a:rPr lang="ar-SA" sz="1700" b="1" dirty="0" smtClean="0"/>
              <a:t>إضافة إلى جهاز </a:t>
            </a:r>
            <a:r>
              <a:rPr lang="en-US" sz="1700" b="1" dirty="0" smtClean="0"/>
              <a:t>splitter  </a:t>
            </a:r>
            <a:r>
              <a:rPr lang="ar-SA" sz="1700" b="1" dirty="0" smtClean="0"/>
              <a:t>لفصل خط التليفون عن الإنترنت. بالإضافة إلى إحتواء جهاز الكمبيوتر على كارت شبكة </a:t>
            </a:r>
            <a:r>
              <a:rPr lang="en-US" sz="1700" b="1" dirty="0" smtClean="0"/>
              <a:t>LAN Card </a:t>
            </a:r>
            <a:endParaRPr lang="ar-SA" sz="1700" b="1" dirty="0"/>
          </a:p>
        </p:txBody>
      </p:sp>
      <p:sp>
        <p:nvSpPr>
          <p:cNvPr id="20483"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324563BD-77B8-476E-A279-77A41F2BB71B}" type="slidenum">
              <a:rPr lang="ar-SA" sz="1400" b="1">
                <a:solidFill>
                  <a:srgbClr val="FFFFFF"/>
                </a:solidFill>
              </a:rPr>
              <a:pPr algn="ctr"/>
              <a:t>13</a:t>
            </a:fld>
            <a:endParaRPr lang="en-US" sz="1400" b="1">
              <a:solidFill>
                <a:srgbClr val="FFFFFF"/>
              </a:solidFill>
            </a:endParaRPr>
          </a:p>
        </p:txBody>
      </p:sp>
      <p:sp>
        <p:nvSpPr>
          <p:cNvPr id="20484"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pic>
        <p:nvPicPr>
          <p:cNvPr id="20485" name="Picture 2"/>
          <p:cNvPicPr>
            <a:picLocks noChangeAspect="1" noChangeArrowheads="1"/>
          </p:cNvPicPr>
          <p:nvPr/>
        </p:nvPicPr>
        <p:blipFill>
          <a:blip r:embed="rId2"/>
          <a:srcRect t="76932"/>
          <a:stretch>
            <a:fillRect/>
          </a:stretch>
        </p:blipFill>
        <p:spPr bwMode="auto">
          <a:xfrm>
            <a:off x="609600" y="4724400"/>
            <a:ext cx="4689475" cy="1758950"/>
          </a:xfrm>
          <a:prstGeom prst="rect">
            <a:avLst/>
          </a:prstGeom>
          <a:noFill/>
          <a:ln w="9525">
            <a:noFill/>
            <a:miter lim="800000"/>
            <a:headEnd/>
            <a:tailEnd/>
          </a:ln>
        </p:spPr>
      </p:pic>
      <p:sp>
        <p:nvSpPr>
          <p:cNvPr id="20486"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3"/>
          <p:cNvSpPr>
            <a:spLocks noGrp="1"/>
          </p:cNvSpPr>
          <p:nvPr>
            <p:ph sz="quarter" idx="4294967295"/>
          </p:nvPr>
        </p:nvSpPr>
        <p:spPr>
          <a:xfrm>
            <a:off x="381000" y="533400"/>
            <a:ext cx="5638800" cy="5943600"/>
          </a:xfrm>
        </p:spPr>
        <p:txBody>
          <a:bodyPr/>
          <a:lstStyle/>
          <a:p>
            <a:pPr indent="0" algn="ctr" rtl="1" eaLnBrk="1" hangingPunct="1">
              <a:lnSpc>
                <a:spcPct val="150000"/>
              </a:lnSpc>
              <a:buFont typeface="Wingdings" pitchFamily="2" charset="2"/>
              <a:buNone/>
              <a:defRPr/>
            </a:pPr>
            <a:r>
              <a:rPr lang="ar-SA" dirty="0" smtClean="0">
                <a:solidFill>
                  <a:srgbClr val="7030A0"/>
                </a:solidFill>
              </a:rPr>
              <a:t>طرق الإتصال بشبكة الإنترنت.</a:t>
            </a:r>
          </a:p>
          <a:p>
            <a:pPr marL="457200" lvl="1" indent="0" algn="justLow" rtl="1" eaLnBrk="1" hangingPunct="1">
              <a:lnSpc>
                <a:spcPct val="150000"/>
              </a:lnSpc>
              <a:buFont typeface="Wingdings 2" pitchFamily="18" charset="2"/>
              <a:buNone/>
              <a:defRPr/>
            </a:pPr>
            <a:r>
              <a:rPr lang="ar-SA" sz="1050" b="1" dirty="0" smtClean="0">
                <a:cs typeface="Arial" pitchFamily="34" charset="0"/>
              </a:rPr>
              <a:t> </a:t>
            </a:r>
            <a:endParaRPr lang="ar-SA" sz="1050" b="1" dirty="0">
              <a:cs typeface="Arial" pitchFamily="34" charset="0"/>
            </a:endParaRPr>
          </a:p>
          <a:p>
            <a:pPr marL="457200" lvl="1" indent="0" algn="justLow" rtl="1" eaLnBrk="1" hangingPunct="1">
              <a:lnSpc>
                <a:spcPct val="150000"/>
              </a:lnSpc>
              <a:buFont typeface="Wingdings 2" pitchFamily="18" charset="2"/>
              <a:buNone/>
              <a:defRPr/>
            </a:pPr>
            <a:r>
              <a:rPr lang="en-US" sz="1700" b="1" dirty="0" smtClean="0"/>
              <a:t>    </a:t>
            </a:r>
          </a:p>
          <a:p>
            <a:pPr marL="457200" lvl="1" indent="0" algn="justLow" rtl="1" eaLnBrk="1" hangingPunct="1">
              <a:lnSpc>
                <a:spcPct val="150000"/>
              </a:lnSpc>
              <a:buFont typeface="Wingdings 2" pitchFamily="18" charset="2"/>
              <a:buNone/>
              <a:defRPr/>
            </a:pPr>
            <a:endParaRPr lang="en-US" sz="1700" b="1" dirty="0"/>
          </a:p>
          <a:p>
            <a:pPr marL="457200" lvl="1" indent="0" algn="justLow" rtl="1" eaLnBrk="1" hangingPunct="1">
              <a:lnSpc>
                <a:spcPct val="150000"/>
              </a:lnSpc>
              <a:buFont typeface="Wingdings 2" pitchFamily="18" charset="2"/>
              <a:buNone/>
              <a:defRPr/>
            </a:pPr>
            <a:endParaRPr lang="en-US" sz="1700" b="1" dirty="0" smtClean="0"/>
          </a:p>
          <a:p>
            <a:pPr marL="457200" lvl="1" indent="0" algn="justLow" rtl="1" eaLnBrk="1" hangingPunct="1">
              <a:lnSpc>
                <a:spcPct val="150000"/>
              </a:lnSpc>
              <a:buFont typeface="Wingdings 2" pitchFamily="18" charset="2"/>
              <a:buNone/>
              <a:defRPr/>
            </a:pPr>
            <a:endParaRPr lang="en-US" sz="1700" b="1" dirty="0"/>
          </a:p>
          <a:p>
            <a:pPr marL="457200" lvl="1" indent="0" algn="justLow" rtl="1" eaLnBrk="1" hangingPunct="1">
              <a:lnSpc>
                <a:spcPct val="150000"/>
              </a:lnSpc>
              <a:buFont typeface="Wingdings 2" pitchFamily="18" charset="2"/>
              <a:buNone/>
              <a:defRPr/>
            </a:pPr>
            <a:endParaRPr lang="en-US" sz="1700" b="1" dirty="0" smtClean="0"/>
          </a:p>
          <a:p>
            <a:pPr marL="457200" lvl="1" indent="0" algn="justLow" rtl="1" eaLnBrk="1" hangingPunct="1">
              <a:lnSpc>
                <a:spcPct val="150000"/>
              </a:lnSpc>
              <a:buFont typeface="Wingdings 2" pitchFamily="18" charset="2"/>
              <a:buNone/>
              <a:defRPr/>
            </a:pPr>
            <a:endParaRPr lang="en-US" sz="1700" b="1" dirty="0"/>
          </a:p>
          <a:p>
            <a:pPr marL="457200" lvl="1" indent="0" algn="justLow" rtl="1" eaLnBrk="1" hangingPunct="1">
              <a:lnSpc>
                <a:spcPct val="150000"/>
              </a:lnSpc>
              <a:buFont typeface="Wingdings 2" pitchFamily="18" charset="2"/>
              <a:buNone/>
              <a:defRPr/>
            </a:pPr>
            <a:endParaRPr lang="en-US" sz="1700" b="1" dirty="0" smtClean="0"/>
          </a:p>
          <a:p>
            <a:pPr marL="457200" lvl="1" indent="0" algn="justLow" rtl="1" eaLnBrk="1" hangingPunct="1">
              <a:lnSpc>
                <a:spcPct val="150000"/>
              </a:lnSpc>
              <a:buFont typeface="Wingdings 2" pitchFamily="18" charset="2"/>
              <a:buNone/>
              <a:defRPr/>
            </a:pPr>
            <a:endParaRPr lang="en-US" sz="1700" b="1" dirty="0"/>
          </a:p>
          <a:p>
            <a:pPr marL="457200" lvl="1" indent="0" algn="justLow" rtl="1" eaLnBrk="1" hangingPunct="1">
              <a:lnSpc>
                <a:spcPct val="150000"/>
              </a:lnSpc>
              <a:buFont typeface="Wingdings 2" pitchFamily="18" charset="2"/>
              <a:buNone/>
              <a:defRPr/>
            </a:pPr>
            <a:endParaRPr lang="en-US" sz="1700" b="1" dirty="0" smtClean="0"/>
          </a:p>
          <a:p>
            <a:pPr marL="457200" lvl="1" indent="0" algn="justLow" rtl="1" eaLnBrk="1" hangingPunct="1">
              <a:lnSpc>
                <a:spcPct val="150000"/>
              </a:lnSpc>
              <a:buFont typeface="Wingdings 2" pitchFamily="18" charset="2"/>
              <a:buNone/>
              <a:defRPr/>
            </a:pPr>
            <a:endParaRPr lang="en-US" sz="1400" b="1" dirty="0"/>
          </a:p>
          <a:p>
            <a:pPr marL="457200" lvl="1" indent="0" algn="ctr" rtl="1" eaLnBrk="1" hangingPunct="1">
              <a:buFont typeface="Wingdings 2" pitchFamily="18" charset="2"/>
              <a:buNone/>
              <a:defRPr/>
            </a:pPr>
            <a:r>
              <a:rPr lang="en-US" sz="1700" b="1" dirty="0" smtClean="0"/>
              <a:t> </a:t>
            </a:r>
            <a:r>
              <a:rPr lang="ar-SA" sz="1700" b="1" dirty="0" smtClean="0"/>
              <a:t>مخطط تفصيلي يوضح طريقة الإتصال بالإنترنت عبر</a:t>
            </a:r>
          </a:p>
          <a:p>
            <a:pPr marL="457200" lvl="1" indent="0" algn="ctr" rtl="1" eaLnBrk="1" hangingPunct="1">
              <a:buFont typeface="Wingdings 2" pitchFamily="18" charset="2"/>
              <a:buNone/>
              <a:defRPr/>
            </a:pPr>
            <a:r>
              <a:rPr lang="ar-SA" sz="1700" b="1" dirty="0" smtClean="0"/>
              <a:t> الخط المشترك الرقمي غير المتماثل</a:t>
            </a:r>
          </a:p>
          <a:p>
            <a:pPr marL="457200" lvl="1" indent="0" algn="justLow" rtl="1" eaLnBrk="1" hangingPunct="1">
              <a:lnSpc>
                <a:spcPct val="150000"/>
              </a:lnSpc>
              <a:buFont typeface="Wingdings 2" pitchFamily="18" charset="2"/>
              <a:buNone/>
              <a:defRPr/>
            </a:pPr>
            <a:r>
              <a:rPr lang="ar-SA" sz="1700" b="1" dirty="0" smtClean="0"/>
              <a:t>                    </a:t>
            </a:r>
            <a:endParaRPr lang="en-US" sz="1700" b="1" dirty="0" smtClean="0"/>
          </a:p>
        </p:txBody>
      </p:sp>
      <p:sp>
        <p:nvSpPr>
          <p:cNvPr id="21507"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4B90FB50-6F28-44BB-A46D-FBDE7EF9B8D0}" type="slidenum">
              <a:rPr lang="ar-SA" sz="1400" b="1">
                <a:solidFill>
                  <a:srgbClr val="FFFFFF"/>
                </a:solidFill>
              </a:rPr>
              <a:pPr algn="ctr"/>
              <a:t>14</a:t>
            </a:fld>
            <a:endParaRPr lang="en-US" sz="1400" b="1">
              <a:solidFill>
                <a:srgbClr val="FFFFFF"/>
              </a:solidFill>
            </a:endParaRPr>
          </a:p>
        </p:txBody>
      </p:sp>
      <p:sp>
        <p:nvSpPr>
          <p:cNvPr id="21508"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pic>
        <p:nvPicPr>
          <p:cNvPr id="21509" name="Picture 2"/>
          <p:cNvPicPr>
            <a:picLocks noChangeAspect="1" noChangeArrowheads="1"/>
          </p:cNvPicPr>
          <p:nvPr/>
        </p:nvPicPr>
        <p:blipFill>
          <a:blip r:embed="rId2"/>
          <a:srcRect t="28795" b="30318"/>
          <a:stretch>
            <a:fillRect/>
          </a:stretch>
        </p:blipFill>
        <p:spPr bwMode="auto">
          <a:xfrm>
            <a:off x="228600" y="1600200"/>
            <a:ext cx="5851525" cy="3886200"/>
          </a:xfrm>
          <a:prstGeom prst="rect">
            <a:avLst/>
          </a:prstGeom>
          <a:noFill/>
          <a:ln w="9525">
            <a:noFill/>
            <a:miter lim="800000"/>
            <a:headEnd/>
            <a:tailEnd/>
          </a:ln>
        </p:spPr>
      </p:pic>
      <p:sp>
        <p:nvSpPr>
          <p:cNvPr id="21510"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3"/>
          <p:cNvSpPr>
            <a:spLocks noGrp="1"/>
          </p:cNvSpPr>
          <p:nvPr>
            <p:ph sz="quarter" idx="4294967295"/>
          </p:nvPr>
        </p:nvSpPr>
        <p:spPr>
          <a:xfrm>
            <a:off x="381000" y="533400"/>
            <a:ext cx="5638800" cy="3581400"/>
          </a:xfrm>
        </p:spPr>
        <p:txBody>
          <a:bodyPr/>
          <a:lstStyle/>
          <a:p>
            <a:pPr indent="0" algn="ctr" rtl="1" eaLnBrk="1" hangingPunct="1">
              <a:lnSpc>
                <a:spcPct val="150000"/>
              </a:lnSpc>
              <a:buFont typeface="Wingdings" pitchFamily="2" charset="2"/>
              <a:buNone/>
              <a:defRPr/>
            </a:pPr>
            <a:r>
              <a:rPr lang="ar-SA" dirty="0" smtClean="0">
                <a:solidFill>
                  <a:srgbClr val="7030A0"/>
                </a:solidFill>
              </a:rPr>
              <a:t>طرق الإتصال بشبكة الإنترنت.</a:t>
            </a:r>
          </a:p>
          <a:p>
            <a:pPr marL="457200" lvl="1" indent="0" algn="justLow" rtl="1" eaLnBrk="1" hangingPunct="1">
              <a:lnSpc>
                <a:spcPct val="150000"/>
              </a:lnSpc>
              <a:buFont typeface="Wingdings 2" pitchFamily="18" charset="2"/>
              <a:buNone/>
              <a:defRPr/>
            </a:pPr>
            <a:r>
              <a:rPr lang="ar-SA" sz="1050" b="1" dirty="0" smtClean="0">
                <a:cs typeface="Arial" pitchFamily="34" charset="0"/>
              </a:rPr>
              <a:t> </a:t>
            </a:r>
            <a:endParaRPr lang="ar-SA" sz="1050" b="1" dirty="0">
              <a:cs typeface="Arial" pitchFamily="34" charset="0"/>
            </a:endParaRPr>
          </a:p>
          <a:p>
            <a:pPr marL="457200" lvl="1" indent="0" algn="justLow" rtl="1" eaLnBrk="1" hangingPunct="1">
              <a:lnSpc>
                <a:spcPct val="150000"/>
              </a:lnSpc>
              <a:buFont typeface="Wingdings 2" pitchFamily="18" charset="2"/>
              <a:buNone/>
              <a:defRPr/>
            </a:pPr>
            <a:r>
              <a:rPr lang="ar-SA" sz="1700" b="1" dirty="0" smtClean="0"/>
              <a:t>4) الإتصال من خلال الأقمار الصناعية</a:t>
            </a:r>
          </a:p>
          <a:p>
            <a:pPr marL="457200" lvl="1" indent="0" rtl="1" eaLnBrk="1" hangingPunct="1">
              <a:lnSpc>
                <a:spcPct val="150000"/>
              </a:lnSpc>
              <a:buFont typeface="Wingdings 2" pitchFamily="18" charset="2"/>
              <a:buNone/>
              <a:defRPr/>
            </a:pPr>
            <a:r>
              <a:rPr lang="en-US" sz="1700" b="1" dirty="0" smtClean="0"/>
              <a:t>Satellite connection</a:t>
            </a:r>
          </a:p>
          <a:p>
            <a:pPr marL="457200" lvl="1" indent="0" algn="justLow" rtl="1" eaLnBrk="1" hangingPunct="1">
              <a:lnSpc>
                <a:spcPct val="150000"/>
              </a:lnSpc>
              <a:buFont typeface="Wingdings 2" pitchFamily="18" charset="2"/>
              <a:buNone/>
              <a:defRPr/>
            </a:pPr>
            <a:r>
              <a:rPr lang="ar-SA" sz="1700" b="1" dirty="0" smtClean="0"/>
              <a:t>تعتبر هذه الطريقة من أحدث الطرق للإتصال بالإنترنت، وتتطلب وجود طبق لإرسال الإشارة إلى القمر الصناعي بالإضافة إلى كارت </a:t>
            </a:r>
            <a:r>
              <a:rPr lang="en-US" sz="1700" b="1" dirty="0" smtClean="0"/>
              <a:t>satellite </a:t>
            </a:r>
            <a:r>
              <a:rPr lang="ar-EG" sz="1700" b="1" dirty="0" smtClean="0"/>
              <a:t> مثبت بجهاز الحاسب ، وتستخدم عادتا هذه الطريقة في المناطق التي  يصعب توصيل خط الـ </a:t>
            </a:r>
            <a:r>
              <a:rPr lang="en-US" sz="1700" b="1" dirty="0" smtClean="0"/>
              <a:t>DSL </a:t>
            </a:r>
            <a:r>
              <a:rPr lang="ar-EG" sz="1700" b="1" dirty="0" smtClean="0"/>
              <a:t>  بها </a:t>
            </a:r>
            <a:endParaRPr lang="ar-SA" sz="1700" b="1" dirty="0"/>
          </a:p>
        </p:txBody>
      </p:sp>
      <p:sp>
        <p:nvSpPr>
          <p:cNvPr id="22531"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96FBDA57-0EEA-4670-833B-F5A7A7B5C933}" type="slidenum">
              <a:rPr lang="ar-SA" sz="1400" b="1">
                <a:solidFill>
                  <a:srgbClr val="FFFFFF"/>
                </a:solidFill>
              </a:rPr>
              <a:pPr algn="ctr"/>
              <a:t>15</a:t>
            </a:fld>
            <a:endParaRPr lang="en-US" sz="1400" b="1">
              <a:solidFill>
                <a:srgbClr val="FFFFFF"/>
              </a:solidFill>
            </a:endParaRPr>
          </a:p>
        </p:txBody>
      </p:sp>
      <p:sp>
        <p:nvSpPr>
          <p:cNvPr id="22532"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pic>
        <p:nvPicPr>
          <p:cNvPr id="22533" name="Picture 7"/>
          <p:cNvPicPr>
            <a:picLocks noChangeAspect="1" noChangeArrowheads="1"/>
          </p:cNvPicPr>
          <p:nvPr/>
        </p:nvPicPr>
        <p:blipFill>
          <a:blip r:embed="rId2"/>
          <a:srcRect l="30721" t="8678" r="30412" b="70386"/>
          <a:stretch>
            <a:fillRect/>
          </a:stretch>
        </p:blipFill>
        <p:spPr bwMode="auto">
          <a:xfrm>
            <a:off x="1447800" y="4191000"/>
            <a:ext cx="2743200" cy="2281238"/>
          </a:xfrm>
          <a:prstGeom prst="rect">
            <a:avLst/>
          </a:prstGeom>
          <a:noFill/>
          <a:ln w="9525">
            <a:noFill/>
            <a:miter lim="800000"/>
            <a:headEnd/>
            <a:tailEnd/>
          </a:ln>
        </p:spPr>
      </p:pic>
      <p:sp>
        <p:nvSpPr>
          <p:cNvPr id="22534"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sp>
        <p:nvSpPr>
          <p:cNvPr id="23555"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1E7C3058-6D5F-42D5-9ADC-A9CAA58CB0E0}" type="slidenum">
              <a:rPr lang="ar-SA" sz="1400" b="1">
                <a:solidFill>
                  <a:srgbClr val="FFFFFF"/>
                </a:solidFill>
              </a:rPr>
              <a:pPr algn="ctr"/>
              <a:t>16</a:t>
            </a:fld>
            <a:endParaRPr lang="en-US" sz="1400" b="1">
              <a:solidFill>
                <a:srgbClr val="FFFFFF"/>
              </a:solidFill>
            </a:endParaRPr>
          </a:p>
        </p:txBody>
      </p:sp>
      <p:sp>
        <p:nvSpPr>
          <p:cNvPr id="2" name="TextBox 1"/>
          <p:cNvSpPr txBox="1"/>
          <p:nvPr/>
        </p:nvSpPr>
        <p:spPr>
          <a:xfrm>
            <a:off x="381000" y="381000"/>
            <a:ext cx="5562600" cy="2586038"/>
          </a:xfrm>
          <a:prstGeom prst="rect">
            <a:avLst/>
          </a:prstGeom>
          <a:noFill/>
        </p:spPr>
        <p:txBody>
          <a:bodyPr rtlCol="1">
            <a:spAutoFit/>
          </a:bodyPr>
          <a:lstStyle/>
          <a:p>
            <a:pPr algn="r" rtl="1">
              <a:defRPr/>
            </a:pPr>
            <a:r>
              <a:rPr lang="ar-EG" b="1" u="sng" dirty="0">
                <a:cs typeface="+mn-cs"/>
              </a:rPr>
              <a:t>مصطلحات متعلقة بالشبكة :-</a:t>
            </a:r>
            <a:endParaRPr lang="en-US" dirty="0">
              <a:cs typeface="+mn-cs"/>
            </a:endParaRPr>
          </a:p>
          <a:p>
            <a:pPr algn="r" rtl="1">
              <a:defRPr/>
            </a:pPr>
            <a:r>
              <a:rPr lang="ar-EG" b="1" dirty="0">
                <a:cs typeface="+mn-cs"/>
              </a:rPr>
              <a:t>الخادم </a:t>
            </a:r>
            <a:r>
              <a:rPr lang="en-US" b="1" dirty="0">
                <a:cs typeface="+mn-cs"/>
              </a:rPr>
              <a:t>Server</a:t>
            </a:r>
            <a:r>
              <a:rPr lang="ar-EG" dirty="0">
                <a:cs typeface="+mn-cs"/>
              </a:rPr>
              <a:t>: أجهزة حاسب فائقة القدرة على التخزين وذو قدرات معالجة كبيرة  يقوم بتزويد الشبكة بالموارد و الخدمات ،وهو أهم اجهزة الشبكة.</a:t>
            </a:r>
            <a:endParaRPr lang="en-US" dirty="0">
              <a:cs typeface="+mn-cs"/>
            </a:endParaRPr>
          </a:p>
          <a:p>
            <a:pPr algn="r" rtl="1">
              <a:defRPr/>
            </a:pPr>
            <a:r>
              <a:rPr lang="ar-EG" b="1" dirty="0">
                <a:cs typeface="+mn-cs"/>
              </a:rPr>
              <a:t>العميل</a:t>
            </a:r>
            <a:r>
              <a:rPr lang="ar-EG" dirty="0">
                <a:cs typeface="+mn-cs"/>
              </a:rPr>
              <a:t> </a:t>
            </a:r>
            <a:r>
              <a:rPr lang="en-US" b="1" dirty="0">
                <a:cs typeface="+mn-cs"/>
              </a:rPr>
              <a:t>Client</a:t>
            </a:r>
            <a:r>
              <a:rPr lang="ar-EG" dirty="0">
                <a:cs typeface="+mn-cs"/>
              </a:rPr>
              <a:t>: أجهزة حاسبات شخصية أو وحدات طرفية يحصل على الموارد و الخدمات من قبل الخادم، وليس له أي صلاحيات بالتحكم</a:t>
            </a:r>
            <a:endParaRPr lang="en-US" dirty="0">
              <a:cs typeface="+mn-cs"/>
            </a:endParaRPr>
          </a:p>
          <a:p>
            <a:pPr algn="r" rtl="1">
              <a:defRPr/>
            </a:pPr>
            <a:r>
              <a:rPr lang="ar-EG" b="1" dirty="0">
                <a:cs typeface="+mn-cs"/>
              </a:rPr>
              <a:t>مصادر الشبكة </a:t>
            </a:r>
            <a:r>
              <a:rPr lang="en-US" b="1" dirty="0">
                <a:cs typeface="+mn-cs"/>
              </a:rPr>
              <a:t>Resource</a:t>
            </a:r>
            <a:r>
              <a:rPr lang="ar-EG" dirty="0">
                <a:cs typeface="+mn-cs"/>
              </a:rPr>
              <a:t> : عبارة عن الملفات والطابعات و الأجهزة المستخدمة .</a:t>
            </a:r>
            <a:endParaRPr lang="en-US" dirty="0">
              <a:cs typeface="+mn-cs"/>
            </a:endParaRPr>
          </a:p>
          <a:p>
            <a:pPr algn="r">
              <a:defRPr/>
            </a:pPr>
            <a:endParaRPr lang="ar-EG" dirty="0">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ar-EG" b="1" u="sng" dirty="0"/>
              <a:t>مكونات شبكات الحاسب</a:t>
            </a:r>
            <a:r>
              <a:rPr lang="en-US" dirty="0"/>
              <a:t/>
            </a:r>
            <a:br>
              <a:rPr lang="en-US" dirty="0"/>
            </a:br>
            <a:endParaRPr lang="ar-EG" dirty="0"/>
          </a:p>
        </p:txBody>
      </p:sp>
      <p:sp>
        <p:nvSpPr>
          <p:cNvPr id="24579" name="Content Placeholder 2"/>
          <p:cNvSpPr>
            <a:spLocks noGrp="1"/>
          </p:cNvSpPr>
          <p:nvPr>
            <p:ph sz="quarter" idx="1"/>
          </p:nvPr>
        </p:nvSpPr>
        <p:spPr>
          <a:xfrm>
            <a:off x="457200" y="1600200"/>
            <a:ext cx="7467600" cy="4873625"/>
          </a:xfrm>
        </p:spPr>
        <p:txBody>
          <a:bodyPr/>
          <a:lstStyle/>
          <a:p>
            <a:pPr marL="0" indent="0" algn="r" rtl="1">
              <a:buFont typeface="Wingdings" pitchFamily="2" charset="2"/>
              <a:buNone/>
            </a:pPr>
            <a:r>
              <a:rPr lang="ar-EG" smtClean="0"/>
              <a:t>لتكوين شبكة حاسب نحتاج إلى مكونات عدة ، من أهمها: </a:t>
            </a:r>
            <a:endParaRPr lang="en-US" smtClean="0"/>
          </a:p>
          <a:p>
            <a:pPr marL="0" indent="0" algn="r" rtl="1">
              <a:buFont typeface="Wingdings" pitchFamily="2" charset="2"/>
              <a:buNone/>
            </a:pPr>
            <a:r>
              <a:rPr lang="ar-EG" smtClean="0"/>
              <a:t>       1  ـ  جهازا حاسب فأكثر</a:t>
            </a:r>
            <a:endParaRPr lang="en-US" smtClean="0"/>
          </a:p>
          <a:p>
            <a:pPr marL="0" indent="0" algn="r" rtl="1">
              <a:buFont typeface="Wingdings" pitchFamily="2" charset="2"/>
              <a:buNone/>
            </a:pPr>
            <a:r>
              <a:rPr lang="ar-EG" smtClean="0"/>
              <a:t>       2 ـ  بطاقة شبكية (</a:t>
            </a:r>
            <a:r>
              <a:rPr lang="en-US" smtClean="0"/>
              <a:t>NIC)  Network Interface Card</a:t>
            </a:r>
            <a:r>
              <a:rPr lang="ar-EG" smtClean="0"/>
              <a:t> هي البطاقة التي يقوم الحاسب باستخدامها اللاتصال. </a:t>
            </a:r>
            <a:endParaRPr lang="en-US" smtClean="0"/>
          </a:p>
          <a:p>
            <a:pPr marL="0" indent="0" algn="r" rtl="1">
              <a:buFont typeface="Wingdings" pitchFamily="2" charset="2"/>
              <a:buNone/>
            </a:pPr>
            <a:r>
              <a:rPr lang="ar-EG" smtClean="0"/>
              <a:t>       3 ـ  وسط ناقل للاتصال (</a:t>
            </a:r>
            <a:r>
              <a:rPr lang="en-US" smtClean="0"/>
              <a:t>Transmission Media</a:t>
            </a:r>
            <a:r>
              <a:rPr lang="ar-EG" smtClean="0"/>
              <a:t>) بيت عناصر الشبكةمثل المودم، بالإضافة إلى وسائل اتصال: كالأقمار الصناعية والكابلات المحورية ، والثنائية المجدوله، والليف البصرية وخطوط الهاتف. </a:t>
            </a:r>
            <a:endParaRPr lang="en-US" smtClean="0"/>
          </a:p>
          <a:p>
            <a:pPr marL="0" indent="0" algn="r" rtl="1">
              <a:buFont typeface="Wingdings" pitchFamily="2" charset="2"/>
              <a:buNone/>
            </a:pPr>
            <a:r>
              <a:rPr lang="ar-EG" smtClean="0"/>
              <a:t>       4ـ محول(</a:t>
            </a:r>
            <a:r>
              <a:rPr lang="en-US" smtClean="0"/>
              <a:t>Switch</a:t>
            </a:r>
            <a:r>
              <a:rPr lang="ar-EG" smtClean="0"/>
              <a:t>)  : عبارة عن مجمع مركزي لإشارات الشبكة. </a:t>
            </a:r>
            <a:endParaRPr lang="en-US" smtClean="0"/>
          </a:p>
          <a:p>
            <a:pPr marL="0" indent="0" algn="r" rtl="1">
              <a:buFont typeface="Wingdings" pitchFamily="2" charset="2"/>
              <a:buNone/>
            </a:pPr>
            <a:endParaRPr lang="ar-EG" smtClean="0"/>
          </a:p>
        </p:txBody>
      </p:sp>
      <p:sp>
        <p:nvSpPr>
          <p:cNvPr id="24580" name="Slide Number Placeholder 3"/>
          <p:cNvSpPr>
            <a:spLocks noGrp="1"/>
          </p:cNvSpPr>
          <p:nvPr>
            <p:ph type="sldNum" sz="quarter" idx="11"/>
          </p:nvPr>
        </p:nvSpPr>
        <p:spPr bwMode="auto">
          <a:noFill/>
          <a:ln>
            <a:miter lim="800000"/>
            <a:headEnd/>
            <a:tailEnd/>
          </a:ln>
        </p:spPr>
        <p:txBody>
          <a:bodyPr/>
          <a:lstStyle/>
          <a:p>
            <a:fld id="{C20364BB-F6F2-4E75-9A92-8F48878D88C2}" type="slidenum">
              <a:rPr lang="ar-SA" smtClean="0">
                <a:cs typeface="Arial" pitchFamily="34" charset="0"/>
              </a:rPr>
              <a:pPr/>
              <a:t>17</a:t>
            </a:fld>
            <a:endParaRPr lang="en-US" smtClean="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defRPr/>
            </a:pPr>
            <a:r>
              <a:rPr lang="ar-SA" b="1" u="sng" dirty="0"/>
              <a:t>العناصر المشتركة بين شبكات الحاسب الآلي:</a:t>
            </a:r>
            <a:r>
              <a:rPr lang="en-US" dirty="0"/>
              <a:t/>
            </a:r>
            <a:br>
              <a:rPr lang="en-US" dirty="0"/>
            </a:br>
            <a:endParaRPr lang="ar-EG" dirty="0"/>
          </a:p>
        </p:txBody>
      </p:sp>
      <p:sp>
        <p:nvSpPr>
          <p:cNvPr id="25603" name="Content Placeholder 2"/>
          <p:cNvSpPr>
            <a:spLocks noGrp="1"/>
          </p:cNvSpPr>
          <p:nvPr>
            <p:ph sz="quarter" idx="1"/>
          </p:nvPr>
        </p:nvSpPr>
        <p:spPr>
          <a:xfrm>
            <a:off x="457200" y="1600200"/>
            <a:ext cx="7467600" cy="4873625"/>
          </a:xfrm>
        </p:spPr>
        <p:txBody>
          <a:bodyPr/>
          <a:lstStyle/>
          <a:p>
            <a:pPr algn="r" rtl="1">
              <a:buFont typeface="Wingdings" pitchFamily="2" charset="2"/>
              <a:buChar char="Ø"/>
            </a:pPr>
            <a:r>
              <a:rPr lang="ar-EG" smtClean="0"/>
              <a:t>الخوادم </a:t>
            </a:r>
            <a:r>
              <a:rPr lang="en-US" smtClean="0"/>
              <a:t>Servers</a:t>
            </a:r>
            <a:r>
              <a:rPr lang="ar-EG" smtClean="0"/>
              <a:t>   وهي عبارة عن أجهزة كمبيوتر تعمل على توفير وتقديم المصادر المتاحة للاستخدام المشترك لمستخدمي الشبكة.</a:t>
            </a:r>
            <a:endParaRPr lang="en-US" smtClean="0"/>
          </a:p>
          <a:p>
            <a:pPr algn="r" rtl="1">
              <a:buFont typeface="Wingdings" pitchFamily="2" charset="2"/>
              <a:buChar char="Ø"/>
            </a:pPr>
            <a:r>
              <a:rPr lang="ar-EG" smtClean="0"/>
              <a:t>المحطات </a:t>
            </a:r>
            <a:r>
              <a:rPr lang="en-US" smtClean="0"/>
              <a:t>Clients </a:t>
            </a:r>
            <a:r>
              <a:rPr lang="ar-EG" smtClean="0"/>
              <a:t>وهي عبارة عن أجهزة الكمبيوتر التي تصل للمصادر المتاحة للاستخدام المشترك بالشبكة والمقدمة من الخوادم الموجودة بالشبكة.</a:t>
            </a:r>
            <a:endParaRPr lang="en-US" smtClean="0"/>
          </a:p>
          <a:p>
            <a:pPr algn="r" rtl="1">
              <a:buFont typeface="Wingdings" pitchFamily="2" charset="2"/>
              <a:buChar char="Ø"/>
            </a:pPr>
            <a:r>
              <a:rPr lang="ar-SA" smtClean="0"/>
              <a:t>الوسط </a:t>
            </a:r>
            <a:r>
              <a:rPr lang="en-US" smtClean="0"/>
              <a:t>Media</a:t>
            </a:r>
            <a:r>
              <a:rPr lang="ar-SA" smtClean="0"/>
              <a:t>  وهو عبارة عن الأسلاك والكابلات التي تؤلف الوسائل المادية لإقامة الاتصال بين عناصر الشبكة.</a:t>
            </a:r>
            <a:endParaRPr lang="en-US" smtClean="0"/>
          </a:p>
          <a:p>
            <a:pPr algn="r" rtl="1">
              <a:buFont typeface="Wingdings" pitchFamily="2" charset="2"/>
              <a:buChar char="Ø"/>
            </a:pPr>
            <a:r>
              <a:rPr lang="ar-SA" smtClean="0"/>
              <a:t>البيانات المتاحة للاستخدام المشترك </a:t>
            </a:r>
            <a:r>
              <a:rPr lang="en-US" smtClean="0"/>
              <a:t>Data Shared</a:t>
            </a:r>
            <a:r>
              <a:rPr lang="ar-SA" smtClean="0"/>
              <a:t> وهي تكون متاحة في صورة ملفات متاحة للمحطات </a:t>
            </a:r>
            <a:r>
              <a:rPr lang="en-US" smtClean="0"/>
              <a:t>Clients</a:t>
            </a:r>
            <a:r>
              <a:rPr lang="ar-SA" smtClean="0"/>
              <a:t> من خلال الخوادم </a:t>
            </a:r>
            <a:r>
              <a:rPr lang="en-US" smtClean="0"/>
              <a:t>Servers</a:t>
            </a:r>
            <a:r>
              <a:rPr lang="ar-SA" smtClean="0"/>
              <a:t>.</a:t>
            </a:r>
            <a:endParaRPr lang="ar-EG" smtClean="0"/>
          </a:p>
        </p:txBody>
      </p:sp>
      <p:sp>
        <p:nvSpPr>
          <p:cNvPr id="25604" name="Slide Number Placeholder 3"/>
          <p:cNvSpPr>
            <a:spLocks noGrp="1"/>
          </p:cNvSpPr>
          <p:nvPr>
            <p:ph type="sldNum" sz="quarter" idx="11"/>
          </p:nvPr>
        </p:nvSpPr>
        <p:spPr bwMode="auto">
          <a:noFill/>
          <a:ln>
            <a:miter lim="800000"/>
            <a:headEnd/>
            <a:tailEnd/>
          </a:ln>
        </p:spPr>
        <p:txBody>
          <a:bodyPr/>
          <a:lstStyle/>
          <a:p>
            <a:fld id="{A61ABE76-6ABB-48EA-8977-29A8044EFA23}" type="slidenum">
              <a:rPr lang="ar-SA" smtClean="0">
                <a:cs typeface="Arial" pitchFamily="34" charset="0"/>
              </a:rPr>
              <a:pPr/>
              <a:t>18</a:t>
            </a:fld>
            <a:endParaRPr lang="en-US" smtClean="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3"/>
          <p:cNvSpPr>
            <a:spLocks noGrp="1"/>
          </p:cNvSpPr>
          <p:nvPr>
            <p:ph sz="quarter" idx="4294967295"/>
          </p:nvPr>
        </p:nvSpPr>
        <p:spPr>
          <a:xfrm>
            <a:off x="381000" y="228600"/>
            <a:ext cx="5638800" cy="5867400"/>
          </a:xfrm>
        </p:spPr>
        <p:txBody>
          <a:bodyPr/>
          <a:lstStyle/>
          <a:p>
            <a:pPr indent="0" algn="ctr" rtl="1" eaLnBrk="1" hangingPunct="1">
              <a:lnSpc>
                <a:spcPct val="150000"/>
              </a:lnSpc>
              <a:buFont typeface="Wingdings" pitchFamily="2" charset="2"/>
              <a:buNone/>
            </a:pPr>
            <a:r>
              <a:rPr lang="ar-SA" smtClean="0">
                <a:solidFill>
                  <a:srgbClr val="7030A0"/>
                </a:solidFill>
              </a:rPr>
              <a:t>شبكات الحاسب الآلي</a:t>
            </a:r>
            <a:endParaRPr lang="ar-EG" smtClean="0">
              <a:solidFill>
                <a:srgbClr val="7030A0"/>
              </a:solidFill>
            </a:endParaRPr>
          </a:p>
          <a:p>
            <a:pPr indent="0" algn="r" rtl="1" eaLnBrk="1" hangingPunct="1">
              <a:lnSpc>
                <a:spcPct val="150000"/>
              </a:lnSpc>
              <a:buFont typeface="Wingdings" pitchFamily="2" charset="2"/>
              <a:buNone/>
            </a:pPr>
            <a:r>
              <a:rPr lang="ar-SA" sz="1800" b="1" smtClean="0">
                <a:solidFill>
                  <a:schemeClr val="tx2"/>
                </a:solidFill>
                <a:cs typeface="Arial" pitchFamily="34" charset="0"/>
              </a:rPr>
              <a:t>تعريف شبكات الحاسب الآلي:</a:t>
            </a:r>
          </a:p>
          <a:p>
            <a:pPr indent="0" algn="r" rtl="1" eaLnBrk="1" hangingPunct="1">
              <a:lnSpc>
                <a:spcPct val="150000"/>
              </a:lnSpc>
              <a:buFont typeface="Wingdings" pitchFamily="2" charset="2"/>
              <a:buNone/>
            </a:pPr>
            <a:r>
              <a:rPr lang="ar-SA" sz="1200" b="1" smtClean="0">
                <a:cs typeface="Arial" pitchFamily="34" charset="0"/>
              </a:rPr>
              <a:t>شبكات الحاسب الآلي هي مجموعة من أجهزة الحاسب المرتبطة مع بعضها البعض من خلال الكابلات أو وصلات الهاتف أو الأقمار الصناعية من أجل توفير إمكانية مشاركة الموارد المادية مثل الطابعة والماسح الضوئي والمكونات اللإضافية الأخرة, بالإضافة إلى تبادل البيانات والمعلومات و الملفات فيما بينها.</a:t>
            </a:r>
            <a:endParaRPr lang="ar-EG" sz="1200" b="1" smtClean="0">
              <a:cs typeface="Arial" pitchFamily="34" charset="0"/>
            </a:endParaRPr>
          </a:p>
          <a:p>
            <a:pPr indent="0" algn="r" rtl="1" eaLnBrk="1" hangingPunct="1">
              <a:lnSpc>
                <a:spcPct val="150000"/>
              </a:lnSpc>
              <a:buFont typeface="Wingdings" pitchFamily="2" charset="2"/>
              <a:buNone/>
            </a:pPr>
            <a:r>
              <a:rPr lang="ar-EG" sz="1800" b="1" smtClean="0">
                <a:cs typeface="Arial" pitchFamily="34" charset="0"/>
              </a:rPr>
              <a:t>فوائد شبكات الحاسب  الالى :-</a:t>
            </a:r>
          </a:p>
          <a:p>
            <a:pPr indent="0" algn="r" rtl="1" eaLnBrk="1" hangingPunct="1">
              <a:lnSpc>
                <a:spcPct val="150000"/>
              </a:lnSpc>
              <a:buFont typeface="Wingdings" pitchFamily="2" charset="2"/>
              <a:buNone/>
            </a:pPr>
            <a:r>
              <a:rPr lang="ar-EG" sz="1200" b="1" smtClean="0">
                <a:cs typeface="Arial" pitchFamily="34" charset="0"/>
              </a:rPr>
              <a:t>1- </a:t>
            </a:r>
            <a:r>
              <a:rPr lang="ar-EG" sz="1200" b="1" smtClean="0"/>
              <a:t>المشاركة في الموارد</a:t>
            </a:r>
            <a:r>
              <a:rPr lang="en-US" sz="1200" b="1" smtClean="0"/>
              <a:t> Resources Sharing : </a:t>
            </a:r>
            <a:br>
              <a:rPr lang="en-US" sz="1200" b="1" smtClean="0"/>
            </a:br>
            <a:r>
              <a:rPr lang="ar-EG" sz="1200" b="1" smtClean="0"/>
              <a:t>تؤمن شبكات الحاسب إمكانية تارك المستثمرين في موارد الشبكة المختلفة مثل الطابعات و الماسحات الضوئية و الملفات و غيرها من موارد الشبكة المختلفة </a:t>
            </a:r>
          </a:p>
          <a:p>
            <a:pPr indent="0" algn="r" rtl="1" eaLnBrk="1" hangingPunct="1">
              <a:lnSpc>
                <a:spcPct val="150000"/>
              </a:lnSpc>
              <a:buFont typeface="Wingdings" pitchFamily="2" charset="2"/>
              <a:buNone/>
            </a:pPr>
            <a:r>
              <a:rPr lang="ar-EG" sz="1200" b="1" smtClean="0"/>
              <a:t>2- تبادل المعلومات</a:t>
            </a:r>
            <a:r>
              <a:rPr lang="en-US" sz="1200" b="1" smtClean="0"/>
              <a:t> Information Exchange : </a:t>
            </a:r>
            <a:br>
              <a:rPr lang="en-US" sz="1200" b="1" smtClean="0"/>
            </a:br>
            <a:r>
              <a:rPr lang="ar-EG" sz="1200" b="1" smtClean="0"/>
              <a:t>تبادل المعلومات و الملفات الخاصة بالتطبيقات على خطوط الشبكة في وقت سريع بتكاليف منخفضة و بدرجة كبيرة من الأمان </a:t>
            </a:r>
          </a:p>
          <a:p>
            <a:pPr indent="0" algn="r" rtl="1" eaLnBrk="1" hangingPunct="1">
              <a:lnSpc>
                <a:spcPct val="150000"/>
              </a:lnSpc>
              <a:buFont typeface="Wingdings" pitchFamily="2" charset="2"/>
              <a:buNone/>
            </a:pPr>
            <a:r>
              <a:rPr lang="ar-EG" sz="1200" b="1" smtClean="0"/>
              <a:t>3- - إمكانية الاتصال عن بعد</a:t>
            </a:r>
            <a:r>
              <a:rPr lang="en-US" sz="1200" b="1" smtClean="0"/>
              <a:t> Telecommunicating: </a:t>
            </a:r>
            <a:br>
              <a:rPr lang="en-US" sz="1200" b="1" smtClean="0"/>
            </a:br>
            <a:r>
              <a:rPr lang="ar-EG" sz="1200" b="1" smtClean="0"/>
              <a:t>أصبح بالإمكان الاتصال بين مستخدمي الشبكة عن طريق</a:t>
            </a:r>
            <a:r>
              <a:rPr lang="en-US" sz="1200" b="1" smtClean="0"/>
              <a:t> :</a:t>
            </a:r>
            <a:br>
              <a:rPr lang="en-US" sz="1200" b="1" smtClean="0"/>
            </a:br>
            <a:r>
              <a:rPr lang="en-US" sz="1200" b="1" smtClean="0"/>
              <a:t></a:t>
            </a:r>
            <a:r>
              <a:rPr lang="ar-EG" sz="1200" b="1" smtClean="0"/>
              <a:t>الاتصال على الخط المباشر</a:t>
            </a:r>
            <a:r>
              <a:rPr lang="en-US" sz="1200" b="1" smtClean="0"/>
              <a:t> Online.</a:t>
            </a:r>
            <a:br>
              <a:rPr lang="en-US" sz="1200" b="1" smtClean="0"/>
            </a:br>
            <a:r>
              <a:rPr lang="en-US" sz="1200" b="1" smtClean="0"/>
              <a:t></a:t>
            </a:r>
            <a:r>
              <a:rPr lang="ar-EG" sz="1200" b="1" smtClean="0"/>
              <a:t>استخدام خدمة البريد الإلكتروني</a:t>
            </a:r>
            <a:r>
              <a:rPr lang="en-US" sz="1200" b="1" smtClean="0"/>
              <a:t> Electronic mail </a:t>
            </a:r>
            <a:r>
              <a:rPr lang="ar-EG" sz="1200" b="1" smtClean="0"/>
              <a:t>لتبادل الرسائل</a:t>
            </a:r>
            <a:r>
              <a:rPr lang="en-US" sz="1200" b="1" smtClean="0"/>
              <a:t> .</a:t>
            </a:r>
            <a:br>
              <a:rPr lang="en-US" sz="1200" b="1" smtClean="0"/>
            </a:br>
            <a:r>
              <a:rPr lang="en-US" sz="1200" b="1" smtClean="0"/>
              <a:t></a:t>
            </a:r>
            <a:r>
              <a:rPr lang="ar-EG" sz="1200" b="1" smtClean="0"/>
              <a:t>التخاطب عبر برامج الاتصال</a:t>
            </a:r>
            <a:r>
              <a:rPr lang="en-US" sz="1200" b="1" smtClean="0"/>
              <a:t> Chatting</a:t>
            </a:r>
            <a:endParaRPr lang="ar-EG" sz="1200" b="1" smtClean="0"/>
          </a:p>
          <a:p>
            <a:pPr indent="0" algn="r" rtl="1" eaLnBrk="1" hangingPunct="1">
              <a:lnSpc>
                <a:spcPct val="150000"/>
              </a:lnSpc>
              <a:buFont typeface="Wingdings" pitchFamily="2" charset="2"/>
              <a:buNone/>
            </a:pPr>
            <a:r>
              <a:rPr lang="ar-EG" sz="1200" b="1" smtClean="0"/>
              <a:t>4- التشارك في البرمجيات</a:t>
            </a:r>
            <a:r>
              <a:rPr lang="en-US" sz="1200" b="1" smtClean="0"/>
              <a:t> sharing the software : </a:t>
            </a:r>
            <a:br>
              <a:rPr lang="en-US" sz="1200" b="1" smtClean="0"/>
            </a:br>
            <a:r>
              <a:rPr lang="ar-EG" sz="1200" b="1" smtClean="0"/>
              <a:t>تؤمن شبكة الحاسبات إمكانية تشارك المستثمرين للبرمجيات و الأنظمة المتواجدة على أجهزة الشبكة</a:t>
            </a:r>
            <a:r>
              <a:rPr lang="en-US" sz="1200" b="1" smtClean="0"/>
              <a:t> </a:t>
            </a:r>
            <a:r>
              <a:rPr lang="en-US" sz="1200" smtClean="0"/>
              <a:t>.</a:t>
            </a:r>
          </a:p>
          <a:p>
            <a:pPr indent="0" algn="r" rtl="1" eaLnBrk="1" hangingPunct="1">
              <a:lnSpc>
                <a:spcPct val="150000"/>
              </a:lnSpc>
              <a:buFont typeface="Wingdings" pitchFamily="2" charset="2"/>
              <a:buNone/>
            </a:pPr>
            <a:endParaRPr lang="ar-EG" sz="1200" b="1" smtClean="0"/>
          </a:p>
          <a:p>
            <a:pPr indent="0" algn="r" rtl="1" eaLnBrk="1" hangingPunct="1">
              <a:lnSpc>
                <a:spcPct val="150000"/>
              </a:lnSpc>
              <a:buFont typeface="Wingdings" pitchFamily="2" charset="2"/>
              <a:buNone/>
            </a:pPr>
            <a:endParaRPr lang="ar-SA" sz="1800" b="1" smtClean="0">
              <a:cs typeface="Arial" pitchFamily="34" charset="0"/>
            </a:endParaRPr>
          </a:p>
          <a:p>
            <a:pPr indent="0" algn="ctr" rtl="1" eaLnBrk="1" hangingPunct="1">
              <a:lnSpc>
                <a:spcPct val="150000"/>
              </a:lnSpc>
              <a:buFont typeface="Wingdings" pitchFamily="2" charset="2"/>
              <a:buNone/>
            </a:pPr>
            <a:endParaRPr lang="ar-SA" sz="1800" b="1" smtClean="0">
              <a:cs typeface="Arial" pitchFamily="34" charset="0"/>
            </a:endParaRPr>
          </a:p>
          <a:p>
            <a:pPr indent="0" algn="ctr" rtl="1" eaLnBrk="1" hangingPunct="1">
              <a:lnSpc>
                <a:spcPct val="150000"/>
              </a:lnSpc>
              <a:buFont typeface="Wingdings" pitchFamily="2" charset="2"/>
              <a:buNone/>
            </a:pPr>
            <a:endParaRPr lang="ar-EG" sz="1800" b="1" smtClean="0">
              <a:cs typeface="Arial" pitchFamily="34" charset="0"/>
            </a:endParaRPr>
          </a:p>
        </p:txBody>
      </p:sp>
      <p:sp>
        <p:nvSpPr>
          <p:cNvPr id="9219"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C5CD91F3-7225-49A7-A90D-7FD690BC52B2}" type="slidenum">
              <a:rPr lang="ar-SA" sz="1400" b="1">
                <a:solidFill>
                  <a:srgbClr val="FFFFFF"/>
                </a:solidFill>
              </a:rPr>
              <a:pPr algn="ctr"/>
              <a:t>2</a:t>
            </a:fld>
            <a:endParaRPr lang="en-US" sz="1400" b="1">
              <a:solidFill>
                <a:srgbClr val="FFFFFF"/>
              </a:solidFill>
            </a:endParaRPr>
          </a:p>
        </p:txBody>
      </p:sp>
      <p:sp>
        <p:nvSpPr>
          <p:cNvPr id="9220"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فوائد استخدام الشبكات </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3"/>
          <p:cNvSpPr>
            <a:spLocks noGrp="1"/>
          </p:cNvSpPr>
          <p:nvPr>
            <p:ph sz="quarter" idx="4294967295"/>
          </p:nvPr>
        </p:nvSpPr>
        <p:spPr>
          <a:xfrm>
            <a:off x="152400" y="76200"/>
            <a:ext cx="5867400" cy="6781800"/>
          </a:xfrm>
        </p:spPr>
        <p:txBody>
          <a:bodyPr/>
          <a:lstStyle/>
          <a:p>
            <a:pPr marL="615950" indent="-342900" algn="ctr" rtl="1" eaLnBrk="1" hangingPunct="1">
              <a:lnSpc>
                <a:spcPct val="150000"/>
              </a:lnSpc>
              <a:buFont typeface="Wingdings" pitchFamily="2" charset="2"/>
              <a:buNone/>
            </a:pPr>
            <a:r>
              <a:rPr lang="ar-SA" smtClean="0">
                <a:solidFill>
                  <a:srgbClr val="7030A0"/>
                </a:solidFill>
              </a:rPr>
              <a:t>شبكات الحاسب الآلي</a:t>
            </a:r>
            <a:endParaRPr lang="ar-EG" smtClean="0">
              <a:solidFill>
                <a:srgbClr val="7030A0"/>
              </a:solidFill>
            </a:endParaRPr>
          </a:p>
          <a:p>
            <a:pPr marL="615950" indent="-342900" algn="r" rtl="1" eaLnBrk="1" hangingPunct="1">
              <a:lnSpc>
                <a:spcPct val="150000"/>
              </a:lnSpc>
              <a:buFont typeface="Wingdings" pitchFamily="2" charset="2"/>
              <a:buNone/>
            </a:pPr>
            <a:r>
              <a:rPr lang="ar-SA" sz="1800" b="1" smtClean="0">
                <a:solidFill>
                  <a:schemeClr val="tx2"/>
                </a:solidFill>
                <a:cs typeface="Arial" pitchFamily="34" charset="0"/>
              </a:rPr>
              <a:t>مكونات شبكات الحاسب</a:t>
            </a:r>
            <a:r>
              <a:rPr lang="ar-EG" sz="1800" b="1" smtClean="0">
                <a:solidFill>
                  <a:schemeClr val="tx2"/>
                </a:solidFill>
                <a:cs typeface="Arial" pitchFamily="34" charset="0"/>
              </a:rPr>
              <a:t>.</a:t>
            </a:r>
            <a:endParaRPr lang="ar-SA" sz="1800" b="1" smtClean="0">
              <a:solidFill>
                <a:schemeClr val="tx2"/>
              </a:solidFill>
              <a:cs typeface="Arial" pitchFamily="34" charset="0"/>
            </a:endParaRPr>
          </a:p>
          <a:p>
            <a:pPr marL="781050" lvl="1" indent="-323850" algn="r" rtl="1">
              <a:buFont typeface="Wingdings 2" pitchFamily="18" charset="2"/>
              <a:buNone/>
            </a:pPr>
            <a:r>
              <a:rPr lang="ar-SA" sz="1700" b="1" smtClean="0">
                <a:cs typeface="Arial" pitchFamily="34" charset="0"/>
              </a:rPr>
              <a:t>تتكون شبكات الحاسب من خمسة أجزاء رئيسية هي:</a:t>
            </a:r>
          </a:p>
          <a:p>
            <a:pPr marL="781050" lvl="1" indent="-323850" algn="r" rtl="1"/>
            <a:r>
              <a:rPr lang="ar-SA" sz="1700" b="1" smtClean="0">
                <a:cs typeface="Arial" pitchFamily="34" charset="0"/>
              </a:rPr>
              <a:t>المحطات الطرفية </a:t>
            </a:r>
            <a:r>
              <a:rPr lang="en-ZA" sz="1700" b="1" smtClean="0">
                <a:cs typeface="Arial" pitchFamily="34" charset="0"/>
              </a:rPr>
              <a:t>Terminals</a:t>
            </a:r>
            <a:r>
              <a:rPr lang="ar-EG" sz="1700" b="1" smtClean="0">
                <a:cs typeface="Arial" pitchFamily="34" charset="0"/>
              </a:rPr>
              <a:t>. </a:t>
            </a:r>
            <a:r>
              <a:rPr lang="ar-SA" sz="1700" b="1" smtClean="0">
                <a:cs typeface="Arial" pitchFamily="34" charset="0"/>
              </a:rPr>
              <a:t/>
            </a:r>
            <a:br>
              <a:rPr lang="ar-SA" sz="1700" b="1" smtClean="0">
                <a:cs typeface="Arial" pitchFamily="34" charset="0"/>
              </a:rPr>
            </a:br>
            <a:r>
              <a:rPr lang="ar-EG" sz="1700" b="1" smtClean="0">
                <a:cs typeface="Arial" pitchFamily="34" charset="0"/>
              </a:rPr>
              <a:t>ويقصد بها محطات العمل للمستخدمين النهائيين, فقد تكون جهاز حاسب آلي أو هاتف محمول ......ألخ.</a:t>
            </a:r>
            <a:endParaRPr lang="ar-SA" sz="1700" b="1" smtClean="0">
              <a:cs typeface="Arial" pitchFamily="34" charset="0"/>
            </a:endParaRPr>
          </a:p>
          <a:p>
            <a:pPr marL="781050" lvl="1" indent="-323850" algn="r" rtl="1"/>
            <a:r>
              <a:rPr lang="ar-SA" sz="1700" b="1" smtClean="0">
                <a:cs typeface="Arial" pitchFamily="34" charset="0"/>
              </a:rPr>
              <a:t>معالجات الإتصال </a:t>
            </a:r>
            <a:r>
              <a:rPr lang="en-ZA" sz="1500" b="1" smtClean="0">
                <a:cs typeface="Arial" pitchFamily="34" charset="0"/>
              </a:rPr>
              <a:t>Telecommunication Processors</a:t>
            </a:r>
            <a:r>
              <a:rPr lang="ar-SA" sz="1700" b="1" smtClean="0">
                <a:cs typeface="Arial" pitchFamily="34" charset="0"/>
              </a:rPr>
              <a:t>. </a:t>
            </a:r>
            <a:br>
              <a:rPr lang="ar-SA" sz="1700" b="1" smtClean="0">
                <a:cs typeface="Arial" pitchFamily="34" charset="0"/>
              </a:rPr>
            </a:br>
            <a:r>
              <a:rPr lang="ar-SA" sz="1700" b="1" smtClean="0">
                <a:cs typeface="Arial" pitchFamily="34" charset="0"/>
              </a:rPr>
              <a:t>تقوم بتحويل البيانات من الصيغة الرقمية إلى القياسية وبالعكس. وترميز البيانات وحل شفراتها والسيطرة على دقة وكفاءة سريان الاتصالات بين المحطات الطرفية والحواسيب الخادمة. </a:t>
            </a:r>
          </a:p>
          <a:p>
            <a:pPr marL="781050" lvl="1" indent="-323850" algn="r" rtl="1"/>
            <a:r>
              <a:rPr lang="ar-SA" sz="1700" b="1" smtClean="0">
                <a:cs typeface="Arial" pitchFamily="34" charset="0"/>
              </a:rPr>
              <a:t>قنوات وأوساط الاتصالات.</a:t>
            </a:r>
            <a:r>
              <a:rPr lang="ar-EG" sz="1700" b="1" smtClean="0">
                <a:cs typeface="Arial" pitchFamily="34" charset="0"/>
              </a:rPr>
              <a:t> </a:t>
            </a:r>
            <a:r>
              <a:rPr lang="ar-SA" sz="1700" b="1" smtClean="0">
                <a:cs typeface="Arial" pitchFamily="34" charset="0"/>
              </a:rPr>
              <a:t/>
            </a:r>
            <a:br>
              <a:rPr lang="ar-SA" sz="1700" b="1" smtClean="0">
                <a:cs typeface="Arial" pitchFamily="34" charset="0"/>
              </a:rPr>
            </a:br>
            <a:r>
              <a:rPr lang="ar-EG" sz="1700" b="1" smtClean="0">
                <a:cs typeface="Arial" pitchFamily="34" charset="0"/>
              </a:rPr>
              <a:t>وهي القنوات التي يتم من خلالها إرسال وإستقبال البيانات والمعلومات. وتشمل الأسلاك النحاسية والألياف البصرية والأنظمة اللاسلكية والأقمار الصناعية.</a:t>
            </a:r>
            <a:endParaRPr lang="ar-SA" sz="1700" b="1" smtClean="0">
              <a:cs typeface="Arial" pitchFamily="34" charset="0"/>
            </a:endParaRPr>
          </a:p>
          <a:p>
            <a:pPr marL="781050" lvl="1" indent="-323850" algn="r" rtl="1"/>
            <a:r>
              <a:rPr lang="ar-SA" sz="1700" b="1" smtClean="0">
                <a:cs typeface="Arial" pitchFamily="34" charset="0"/>
              </a:rPr>
              <a:t>الحواسيب الخادمة.</a:t>
            </a:r>
            <a:r>
              <a:rPr lang="ar-EG" sz="1700" b="1" smtClean="0">
                <a:cs typeface="Arial" pitchFamily="34" charset="0"/>
              </a:rPr>
              <a:t> </a:t>
            </a:r>
            <a:r>
              <a:rPr lang="ar-SA" sz="1700" b="1" smtClean="0">
                <a:cs typeface="Arial" pitchFamily="34" charset="0"/>
              </a:rPr>
              <a:t/>
            </a:r>
            <a:br>
              <a:rPr lang="ar-SA" sz="1700" b="1" smtClean="0">
                <a:cs typeface="Arial" pitchFamily="34" charset="0"/>
              </a:rPr>
            </a:br>
            <a:r>
              <a:rPr lang="ar-EG" sz="1700" b="1" smtClean="0">
                <a:cs typeface="Arial" pitchFamily="34" charset="0"/>
              </a:rPr>
              <a:t>وهي أجهزة حاسوب ذات مواصفات خاصة, تقوم بدور المضيف, وتتصل بها مجموعة من أجهزة الحاسب الصغيرة.</a:t>
            </a:r>
            <a:endParaRPr lang="ar-SA" sz="1700" b="1" smtClean="0">
              <a:cs typeface="Arial" pitchFamily="34" charset="0"/>
            </a:endParaRPr>
          </a:p>
          <a:p>
            <a:pPr marL="781050" lvl="1" indent="-323850" algn="r" rtl="1"/>
            <a:r>
              <a:rPr lang="ar-SA" sz="1700" b="1" smtClean="0">
                <a:cs typeface="Arial" pitchFamily="34" charset="0"/>
              </a:rPr>
              <a:t>برمجيات السيطرة.</a:t>
            </a:r>
            <a:r>
              <a:rPr lang="ar-EG" sz="1700" b="1" smtClean="0">
                <a:cs typeface="Arial" pitchFamily="34" charset="0"/>
              </a:rPr>
              <a:t> </a:t>
            </a:r>
            <a:r>
              <a:rPr lang="ar-SA" sz="1700" b="1" smtClean="0">
                <a:cs typeface="Arial" pitchFamily="34" charset="0"/>
              </a:rPr>
              <a:t/>
            </a:r>
            <a:br>
              <a:rPr lang="ar-SA" sz="1700" b="1" smtClean="0">
                <a:cs typeface="Arial" pitchFamily="34" charset="0"/>
              </a:rPr>
            </a:br>
            <a:r>
              <a:rPr lang="ar-EG" sz="1700" b="1" smtClean="0">
                <a:cs typeface="Arial" pitchFamily="34" charset="0"/>
              </a:rPr>
              <a:t>وهي برامج محملة على نظام الحاسب المضيف وأجهزة المستخدم النهائي, تقوم بإدارة فعاليات الإدخال والإخراج وتدير وظائف الشبكة.</a:t>
            </a:r>
            <a:r>
              <a:rPr lang="ar-EG" sz="1700" smtClean="0"/>
              <a:t> </a:t>
            </a:r>
            <a:endParaRPr lang="ar-EG" sz="1700" b="1" smtClean="0">
              <a:cs typeface="Arial" pitchFamily="34" charset="0"/>
            </a:endParaRPr>
          </a:p>
        </p:txBody>
      </p:sp>
      <p:sp>
        <p:nvSpPr>
          <p:cNvPr id="10243"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3761AFD5-0B21-402D-A6B7-49AB9D86AAF8}" type="slidenum">
              <a:rPr lang="ar-SA" sz="1400" b="1">
                <a:solidFill>
                  <a:srgbClr val="FFFFFF"/>
                </a:solidFill>
              </a:rPr>
              <a:pPr algn="ctr"/>
              <a:t>3</a:t>
            </a:fld>
            <a:endParaRPr lang="en-US" sz="1400" b="1">
              <a:solidFill>
                <a:srgbClr val="FFFFFF"/>
              </a:solidFill>
            </a:endParaRPr>
          </a:p>
        </p:txBody>
      </p:sp>
      <p:sp>
        <p:nvSpPr>
          <p:cNvPr id="10244"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3"/>
          <p:cNvSpPr>
            <a:spLocks noGrp="1"/>
          </p:cNvSpPr>
          <p:nvPr>
            <p:ph sz="quarter" idx="4294967295"/>
          </p:nvPr>
        </p:nvSpPr>
        <p:spPr>
          <a:xfrm>
            <a:off x="152400" y="457200"/>
            <a:ext cx="5867400" cy="6248400"/>
          </a:xfrm>
        </p:spPr>
        <p:txBody>
          <a:bodyPr/>
          <a:lstStyle/>
          <a:p>
            <a:pPr marL="615950" indent="-342900" algn="ctr" rtl="1" eaLnBrk="1" hangingPunct="1">
              <a:lnSpc>
                <a:spcPct val="150000"/>
              </a:lnSpc>
              <a:buFont typeface="Wingdings" pitchFamily="2" charset="2"/>
              <a:buNone/>
            </a:pPr>
            <a:r>
              <a:rPr lang="ar-SA" smtClean="0">
                <a:solidFill>
                  <a:srgbClr val="7030A0"/>
                </a:solidFill>
              </a:rPr>
              <a:t>شبكات الحاسب الآلي</a:t>
            </a:r>
            <a:endParaRPr lang="ar-EG" smtClean="0">
              <a:solidFill>
                <a:srgbClr val="7030A0"/>
              </a:solidFill>
            </a:endParaRPr>
          </a:p>
          <a:p>
            <a:pPr marL="615950" indent="-342900" algn="r" rtl="1" eaLnBrk="1" hangingPunct="1">
              <a:lnSpc>
                <a:spcPct val="150000"/>
              </a:lnSpc>
              <a:buFont typeface="Wingdings" pitchFamily="2" charset="2"/>
              <a:buNone/>
            </a:pPr>
            <a:r>
              <a:rPr lang="ar-SA" sz="1800" b="1" smtClean="0">
                <a:solidFill>
                  <a:schemeClr val="tx2"/>
                </a:solidFill>
                <a:cs typeface="Arial" pitchFamily="34" charset="0"/>
              </a:rPr>
              <a:t>أنواع شبكات الحاسب الآلي.</a:t>
            </a:r>
          </a:p>
          <a:p>
            <a:pPr marL="781050" lvl="1" indent="-323850" algn="r" rtl="1">
              <a:buFont typeface="Wingdings 2" pitchFamily="18" charset="2"/>
              <a:buNone/>
            </a:pPr>
            <a:r>
              <a:rPr lang="ar-SA" sz="1700" b="1" smtClean="0">
                <a:cs typeface="Arial" pitchFamily="34" charset="0"/>
              </a:rPr>
              <a:t>هناك أنواع عديد لشبكات الحاسب, ولكن من وجهة نظر المستخدم النهائي هناك نوعان رئيسيان من شبكات الحاسب هما:</a:t>
            </a:r>
          </a:p>
          <a:p>
            <a:pPr marL="781050" lvl="1" indent="-323850" algn="r" rtl="1">
              <a:buFont typeface="Wingdings 2" pitchFamily="18" charset="2"/>
              <a:buNone/>
            </a:pPr>
            <a:endParaRPr lang="ar-SA" sz="800" b="1" smtClean="0">
              <a:cs typeface="Arial" pitchFamily="34" charset="0"/>
            </a:endParaRPr>
          </a:p>
          <a:p>
            <a:pPr marL="781050" lvl="1" indent="-323850" algn="r" rtl="1">
              <a:buFont typeface="Wingdings 2" pitchFamily="18" charset="2"/>
              <a:buNone/>
            </a:pPr>
            <a:r>
              <a:rPr lang="ar-SA" sz="1700" b="1" smtClean="0">
                <a:cs typeface="Arial" pitchFamily="34" charset="0"/>
              </a:rPr>
              <a:t>-	الشبكات المحلية </a:t>
            </a:r>
            <a:r>
              <a:rPr lang="en-US" sz="1700" b="1" smtClean="0">
                <a:cs typeface="Arial" pitchFamily="34" charset="0"/>
              </a:rPr>
              <a:t>Local Area Network (LAN). </a:t>
            </a:r>
            <a:r>
              <a:rPr lang="ar-SA" sz="1700" b="1" smtClean="0">
                <a:cs typeface="Arial" pitchFamily="34" charset="0"/>
              </a:rPr>
              <a:t>وهي شبكات تربط بين أجهزة الحاسب في منطقة محدودة ( دور من مبنى -او مبنى واحد او عدة مبان متجاورة ), وقد أصبحت هذه الشبكات ذات أهمية بالغة منذ ظهور الحاسبات الشخصية (</a:t>
            </a:r>
            <a:r>
              <a:rPr lang="en-US" sz="1700" b="1" smtClean="0">
                <a:cs typeface="Arial" pitchFamily="34" charset="0"/>
              </a:rPr>
              <a:t>PCs) </a:t>
            </a:r>
            <a:r>
              <a:rPr lang="ar-SA" sz="1700" b="1" smtClean="0">
                <a:cs typeface="Arial" pitchFamily="34" charset="0"/>
              </a:rPr>
              <a:t>حيث أصبح من السهل باستخدام هذه النوعية من الشبكات مشاركة البيانات والملفات والبرامج بين أجهزة الحاسبات الشخصية بل ومشاركة الموارد كالطابعات وأجهزة الماسح الضوئي وغيرها.</a:t>
            </a:r>
          </a:p>
          <a:p>
            <a:pPr marL="781050" lvl="1" indent="-323850" algn="r" rtl="1">
              <a:buFont typeface="Wingdings 2" pitchFamily="18" charset="2"/>
              <a:buNone/>
            </a:pPr>
            <a:endParaRPr lang="ar-SA" sz="800" b="1" smtClean="0">
              <a:cs typeface="Arial" pitchFamily="34" charset="0"/>
            </a:endParaRPr>
          </a:p>
          <a:p>
            <a:pPr marL="781050" lvl="1" indent="-323850" algn="r" rtl="1">
              <a:buFont typeface="Wingdings 2" pitchFamily="18" charset="2"/>
              <a:buNone/>
            </a:pPr>
            <a:endParaRPr lang="ar-SA" sz="1700" b="1" smtClean="0">
              <a:cs typeface="Arial" pitchFamily="34" charset="0"/>
            </a:endParaRPr>
          </a:p>
        </p:txBody>
      </p:sp>
      <p:sp>
        <p:nvSpPr>
          <p:cNvPr id="11267"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181932A6-2D9A-4B95-8590-1F2DC5E0CE1E}" type="slidenum">
              <a:rPr lang="ar-SA" sz="1400" b="1">
                <a:solidFill>
                  <a:srgbClr val="FFFFFF"/>
                </a:solidFill>
              </a:rPr>
              <a:pPr algn="ctr"/>
              <a:t>4</a:t>
            </a:fld>
            <a:endParaRPr lang="en-US" sz="1400" b="1">
              <a:solidFill>
                <a:srgbClr val="FFFFFF"/>
              </a:solidFill>
            </a:endParaRPr>
          </a:p>
        </p:txBody>
      </p:sp>
      <p:sp>
        <p:nvSpPr>
          <p:cNvPr id="11268"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3"/>
          <p:cNvSpPr>
            <a:spLocks noGrp="1"/>
          </p:cNvSpPr>
          <p:nvPr>
            <p:ph sz="quarter" idx="4294967295"/>
          </p:nvPr>
        </p:nvSpPr>
        <p:spPr>
          <a:xfrm>
            <a:off x="152400" y="76200"/>
            <a:ext cx="5867400" cy="6477000"/>
          </a:xfrm>
        </p:spPr>
        <p:txBody>
          <a:bodyPr/>
          <a:lstStyle/>
          <a:p>
            <a:pPr marL="615950" indent="-342900" algn="ctr" rtl="1" eaLnBrk="1" hangingPunct="1">
              <a:lnSpc>
                <a:spcPct val="150000"/>
              </a:lnSpc>
              <a:buFont typeface="Wingdings" pitchFamily="2" charset="2"/>
              <a:buNone/>
              <a:defRPr/>
            </a:pPr>
            <a:r>
              <a:rPr lang="ar-SA" dirty="0" smtClean="0">
                <a:solidFill>
                  <a:srgbClr val="7030A0"/>
                </a:solidFill>
              </a:rPr>
              <a:t>شبكات الحاسب الآلي</a:t>
            </a:r>
            <a:endParaRPr lang="ar-EG" dirty="0" smtClean="0">
              <a:solidFill>
                <a:srgbClr val="7030A0"/>
              </a:solidFill>
            </a:endParaRPr>
          </a:p>
          <a:p>
            <a:pPr marL="615950" indent="-342900" algn="r" rtl="1" eaLnBrk="1" hangingPunct="1">
              <a:lnSpc>
                <a:spcPct val="150000"/>
              </a:lnSpc>
              <a:buFont typeface="Wingdings" pitchFamily="2" charset="2"/>
              <a:buNone/>
              <a:defRPr/>
            </a:pPr>
            <a:r>
              <a:rPr lang="ar-SA" sz="1800" b="1" dirty="0" smtClean="0">
                <a:solidFill>
                  <a:schemeClr val="tx2"/>
                </a:solidFill>
                <a:cs typeface="Arial" pitchFamily="34" charset="0"/>
              </a:rPr>
              <a:t>أنواع شبكات الحاسب الآلي.</a:t>
            </a:r>
          </a:p>
          <a:p>
            <a:pPr marL="781050" lvl="1" indent="-323850" algn="r" rtl="1">
              <a:buFont typeface="Wingdings 2" pitchFamily="18" charset="2"/>
              <a:buNone/>
              <a:defRPr/>
            </a:pPr>
            <a:endParaRPr lang="ar-SA" sz="1700" b="1" dirty="0" smtClean="0">
              <a:cs typeface="Arial" pitchFamily="34" charset="0"/>
            </a:endParaRPr>
          </a:p>
          <a:p>
            <a:pPr marL="781050" lvl="1" indent="-323850" algn="justLow" rtl="1">
              <a:lnSpc>
                <a:spcPct val="150000"/>
              </a:lnSpc>
              <a:buSzTx/>
              <a:buFont typeface="Wingdings" pitchFamily="2" charset="2"/>
              <a:buChar char="§"/>
              <a:defRPr/>
            </a:pPr>
            <a:r>
              <a:rPr lang="ar-SA" sz="1700" b="1" dirty="0" smtClean="0">
                <a:cs typeface="Arial" pitchFamily="34" charset="0"/>
              </a:rPr>
              <a:t>الشبكة الواسعة</a:t>
            </a:r>
            <a:r>
              <a:rPr lang="en-US" sz="1700" b="1" dirty="0" smtClean="0">
                <a:cs typeface="Arial" pitchFamily="34" charset="0"/>
              </a:rPr>
              <a:t>Wide Area Network (WAN) </a:t>
            </a:r>
            <a:r>
              <a:rPr lang="ar-SA" sz="1700" b="1" dirty="0" smtClean="0">
                <a:cs typeface="Arial" pitchFamily="34" charset="0"/>
              </a:rPr>
              <a:t>. </a:t>
            </a:r>
            <a:endParaRPr lang="ar-SA" sz="1700" b="1" dirty="0">
              <a:cs typeface="Arial" pitchFamily="34" charset="0"/>
            </a:endParaRPr>
          </a:p>
          <a:p>
            <a:pPr marL="457200" lvl="1" indent="0" algn="justLow" rtl="1">
              <a:lnSpc>
                <a:spcPct val="150000"/>
              </a:lnSpc>
              <a:buSzTx/>
              <a:buFont typeface="Wingdings 2" pitchFamily="18" charset="2"/>
              <a:buNone/>
              <a:defRPr/>
            </a:pPr>
            <a:r>
              <a:rPr lang="ar-SA" sz="100" b="1" dirty="0" smtClean="0">
                <a:cs typeface="Arial" pitchFamily="34" charset="0"/>
              </a:rPr>
              <a:t/>
            </a:r>
            <a:br>
              <a:rPr lang="ar-SA" sz="100" b="1" dirty="0" smtClean="0">
                <a:cs typeface="Arial" pitchFamily="34" charset="0"/>
              </a:rPr>
            </a:br>
            <a:r>
              <a:rPr lang="ar-SA" sz="1700" b="1" dirty="0" smtClean="0">
                <a:cs typeface="Arial" pitchFamily="34" charset="0"/>
              </a:rPr>
              <a:t>وهي شبكات تغطي بقعة جغرافية واسعة, حيث تستخدم هذه الشبكات لتغطية مدينة كاملة بضواحيها. وقد أصبحت مثل هذه الشبكات ضرورية لأداء الكثير من الأعمال اليومية الإعتيادية, فهي تستخدم من قبل المصارف, والمؤسسات الصناعية الكبيرة, وشركات النقل والمنظمات التي تنقل وتسلم المعلومات عبر البلدان أو عبر دول العالم.</a:t>
            </a:r>
          </a:p>
          <a:p>
            <a:pPr marL="781050" lvl="1" indent="-323850" algn="r" rtl="1">
              <a:buFontTx/>
              <a:buChar char="-"/>
              <a:defRPr/>
            </a:pPr>
            <a:endParaRPr lang="ar-SA" sz="1700" b="1" dirty="0" smtClean="0">
              <a:cs typeface="Arial" pitchFamily="34" charset="0"/>
            </a:endParaRPr>
          </a:p>
        </p:txBody>
      </p:sp>
      <p:sp>
        <p:nvSpPr>
          <p:cNvPr id="12291"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0E423E5D-DB47-499C-B032-F1964521CA81}" type="slidenum">
              <a:rPr lang="ar-SA" sz="1400" b="1">
                <a:solidFill>
                  <a:srgbClr val="FFFFFF"/>
                </a:solidFill>
              </a:rPr>
              <a:pPr algn="ctr"/>
              <a:t>5</a:t>
            </a:fld>
            <a:endParaRPr lang="en-US" sz="1400" b="1">
              <a:solidFill>
                <a:srgbClr val="FFFFFF"/>
              </a:solidFill>
            </a:endParaRPr>
          </a:p>
        </p:txBody>
      </p:sp>
      <p:pic>
        <p:nvPicPr>
          <p:cNvPr id="12292" name="Picture 1"/>
          <p:cNvPicPr>
            <a:picLocks noChangeAspect="1"/>
          </p:cNvPicPr>
          <p:nvPr/>
        </p:nvPicPr>
        <p:blipFill>
          <a:blip r:embed="rId2"/>
          <a:srcRect/>
          <a:stretch>
            <a:fillRect/>
          </a:stretch>
        </p:blipFill>
        <p:spPr bwMode="auto">
          <a:xfrm>
            <a:off x="579438" y="4248150"/>
            <a:ext cx="5126037" cy="2305050"/>
          </a:xfrm>
          <a:prstGeom prst="rect">
            <a:avLst/>
          </a:prstGeom>
          <a:noFill/>
          <a:ln w="9525">
            <a:noFill/>
            <a:miter lim="800000"/>
            <a:headEnd/>
            <a:tailEnd/>
          </a:ln>
        </p:spPr>
      </p:pic>
      <p:sp>
        <p:nvSpPr>
          <p:cNvPr id="12293"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3"/>
          <p:cNvSpPr>
            <a:spLocks noGrp="1"/>
          </p:cNvSpPr>
          <p:nvPr>
            <p:ph sz="quarter" idx="4294967295"/>
          </p:nvPr>
        </p:nvSpPr>
        <p:spPr>
          <a:xfrm>
            <a:off x="381000" y="838200"/>
            <a:ext cx="5638800" cy="5486400"/>
          </a:xfrm>
        </p:spPr>
        <p:txBody>
          <a:bodyPr/>
          <a:lstStyle/>
          <a:p>
            <a:pPr indent="0" algn="ctr" rtl="1" eaLnBrk="1" hangingPunct="1">
              <a:lnSpc>
                <a:spcPct val="150000"/>
              </a:lnSpc>
              <a:buFont typeface="Wingdings" pitchFamily="2" charset="2"/>
              <a:buNone/>
            </a:pPr>
            <a:r>
              <a:rPr lang="ar-SA" smtClean="0">
                <a:solidFill>
                  <a:srgbClr val="7030A0"/>
                </a:solidFill>
              </a:rPr>
              <a:t>شبكة المعلومات الدولية (الأنترنت)</a:t>
            </a:r>
            <a:endParaRPr lang="ar-EG" smtClean="0">
              <a:solidFill>
                <a:srgbClr val="7030A0"/>
              </a:solidFill>
            </a:endParaRPr>
          </a:p>
          <a:p>
            <a:pPr marL="742950" lvl="1" indent="-285750" algn="justLow" rtl="1" eaLnBrk="1" hangingPunct="1">
              <a:lnSpc>
                <a:spcPct val="150000"/>
              </a:lnSpc>
              <a:buFont typeface="Wingdings" pitchFamily="2" charset="2"/>
              <a:buChar char="q"/>
            </a:pPr>
            <a:r>
              <a:rPr lang="ar-SA" sz="1700" b="1" smtClean="0">
                <a:cs typeface="Arial" pitchFamily="34" charset="0"/>
              </a:rPr>
              <a:t>بدأت فكرة إنشاء شبكة معلومات من قبل إدارة الدفاع الأمريكية في عام 1969 م . عن طرق تمويل مشروع من أجل وصل الإدارة مع متعهدي القوات المسلحة ، وعدد كبير من الجامعات التي تعمل على أبحاث ممولة من القوات المسلحة ، وسميت هذه الشبكة باسم (أربا) </a:t>
            </a:r>
            <a:r>
              <a:rPr lang="en-US" sz="1700" b="1" smtClean="0">
                <a:cs typeface="Arial" pitchFamily="34" charset="0"/>
              </a:rPr>
              <a:t>ARPA</a:t>
            </a:r>
            <a:r>
              <a:rPr lang="ar-SA" sz="1700" b="1" smtClean="0">
                <a:cs typeface="Arial" pitchFamily="34" charset="0"/>
              </a:rPr>
              <a:t>    اختصار الكلمة الإنجليزية </a:t>
            </a:r>
            <a:r>
              <a:rPr lang="en-US" sz="1700" b="1" smtClean="0">
                <a:cs typeface="Arial" pitchFamily="34" charset="0"/>
              </a:rPr>
              <a:t>The Advanced Research Project Administration</a:t>
            </a:r>
            <a:r>
              <a:rPr lang="ar-SA" sz="1700" b="1" smtClean="0">
                <a:cs typeface="Arial" pitchFamily="34" charset="0"/>
              </a:rPr>
              <a:t> وكان الهدف من هذا المشروع تطوير تقنية تشبيك كمبيوتر تصمد أمام هجوم عسكري ، وصممت شبكة " أربا " عن طريق خاصية تدعى طريقة إعادة التوجيه الديناميكي </a:t>
            </a:r>
            <a:r>
              <a:rPr lang="en-US" sz="1700" b="1" smtClean="0">
                <a:cs typeface="Arial" pitchFamily="34" charset="0"/>
              </a:rPr>
              <a:t>Dynamic rerouting</a:t>
            </a:r>
            <a:r>
              <a:rPr lang="ar-SA" sz="1700" b="1" smtClean="0">
                <a:cs typeface="Arial" pitchFamily="34" charset="0"/>
              </a:rPr>
              <a:t> وتعتمد هذه الطريقة على تشغيل الشبكة بشكل مستمر حتى في حالة انقطاع إحدى الوصلات أو تعطلها عن العمل تقوم الشبكة بتحويل الحركة إلى وصلات أخرى .</a:t>
            </a:r>
            <a:r>
              <a:rPr lang="en-US" sz="1700" smtClean="0"/>
              <a:t> </a:t>
            </a:r>
            <a:endParaRPr lang="ar-EG" sz="1700" b="1" smtClean="0"/>
          </a:p>
          <a:p>
            <a:pPr indent="0" algn="r" rtl="1" eaLnBrk="1" hangingPunct="1">
              <a:lnSpc>
                <a:spcPct val="150000"/>
              </a:lnSpc>
              <a:buFont typeface="Wingdings" pitchFamily="2" charset="2"/>
              <a:buNone/>
            </a:pPr>
            <a:endParaRPr lang="ar-EG" sz="1800" smtClean="0"/>
          </a:p>
        </p:txBody>
      </p:sp>
      <p:sp>
        <p:nvSpPr>
          <p:cNvPr id="13315"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DEE2DCD5-8B1A-4D3A-A457-DCA2601D7226}" type="slidenum">
              <a:rPr lang="ar-SA" sz="1400" b="1">
                <a:solidFill>
                  <a:srgbClr val="FFFFFF"/>
                </a:solidFill>
              </a:rPr>
              <a:pPr algn="ctr"/>
              <a:t>6</a:t>
            </a:fld>
            <a:endParaRPr lang="en-US" sz="1400" b="1">
              <a:solidFill>
                <a:srgbClr val="FFFFFF"/>
              </a:solidFill>
            </a:endParaRPr>
          </a:p>
        </p:txBody>
      </p:sp>
      <p:sp>
        <p:nvSpPr>
          <p:cNvPr id="13316" name="Title 1"/>
          <p:cNvSpPr>
            <a:spLocks noGrp="1"/>
          </p:cNvSpPr>
          <p:nvPr>
            <p:ph type="title" idx="4294967295"/>
          </p:nvPr>
        </p:nvSpPr>
        <p:spPr bwMode="auto">
          <a:xfrm rot="5400000">
            <a:off x="3276600" y="3200400"/>
            <a:ext cx="6248400"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sp>
        <p:nvSpPr>
          <p:cNvPr id="13317"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3"/>
          <p:cNvSpPr>
            <a:spLocks noGrp="1"/>
          </p:cNvSpPr>
          <p:nvPr>
            <p:ph sz="quarter" idx="4294967295"/>
          </p:nvPr>
        </p:nvSpPr>
        <p:spPr>
          <a:xfrm>
            <a:off x="381000" y="838200"/>
            <a:ext cx="5638800" cy="5486400"/>
          </a:xfrm>
        </p:spPr>
        <p:txBody>
          <a:bodyPr/>
          <a:lstStyle/>
          <a:p>
            <a:pPr indent="0" algn="ctr" rtl="1" eaLnBrk="1" hangingPunct="1">
              <a:lnSpc>
                <a:spcPct val="150000"/>
              </a:lnSpc>
              <a:buFont typeface="Wingdings" pitchFamily="2" charset="2"/>
              <a:buNone/>
            </a:pPr>
            <a:r>
              <a:rPr lang="ar-SA" smtClean="0">
                <a:solidFill>
                  <a:srgbClr val="7030A0"/>
                </a:solidFill>
              </a:rPr>
              <a:t>شبكة المعلومات الدولية (الأنترنت)</a:t>
            </a:r>
            <a:endParaRPr lang="ar-EG" smtClean="0">
              <a:solidFill>
                <a:srgbClr val="7030A0"/>
              </a:solidFill>
            </a:endParaRPr>
          </a:p>
          <a:p>
            <a:pPr marL="742950" lvl="1" indent="-285750" algn="justLow" rtl="1" eaLnBrk="1" hangingPunct="1">
              <a:lnSpc>
                <a:spcPct val="150000"/>
              </a:lnSpc>
              <a:buFont typeface="Wingdings" pitchFamily="2" charset="2"/>
              <a:buChar char="q"/>
            </a:pPr>
            <a:r>
              <a:rPr lang="ar-SA" sz="1700" b="1" smtClean="0"/>
              <a:t>فيما بعد لم يقتصر أستخدم شبكة " أربانيت " على القوات المسلحة فحسب ، فقد استخدمت من قبل الجامعات الأمريكية بكثافة كبيرة ، إلى حد أنها بدأت تعاني من ازدحام يفوق طاقتها ، وصار من الضروري إنشاء شبكة جديدة ، لهذا ظهرت شبكة جديدة في عام 1983 م سميت باسم " مل نت " </a:t>
            </a:r>
            <a:r>
              <a:rPr lang="en-US" sz="1700" b="1" smtClean="0">
                <a:cs typeface="Times New Roman" pitchFamily="18" charset="0"/>
              </a:rPr>
              <a:t>MILNET</a:t>
            </a:r>
            <a:r>
              <a:rPr lang="ar-SA" sz="1700" b="1" smtClean="0"/>
              <a:t> لتخدم المواقع العسكرية فقط ، وأصبحت شبكة " اربانيت" تتولى أمر الاتصالات غير العسكرية ، مع بقائها موصولة مع "مل نت " من خلال برنامج أسمه بروتوكول " إنترنيت "</a:t>
            </a:r>
            <a:endParaRPr lang="ar-EG" sz="1700" b="1" smtClean="0"/>
          </a:p>
        </p:txBody>
      </p:sp>
      <p:sp>
        <p:nvSpPr>
          <p:cNvPr id="14339"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6BBEE040-241C-4A90-8D3F-7D09A029326C}" type="slidenum">
              <a:rPr lang="ar-SA" sz="1400" b="1">
                <a:solidFill>
                  <a:srgbClr val="FFFFFF"/>
                </a:solidFill>
              </a:rPr>
              <a:pPr algn="ctr"/>
              <a:t>7</a:t>
            </a:fld>
            <a:endParaRPr lang="en-US" sz="1400" b="1">
              <a:solidFill>
                <a:srgbClr val="FFFFFF"/>
              </a:solidFill>
            </a:endParaRPr>
          </a:p>
        </p:txBody>
      </p:sp>
      <p:sp>
        <p:nvSpPr>
          <p:cNvPr id="14340"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sp>
        <p:nvSpPr>
          <p:cNvPr id="14341"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3"/>
          <p:cNvSpPr>
            <a:spLocks noGrp="1"/>
          </p:cNvSpPr>
          <p:nvPr>
            <p:ph sz="quarter" idx="4294967295"/>
          </p:nvPr>
        </p:nvSpPr>
        <p:spPr>
          <a:xfrm>
            <a:off x="381000" y="838200"/>
            <a:ext cx="5638800" cy="5486400"/>
          </a:xfrm>
        </p:spPr>
        <p:txBody>
          <a:bodyPr/>
          <a:lstStyle/>
          <a:p>
            <a:pPr indent="0" algn="ctr" rtl="1" eaLnBrk="1" hangingPunct="1">
              <a:lnSpc>
                <a:spcPct val="150000"/>
              </a:lnSpc>
              <a:buFont typeface="Wingdings" pitchFamily="2" charset="2"/>
              <a:buNone/>
            </a:pPr>
            <a:r>
              <a:rPr lang="ar-SA" smtClean="0">
                <a:solidFill>
                  <a:srgbClr val="7030A0"/>
                </a:solidFill>
              </a:rPr>
              <a:t>شبكة المعلومات الدولية (الأنترنت)</a:t>
            </a:r>
            <a:endParaRPr lang="ar-EG" smtClean="0">
              <a:solidFill>
                <a:srgbClr val="7030A0"/>
              </a:solidFill>
            </a:endParaRPr>
          </a:p>
          <a:p>
            <a:pPr marL="742950" lvl="1" indent="-285750" algn="justLow" rtl="1" eaLnBrk="1" hangingPunct="1">
              <a:lnSpc>
                <a:spcPct val="150000"/>
              </a:lnSpc>
              <a:buFont typeface="Wingdings" pitchFamily="2" charset="2"/>
              <a:buChar char="q"/>
            </a:pPr>
            <a:r>
              <a:rPr lang="ar-SA" sz="1700" b="1" smtClean="0"/>
              <a:t>بعد ظهور نظام التشغيل " يونيكس " </a:t>
            </a:r>
            <a:r>
              <a:rPr lang="en-US" sz="1700" b="1" smtClean="0">
                <a:cs typeface="Times New Roman" pitchFamily="18" charset="0"/>
              </a:rPr>
              <a:t>Unix</a:t>
            </a:r>
            <a:r>
              <a:rPr lang="ar-SA" sz="1700" b="1" smtClean="0"/>
              <a:t> الذي اشتمل على البرمجيات الازمة للاتصال مع الشبكة وانتشار أستخدامه في أجهزة المستفدين أصبحت الشبكة مره أخرى تعاني من الحمل الزائد ، مما أدى إلى تحويل شبكة " أربانيت " في عام 1984 إلى مؤسسة العلوم الوطنية الأمريكية </a:t>
            </a:r>
            <a:r>
              <a:rPr lang="en-US" sz="1700" b="1" smtClean="0">
                <a:cs typeface="Times New Roman" pitchFamily="18" charset="0"/>
              </a:rPr>
              <a:t>National Science Foundation (NSF</a:t>
            </a:r>
            <a:r>
              <a:rPr lang="ar-SA" sz="1700" b="1" smtClean="0"/>
              <a:t> التي قامت بدورها وبالتحديد في عام 1986 بعمل شبكة أخرى أسرع أسمتها </a:t>
            </a:r>
            <a:r>
              <a:rPr lang="en-US" sz="1700" b="1" smtClean="0">
                <a:cs typeface="Times New Roman" pitchFamily="18" charset="0"/>
              </a:rPr>
              <a:t>NSFNET</a:t>
            </a:r>
            <a:r>
              <a:rPr lang="ar-SA" sz="1700" b="1" smtClean="0"/>
              <a:t> ، وقد عملت هذه الشبكة بشكل جيد حتى عام 1990 حيث تم فصل شبكة "أربانيت" عن الخدمة بعد 20 عام بسبب كثرة العيوب فيها ، مع بقاء شبكة </a:t>
            </a:r>
            <a:r>
              <a:rPr lang="en-US" sz="1700" b="1" smtClean="0">
                <a:cs typeface="Times New Roman" pitchFamily="18" charset="0"/>
              </a:rPr>
              <a:t>NSFNET</a:t>
            </a:r>
            <a:r>
              <a:rPr lang="ar-SA" sz="1700" b="1" smtClean="0"/>
              <a:t> .</a:t>
            </a:r>
            <a:endParaRPr lang="ar-EG" sz="1700" b="1" smtClean="0"/>
          </a:p>
        </p:txBody>
      </p:sp>
      <p:sp>
        <p:nvSpPr>
          <p:cNvPr id="15363"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2240915C-749E-4B38-8D04-037AA9688B50}" type="slidenum">
              <a:rPr lang="ar-SA" sz="1400" b="1">
                <a:solidFill>
                  <a:srgbClr val="FFFFFF"/>
                </a:solidFill>
              </a:rPr>
              <a:pPr algn="ctr"/>
              <a:t>8</a:t>
            </a:fld>
            <a:endParaRPr lang="en-US" sz="1400" b="1">
              <a:solidFill>
                <a:srgbClr val="FFFFFF"/>
              </a:solidFill>
            </a:endParaRPr>
          </a:p>
        </p:txBody>
      </p:sp>
      <p:sp>
        <p:nvSpPr>
          <p:cNvPr id="15364"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شبكات الحاسب </a:t>
            </a:r>
            <a:endParaRPr lang="en-US" sz="2400" b="1" cap="none" smtClean="0"/>
          </a:p>
        </p:txBody>
      </p:sp>
      <p:sp>
        <p:nvSpPr>
          <p:cNvPr id="15365"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3"/>
          <p:cNvSpPr>
            <a:spLocks noGrp="1"/>
          </p:cNvSpPr>
          <p:nvPr>
            <p:ph sz="quarter" idx="4294967295"/>
          </p:nvPr>
        </p:nvSpPr>
        <p:spPr>
          <a:xfrm>
            <a:off x="381000" y="838200"/>
            <a:ext cx="5638800" cy="5486400"/>
          </a:xfrm>
        </p:spPr>
        <p:txBody>
          <a:bodyPr/>
          <a:lstStyle/>
          <a:p>
            <a:pPr indent="0" algn="ctr" rtl="1" eaLnBrk="1" hangingPunct="1">
              <a:lnSpc>
                <a:spcPct val="150000"/>
              </a:lnSpc>
              <a:buFont typeface="Wingdings" pitchFamily="2" charset="2"/>
              <a:buNone/>
            </a:pPr>
            <a:r>
              <a:rPr lang="ar-SA" smtClean="0">
                <a:solidFill>
                  <a:srgbClr val="7030A0"/>
                </a:solidFill>
              </a:rPr>
              <a:t>شبكة المعلومات الدولية (الأنترنت)</a:t>
            </a:r>
            <a:endParaRPr lang="ar-EG" smtClean="0">
              <a:solidFill>
                <a:srgbClr val="7030A0"/>
              </a:solidFill>
            </a:endParaRPr>
          </a:p>
          <a:p>
            <a:pPr marL="742950" lvl="1" indent="-285750" algn="justLow" rtl="1" eaLnBrk="1" hangingPunct="1">
              <a:lnSpc>
                <a:spcPct val="150000"/>
              </a:lnSpc>
              <a:buFont typeface="Wingdings" pitchFamily="2" charset="2"/>
              <a:buChar char="q"/>
            </a:pPr>
            <a:r>
              <a:rPr lang="ar-SA" sz="1700" b="1" smtClean="0"/>
              <a:t>وقد حدثت النقلة الكبيرة للإنترنت في عام 1993، بعد اختراع طريقة جديدة فعالة لتبادل المعلومات بجميع أنواعها، وتتضمن النصوص والصور وأفلام الفيديو ، أطلق عليها لاحقا أسم الشيكة العنكبوتية </a:t>
            </a:r>
            <a:r>
              <a:rPr lang="en-US" sz="1700" b="1" smtClean="0"/>
              <a:t> </a:t>
            </a:r>
            <a:r>
              <a:rPr lang="ar-EG" sz="1700" b="1" smtClean="0"/>
              <a:t>    </a:t>
            </a:r>
            <a:r>
              <a:rPr lang="en-US" sz="1700" b="1" smtClean="0"/>
              <a:t>world wide web (www)</a:t>
            </a:r>
            <a:r>
              <a:rPr lang="ar-SA" sz="1700" b="1" smtClean="0"/>
              <a:t>   وذلك في مركز "سرن" الأوروبي في جنيف ، وسرعان ما قامت الجامعات الأمريكية بدور البرمجة، وتوفير برامج التصفح (</a:t>
            </a:r>
            <a:r>
              <a:rPr lang="en-US" sz="1700" b="1" smtClean="0">
                <a:cs typeface="Times New Roman" pitchFamily="18" charset="0"/>
              </a:rPr>
              <a:t>Internet Browsers</a:t>
            </a:r>
            <a:r>
              <a:rPr lang="ar-SA" sz="1700" b="1" smtClean="0"/>
              <a:t>)، ويعتبر توسعها ظاهرة فريدة، وخاصة في السنوات الخمس الأخيرة، حيث وصل عدد الحاسبات المتصلة معها، وحجم الرسائل المتبادلة بصورة مذهلة.</a:t>
            </a:r>
          </a:p>
        </p:txBody>
      </p:sp>
      <p:sp>
        <p:nvSpPr>
          <p:cNvPr id="16387" name="Slide Number Placeholder 6"/>
          <p:cNvSpPr txBox="1">
            <a:spLocks noGrp="1"/>
          </p:cNvSpPr>
          <p:nvPr/>
        </p:nvSpPr>
        <p:spPr bwMode="auto">
          <a:xfrm>
            <a:off x="8129588" y="5734050"/>
            <a:ext cx="609600" cy="520700"/>
          </a:xfrm>
          <a:prstGeom prst="rect">
            <a:avLst/>
          </a:prstGeom>
          <a:noFill/>
          <a:ln w="9525">
            <a:noFill/>
            <a:miter lim="800000"/>
            <a:headEnd/>
            <a:tailEnd/>
          </a:ln>
        </p:spPr>
        <p:txBody>
          <a:bodyPr anchor="ctr"/>
          <a:lstStyle/>
          <a:p>
            <a:pPr algn="ctr"/>
            <a:fld id="{AD80B1CC-853F-41BB-ACFA-6DE3814B8CE1}" type="slidenum">
              <a:rPr lang="ar-SA" sz="1400" b="1">
                <a:solidFill>
                  <a:srgbClr val="FFFFFF"/>
                </a:solidFill>
              </a:rPr>
              <a:pPr algn="ctr"/>
              <a:t>9</a:t>
            </a:fld>
            <a:endParaRPr lang="en-US" sz="1400" b="1">
              <a:solidFill>
                <a:srgbClr val="FFFFFF"/>
              </a:solidFill>
            </a:endParaRPr>
          </a:p>
        </p:txBody>
      </p:sp>
      <p:sp>
        <p:nvSpPr>
          <p:cNvPr id="16388" name="Title 1"/>
          <p:cNvSpPr>
            <a:spLocks noGrp="1"/>
          </p:cNvSpPr>
          <p:nvPr>
            <p:ph type="title" idx="4294967295"/>
          </p:nvPr>
        </p:nvSpPr>
        <p:spPr bwMode="auto">
          <a:xfrm rot="5400000">
            <a:off x="3246437" y="3230563"/>
            <a:ext cx="6308725" cy="457200"/>
          </a:xfrm>
          <a:noFill/>
        </p:spPr>
        <p:txBody>
          <a:bodyPr wrap="square" lIns="91440" tIns="45720" rIns="91440" bIns="45720" numCol="1" anchorCtr="0" compatLnSpc="1">
            <a:prstTxWarp prst="textNoShape">
              <a:avLst/>
            </a:prstTxWarp>
          </a:bodyPr>
          <a:lstStyle/>
          <a:p>
            <a:pPr algn="ctr" eaLnBrk="1" hangingPunct="1"/>
            <a:r>
              <a:rPr lang="ar-EG" sz="2400" b="1" cap="none" smtClean="0"/>
              <a:t>الشبكات الحاسب </a:t>
            </a:r>
            <a:endParaRPr lang="en-US" sz="2400" b="1" cap="none" smtClean="0"/>
          </a:p>
        </p:txBody>
      </p:sp>
      <p:sp>
        <p:nvSpPr>
          <p:cNvPr id="16389" name="Text Placeholder 2"/>
          <p:cNvSpPr>
            <a:spLocks noGrp="1"/>
          </p:cNvSpPr>
          <p:nvPr>
            <p:ph type="body" idx="2"/>
          </p:nvPr>
        </p:nvSpPr>
        <p:spPr>
          <a:xfrm>
            <a:off x="6629400" y="1143000"/>
            <a:ext cx="2057400" cy="4191000"/>
          </a:xfrm>
        </p:spPr>
        <p:txBody>
          <a:bodyPr/>
          <a:lstStyle/>
          <a:p>
            <a:pPr marL="457200" indent="-457200" algn="ctr" rtl="1" eaLnBrk="1" hangingPunct="1">
              <a:buClr>
                <a:srgbClr val="FE8637"/>
              </a:buClr>
            </a:pPr>
            <a:r>
              <a:rPr lang="ar-EG" sz="2400" b="1" smtClean="0">
                <a:solidFill>
                  <a:srgbClr val="7C9C1E"/>
                </a:solidFill>
              </a:rPr>
              <a:t>المحاضرة الخامسة </a:t>
            </a:r>
          </a:p>
          <a:p>
            <a:pPr marL="457200" indent="-457200" algn="ctr" rtl="1" eaLnBrk="1" hangingPunct="1">
              <a:buClr>
                <a:srgbClr val="FE8637"/>
              </a:buClr>
            </a:pPr>
            <a:r>
              <a:rPr lang="ar-EG" sz="2400" b="1" smtClean="0">
                <a:solidFill>
                  <a:srgbClr val="C00000"/>
                </a:solidFill>
              </a:rPr>
              <a:t>المحتويـــــات</a:t>
            </a:r>
          </a:p>
          <a:p>
            <a:pPr marL="457200" indent="-457200" algn="ctr" rtl="1" eaLnBrk="1" hangingPunct="1">
              <a:buClr>
                <a:srgbClr val="FE8637"/>
              </a:buClr>
            </a:pPr>
            <a:endParaRPr lang="ar-EG" sz="1400" b="1" smtClean="0">
              <a:solidFill>
                <a:srgbClr val="C00000"/>
              </a:solidFill>
            </a:endParaRP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أنواع شبكات الحاسب الآلي.</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شبكة المعلومات الدولية (الإنترنت).</a:t>
            </a:r>
          </a:p>
          <a:p>
            <a:pPr marL="457200" indent="-457200" algn="r" rtl="1" eaLnBrk="1" hangingPunct="1">
              <a:buClr>
                <a:srgbClr val="FE8637"/>
              </a:buClr>
              <a:buFont typeface="Century Schoolbook" pitchFamily="18" charset="0"/>
              <a:buAutoNum type="arabicPeriod"/>
            </a:pPr>
            <a:r>
              <a:rPr lang="ar-EG" sz="1600" b="1" smtClean="0">
                <a:solidFill>
                  <a:srgbClr val="000000"/>
                </a:solidFill>
              </a:rPr>
              <a:t>طرق الإتتصال بالإنترنت</a:t>
            </a:r>
            <a:endParaRPr lang="en-US" sz="1600" b="1"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تكنولوجيا المعلومات&amp;quot;&quot;/&gt;&lt;property id=&quot;20307&quot; value=&quot;256&quot;/&gt;&lt;/object&gt;&lt;object type=&quot;3&quot; unique_id=&quot;10011&quot;&gt;&lt;property id=&quot;20148&quot; value=&quot;5&quot;/&gt;&lt;property id=&quot;20300&quot; value=&quot;Slide 10 - &amp;quot;محاضرات مقرر تطبيقات تكنولوجيا المعلومات في السياحة والضيافة&amp;quot;&quot;/&gt;&lt;property id=&quot;20307&quot; value=&quot;266&quot;/&gt;&lt;/object&gt;&lt;object type=&quot;3&quot; unique_id=&quot;10012&quot;&gt;&lt;property id=&quot;20148&quot; value=&quot;5&quot;/&gt;&lt;property id=&quot;20300&quot; value=&quot;Slide 2 - &amp;quot;مقدمة في نظم و تكنولوجيا المعلومات&amp;quot;&quot;/&gt;&lt;property id=&quot;20307&quot; value=&quot;258&quot;/&gt;&lt;/object&gt;&lt;object type=&quot;3&quot; unique_id=&quot;10302&quot;&gt;&lt;property id=&quot;20148&quot; value=&quot;5&quot;/&gt;&lt;property id=&quot;20300&quot; value=&quot;Slide 3 - &amp;quot;مقدمة في نظم و تكنولوجيا المعلومات&amp;quot;&quot;/&gt;&lt;property id=&quot;20307&quot; value=&quot;274&quot;/&gt;&lt;/object&gt;&lt;object type=&quot;3&quot; unique_id=&quot;10303&quot;&gt;&lt;property id=&quot;20148&quot; value=&quot;5&quot;/&gt;&lt;property id=&quot;20300&quot; value=&quot;Slide 4 - &amp;quot;مقدمة في نظم و تكنولوجيا المعلومات&amp;quot;&quot;/&gt;&lt;property id=&quot;20307&quot; value=&quot;275&quot;/&gt;&lt;/object&gt;&lt;object type=&quot;3&quot; unique_id=&quot;10304&quot;&gt;&lt;property id=&quot;20148&quot; value=&quot;5&quot;/&gt;&lt;property id=&quot;20300&quot; value=&quot;Slide 5 - &amp;quot;مقدمة في نظم و تكنولوجيا المعلومات&amp;quot;&quot;/&gt;&lt;property id=&quot;20307&quot; value=&quot;276&quot;/&gt;&lt;/object&gt;&lt;object type=&quot;3&quot; unique_id=&quot;10305&quot;&gt;&lt;property id=&quot;20148&quot; value=&quot;5&quot;/&gt;&lt;property id=&quot;20300&quot; value=&quot;Slide 6 - &amp;quot;مقدمة في نظم و تكنولوجيا المعلومات&amp;quot;&quot;/&gt;&lt;property id=&quot;20307&quot; value=&quot;277&quot;/&gt;&lt;/object&gt;&lt;object type=&quot;3&quot; unique_id=&quot;10306&quot;&gt;&lt;property id=&quot;20148&quot; value=&quot;5&quot;/&gt;&lt;property id=&quot;20300&quot; value=&quot;Slide 7 - &amp;quot;مقدمة في نظم و تكنولوجيا المعلومات&amp;quot;&quot;/&gt;&lt;property id=&quot;20307&quot; value=&quot;278&quot;/&gt;&lt;/object&gt;&lt;object type=&quot;3&quot; unique_id=&quot;10307&quot;&gt;&lt;property id=&quot;20148&quot; value=&quot;5&quot;/&gt;&lt;property id=&quot;20300&quot; value=&quot;Slide 8 - &amp;quot;مقدمة في نظم و تكنولوجيا المعلومات&amp;quot;&quot;/&gt;&lt;property id=&quot;20307&quot; value=&quot;279&quot;/&gt;&lt;/object&gt;&lt;object type=&quot;3&quot; unique_id=&quot;10308&quot;&gt;&lt;property id=&quot;20148&quot; value=&quot;5&quot;/&gt;&lt;property id=&quot;20300&quot; value=&quot;Slide 9 - &amp;quot;مقدمة في نظم و تكنولوجيا المعلومات&amp;quot;&quot;/&gt;&lt;property id=&quot;20307&quot; value=&quot;280&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themeOverride>
</file>

<file path=docProps/app.xml><?xml version="1.0" encoding="utf-8"?>
<Properties xmlns="http://schemas.openxmlformats.org/officeDocument/2006/extended-properties" xmlns:vt="http://schemas.openxmlformats.org/officeDocument/2006/docPropsVTypes">
  <Template>Oriel</Template>
  <TotalTime>1253</TotalTime>
  <Words>1385</Words>
  <Application>Microsoft Office PowerPoint</Application>
  <PresentationFormat>On-screen Show (4:3)</PresentationFormat>
  <Paragraphs>229</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Century Schoolbook</vt:lpstr>
      <vt:lpstr>Arial</vt:lpstr>
      <vt:lpstr>Wingdings</vt:lpstr>
      <vt:lpstr>Wingdings 2</vt:lpstr>
      <vt:lpstr>Calibri</vt:lpstr>
      <vt:lpstr>Times New Roman</vt:lpstr>
      <vt:lpstr>Oriel</vt:lpstr>
      <vt:lpstr>Slide 1</vt:lpstr>
      <vt:lpstr>Slide 2</vt:lpstr>
      <vt:lpstr>Slide 3</vt:lpstr>
      <vt:lpstr>Slide 4</vt:lpstr>
      <vt:lpstr>Slide 5</vt:lpstr>
      <vt:lpstr>شبكات الحاسب </vt:lpstr>
      <vt:lpstr>شبكات الحاسب </vt:lpstr>
      <vt:lpstr>شبكات الحاسب </vt:lpstr>
      <vt:lpstr>الشبكات الحاسب </vt:lpstr>
      <vt:lpstr>شبكات الحاسب </vt:lpstr>
      <vt:lpstr>شبكات الحاسب </vt:lpstr>
      <vt:lpstr>شبكات الحاسب </vt:lpstr>
      <vt:lpstr>شبكات الحاسب </vt:lpstr>
      <vt:lpstr>شبكات الحاسب </vt:lpstr>
      <vt:lpstr>شبكات الحاسب </vt:lpstr>
      <vt:lpstr>شبكات الحاسب </vt:lpstr>
      <vt:lpstr>مكونات شبكات الحاسب </vt:lpstr>
      <vt:lpstr>العناصر المشتركة بين شبكات الحاسب الآلي: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مدخــــــل في علـــــــم الضيـــــــــافة</dc:title>
  <dc:creator>Magdy</dc:creator>
  <cp:lastModifiedBy>smsm</cp:lastModifiedBy>
  <cp:revision>84</cp:revision>
  <dcterms:created xsi:type="dcterms:W3CDTF">2006-08-16T00:00:00Z</dcterms:created>
  <dcterms:modified xsi:type="dcterms:W3CDTF">2020-03-19T13:10:22Z</dcterms:modified>
</cp:coreProperties>
</file>