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7" r:id="rId2"/>
    <p:sldId id="257" r:id="rId3"/>
    <p:sldId id="258" r:id="rId4"/>
    <p:sldId id="273" r:id="rId5"/>
    <p:sldId id="259" r:id="rId6"/>
    <p:sldId id="260" r:id="rId7"/>
    <p:sldId id="276" r:id="rId8"/>
    <p:sldId id="277" r:id="rId9"/>
    <p:sldId id="288" r:id="rId10"/>
    <p:sldId id="289" r:id="rId11"/>
    <p:sldId id="278" r:id="rId12"/>
    <p:sldId id="290" r:id="rId13"/>
    <p:sldId id="279" r:id="rId14"/>
    <p:sldId id="262" r:id="rId15"/>
    <p:sldId id="280" r:id="rId16"/>
    <p:sldId id="291"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p:scale>
          <a:sx n="94" d="100"/>
          <a:sy n="94" d="100"/>
        </p:scale>
        <p:origin x="-126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865D8-AB6E-4761-803D-014E6D77C6B1}" type="doc">
      <dgm:prSet loTypeId="urn:microsoft.com/office/officeart/2005/8/layout/hierarchy1" loCatId="hierarchy" qsTypeId="urn:microsoft.com/office/officeart/2005/8/quickstyle/simple2" qsCatId="simple" csTypeId="urn:microsoft.com/office/officeart/2005/8/colors/colorful4" csCatId="colorful" phldr="1"/>
      <dgm:spPr/>
      <dgm:t>
        <a:bodyPr/>
        <a:lstStyle/>
        <a:p>
          <a:pPr rtl="1"/>
          <a:endParaRPr lang="ar-SA"/>
        </a:p>
      </dgm:t>
    </dgm:pt>
    <dgm:pt modelId="{F69C5FAF-FB62-46F6-86BA-7E1CBA7542B7}">
      <dgm:prSet phldrT="[نص]" custT="1"/>
      <dgm:spPr>
        <a:xfrm>
          <a:off x="2342365" y="509281"/>
          <a:ext cx="1796404" cy="593841"/>
        </a:xfrm>
        <a:prstGeom prst="roundRect">
          <a:avLst>
            <a:gd name="adj" fmla="val 10000"/>
          </a:avLst>
        </a:prstGeom>
        <a:ln>
          <a:solidFill>
            <a:schemeClr val="bg2">
              <a:lumMod val="50000"/>
            </a:schemeClr>
          </a:solidFill>
        </a:ln>
      </dgm:spPr>
      <dgm:t>
        <a:bodyPr/>
        <a:lstStyle/>
        <a:p>
          <a:pPr rtl="1"/>
          <a:r>
            <a:rPr lang="ar-EG" sz="2800" b="1" dirty="0" smtClean="0">
              <a:latin typeface="Candara"/>
              <a:ea typeface="+mn-ea"/>
              <a:cs typeface="Arial"/>
            </a:rPr>
            <a:t>أنواع الارتباط </a:t>
          </a:r>
          <a:endParaRPr lang="en-US" sz="2800" b="1" dirty="0" smtClean="0">
            <a:latin typeface="Candara"/>
            <a:ea typeface="+mn-ea"/>
            <a:cs typeface="Arial"/>
          </a:endParaRPr>
        </a:p>
      </dgm:t>
    </dgm:pt>
    <dgm:pt modelId="{E873F6C6-6C57-4504-9C1B-85035C7E5FEB}" type="parTrans" cxnId="{23A787D8-AB1D-42A4-ACB4-D5B0A20F4F3A}">
      <dgm:prSet/>
      <dgm:spPr/>
      <dgm:t>
        <a:bodyPr/>
        <a:lstStyle/>
        <a:p>
          <a:pPr rtl="1"/>
          <a:endParaRPr lang="ar-SA" b="1"/>
        </a:p>
      </dgm:t>
    </dgm:pt>
    <dgm:pt modelId="{1F0E60C5-67FA-4B83-8B22-EDA994C00582}" type="sibTrans" cxnId="{23A787D8-AB1D-42A4-ACB4-D5B0A20F4F3A}">
      <dgm:prSet/>
      <dgm:spPr/>
      <dgm:t>
        <a:bodyPr/>
        <a:lstStyle/>
        <a:p>
          <a:pPr rtl="1"/>
          <a:endParaRPr lang="ar-SA" b="1"/>
        </a:p>
      </dgm:t>
    </dgm:pt>
    <dgm:pt modelId="{1182FB3A-25D1-4006-89AA-DAF9585FDAE4}">
      <dgm:prSet phldrT="[نص]" custT="1"/>
      <dgm:spPr>
        <a:xfrm>
          <a:off x="3471269" y="1511223"/>
          <a:ext cx="2853331" cy="530079"/>
        </a:xfrm>
        <a:prstGeom prst="roundRect">
          <a:avLst>
            <a:gd name="adj" fmla="val 10000"/>
          </a:avLst>
        </a:prstGeom>
        <a:ln>
          <a:solidFill>
            <a:schemeClr val="bg2">
              <a:lumMod val="50000"/>
            </a:schemeClr>
          </a:solidFill>
        </a:ln>
      </dgm:spPr>
      <dgm:t>
        <a:bodyPr/>
        <a:lstStyle/>
        <a:p>
          <a:pPr rtl="1"/>
          <a:r>
            <a:rPr lang="ar-EG" sz="2000" b="1" dirty="0" smtClean="0">
              <a:latin typeface="Candara"/>
              <a:ea typeface="+mn-ea"/>
              <a:cs typeface="Arial"/>
            </a:rPr>
            <a:t>ارتباط موجب</a:t>
          </a:r>
        </a:p>
        <a:p>
          <a:pPr rtl="1"/>
          <a:r>
            <a:rPr lang="ar-EG" sz="2000" b="1" dirty="0" smtClean="0">
              <a:latin typeface="Candara"/>
              <a:ea typeface="+mn-ea"/>
              <a:cs typeface="Arial"/>
            </a:rPr>
            <a:t>(العلاقة الطردية) </a:t>
          </a:r>
          <a:endParaRPr lang="ar-SA" sz="2000" b="1" dirty="0">
            <a:latin typeface="Candara"/>
            <a:ea typeface="+mn-ea"/>
            <a:cs typeface="Arial"/>
          </a:endParaRPr>
        </a:p>
      </dgm:t>
    </dgm:pt>
    <dgm:pt modelId="{74BA6D7C-C3BF-46DA-AF94-DC94DAB569D3}" type="parTrans" cxnId="{99DB0562-CC0E-4F8F-B5B8-6DA4DE5EF9CF}">
      <dgm:prSet/>
      <dgm:spPr>
        <a:xfrm>
          <a:off x="3084656" y="955006"/>
          <a:ext cx="1657367" cy="408100"/>
        </a:xfrm>
        <a:custGeom>
          <a:avLst/>
          <a:gdLst/>
          <a:ahLst/>
          <a:cxnLst/>
          <a:rect l="0" t="0" r="0" b="0"/>
          <a:pathLst>
            <a:path>
              <a:moveTo>
                <a:pt x="0" y="0"/>
              </a:moveTo>
              <a:lnTo>
                <a:pt x="0" y="278108"/>
              </a:lnTo>
              <a:lnTo>
                <a:pt x="1657367" y="278108"/>
              </a:lnTo>
              <a:lnTo>
                <a:pt x="1657367" y="408100"/>
              </a:lnTo>
            </a:path>
          </a:pathLst>
        </a:custGeom>
      </dgm:spPr>
      <dgm:t>
        <a:bodyPr/>
        <a:lstStyle/>
        <a:p>
          <a:pPr rtl="1"/>
          <a:endParaRPr lang="ar-SA" b="1"/>
        </a:p>
      </dgm:t>
    </dgm:pt>
    <dgm:pt modelId="{CF7A13FC-9408-4206-9B4D-FBAA3183DB05}" type="sibTrans" cxnId="{99DB0562-CC0E-4F8F-B5B8-6DA4DE5EF9CF}">
      <dgm:prSet/>
      <dgm:spPr/>
      <dgm:t>
        <a:bodyPr/>
        <a:lstStyle/>
        <a:p>
          <a:pPr rtl="1"/>
          <a:endParaRPr lang="ar-SA" b="1"/>
        </a:p>
      </dgm:t>
    </dgm:pt>
    <dgm:pt modelId="{033FE1C8-7A9D-4A93-974D-F8D955C71E80}">
      <dgm:prSet phldrT="[نص]" custT="1"/>
      <dgm:spPr>
        <a:xfrm>
          <a:off x="766258" y="2686081"/>
          <a:ext cx="1403211" cy="891039"/>
        </a:xfrm>
        <a:ln>
          <a:solidFill>
            <a:schemeClr val="bg2">
              <a:lumMod val="50000"/>
            </a:schemeClr>
          </a:solidFill>
        </a:ln>
      </dgm:spPr>
      <dgm:t>
        <a:bodyPr/>
        <a:lstStyle/>
        <a:p>
          <a:pPr rtl="1"/>
          <a:r>
            <a:rPr lang="ar-EG" sz="2000" b="1" dirty="0" smtClean="0">
              <a:latin typeface="Candara"/>
              <a:ea typeface="+mn-ea"/>
              <a:cs typeface="Arial"/>
            </a:rPr>
            <a:t>لا يوجد ارتباط </a:t>
          </a:r>
        </a:p>
        <a:p>
          <a:pPr rtl="1"/>
          <a:r>
            <a:rPr lang="ar-EG" sz="2000" b="1" dirty="0" smtClean="0">
              <a:latin typeface="Candara"/>
              <a:ea typeface="+mn-ea"/>
              <a:cs typeface="Arial"/>
            </a:rPr>
            <a:t>(العلاقة منعدمة) </a:t>
          </a:r>
          <a:endParaRPr lang="ar-SA" sz="2000" b="1" dirty="0">
            <a:latin typeface="Candara"/>
            <a:ea typeface="+mn-ea"/>
            <a:cs typeface="Arial"/>
          </a:endParaRPr>
        </a:p>
      </dgm:t>
    </dgm:pt>
    <dgm:pt modelId="{5E2CAE8D-51CA-4A99-840E-A01CBC697008}" type="parTrans" cxnId="{570E025C-2E1B-463C-9410-DBA9B7234184}">
      <dgm:prSet/>
      <dgm:spPr>
        <a:xfrm>
          <a:off x="1266231" y="1925379"/>
          <a:ext cx="91440" cy="612585"/>
        </a:xfrm>
      </dgm:spPr>
      <dgm:t>
        <a:bodyPr/>
        <a:lstStyle/>
        <a:p>
          <a:pPr rtl="1"/>
          <a:endParaRPr lang="ar-SA" b="1"/>
        </a:p>
      </dgm:t>
    </dgm:pt>
    <dgm:pt modelId="{04655CFA-9623-468F-9EA8-800BE167F921}" type="sibTrans" cxnId="{570E025C-2E1B-463C-9410-DBA9B7234184}">
      <dgm:prSet/>
      <dgm:spPr/>
      <dgm:t>
        <a:bodyPr/>
        <a:lstStyle/>
        <a:p>
          <a:pPr rtl="1"/>
          <a:endParaRPr lang="ar-SA" b="1"/>
        </a:p>
      </dgm:t>
    </dgm:pt>
    <dgm:pt modelId="{D6436FD7-8FEB-436E-8574-14B9AFB560F6}">
      <dgm:prSet custT="1"/>
      <dgm:spPr>
        <a:ln>
          <a:solidFill>
            <a:schemeClr val="bg2">
              <a:lumMod val="50000"/>
            </a:schemeClr>
          </a:solidFill>
        </a:ln>
      </dgm:spPr>
      <dgm:t>
        <a:bodyPr/>
        <a:lstStyle/>
        <a:p>
          <a:r>
            <a:rPr lang="ar-EG" sz="2000" b="1" dirty="0" smtClean="0">
              <a:solidFill>
                <a:schemeClr val="tx1"/>
              </a:solidFill>
              <a:latin typeface="Arial" pitchFamily="34" charset="0"/>
              <a:cs typeface="Arial" pitchFamily="34" charset="0"/>
            </a:rPr>
            <a:t>ارتباط سالب</a:t>
          </a:r>
        </a:p>
        <a:p>
          <a:r>
            <a:rPr lang="ar-EG" sz="2000" b="1" dirty="0" smtClean="0">
              <a:solidFill>
                <a:schemeClr val="tx1"/>
              </a:solidFill>
              <a:latin typeface="Arial" pitchFamily="34" charset="0"/>
              <a:cs typeface="Arial" pitchFamily="34" charset="0"/>
            </a:rPr>
            <a:t>(العلاقة العكسية) </a:t>
          </a:r>
          <a:endParaRPr lang="en-US" sz="2000" dirty="0">
            <a:solidFill>
              <a:schemeClr val="tx1"/>
            </a:solidFill>
          </a:endParaRPr>
        </a:p>
      </dgm:t>
    </dgm:pt>
    <dgm:pt modelId="{0D2F6667-8321-49DA-8339-47B0A6F8CD64}" type="parTrans" cxnId="{32A13FB9-1D69-4805-9CFD-786EFF723032}">
      <dgm:prSet/>
      <dgm:spPr/>
      <dgm:t>
        <a:bodyPr/>
        <a:lstStyle/>
        <a:p>
          <a:endParaRPr lang="en-US"/>
        </a:p>
      </dgm:t>
    </dgm:pt>
    <dgm:pt modelId="{2D70CF52-C71F-41E5-BBD2-730C61B61D5D}" type="sibTrans" cxnId="{32A13FB9-1D69-4805-9CFD-786EFF723032}">
      <dgm:prSet/>
      <dgm:spPr/>
      <dgm:t>
        <a:bodyPr/>
        <a:lstStyle/>
        <a:p>
          <a:endParaRPr lang="en-US"/>
        </a:p>
      </dgm:t>
    </dgm:pt>
    <dgm:pt modelId="{E9FA73E3-58FC-4385-9DAF-998F632E159D}" type="pres">
      <dgm:prSet presAssocID="{E1D865D8-AB6E-4761-803D-014E6D77C6B1}" presName="hierChild1" presStyleCnt="0">
        <dgm:presLayoutVars>
          <dgm:chPref val="1"/>
          <dgm:dir val="rev"/>
          <dgm:animOne val="branch"/>
          <dgm:animLvl val="lvl"/>
          <dgm:resizeHandles/>
        </dgm:presLayoutVars>
      </dgm:prSet>
      <dgm:spPr/>
      <dgm:t>
        <a:bodyPr/>
        <a:lstStyle/>
        <a:p>
          <a:pPr rtl="1"/>
          <a:endParaRPr lang="ar-SA"/>
        </a:p>
      </dgm:t>
    </dgm:pt>
    <dgm:pt modelId="{9713692C-8946-4E89-9296-BF396851D39D}" type="pres">
      <dgm:prSet presAssocID="{F69C5FAF-FB62-46F6-86BA-7E1CBA7542B7}" presName="hierRoot1" presStyleCnt="0"/>
      <dgm:spPr/>
      <dgm:t>
        <a:bodyPr/>
        <a:lstStyle/>
        <a:p>
          <a:pPr rtl="1"/>
          <a:endParaRPr lang="ar-SA"/>
        </a:p>
      </dgm:t>
    </dgm:pt>
    <dgm:pt modelId="{CBDE720F-33CA-4164-86E5-E0C76CFE2625}" type="pres">
      <dgm:prSet presAssocID="{F69C5FAF-FB62-46F6-86BA-7E1CBA7542B7}" presName="composite" presStyleCnt="0"/>
      <dgm:spPr/>
      <dgm:t>
        <a:bodyPr/>
        <a:lstStyle/>
        <a:p>
          <a:pPr rtl="1"/>
          <a:endParaRPr lang="ar-SA"/>
        </a:p>
      </dgm:t>
    </dgm:pt>
    <dgm:pt modelId="{4FC0124F-FD88-4A36-B670-3496A1EAEF5F}" type="pres">
      <dgm:prSet presAssocID="{F69C5FAF-FB62-46F6-86BA-7E1CBA7542B7}" presName="background" presStyleLbl="node0" presStyleIdx="0" presStyleCnt="1"/>
      <dgm:spPr>
        <a:xfrm>
          <a:off x="2186453" y="361164"/>
          <a:ext cx="1796404" cy="593841"/>
        </a:xfrm>
        <a:prstGeom prst="roundRect">
          <a:avLst>
            <a:gd name="adj" fmla="val 10000"/>
          </a:avLst>
        </a:prstGeom>
        <a:solidFill>
          <a:schemeClr val="accent1">
            <a:lumMod val="75000"/>
          </a:schemeClr>
        </a:solidFill>
      </dgm:spPr>
      <dgm:t>
        <a:bodyPr/>
        <a:lstStyle/>
        <a:p>
          <a:pPr rtl="1"/>
          <a:endParaRPr lang="ar-SA"/>
        </a:p>
      </dgm:t>
    </dgm:pt>
    <dgm:pt modelId="{85DC47F8-888F-4B5A-AFD4-49611A2C8D56}" type="pres">
      <dgm:prSet presAssocID="{F69C5FAF-FB62-46F6-86BA-7E1CBA7542B7}" presName="text" presStyleLbl="fgAcc0" presStyleIdx="0" presStyleCnt="1" custScaleX="128021" custScaleY="66646" custLinFactNeighborX="-2362" custLinFactNeighborY="-3215">
        <dgm:presLayoutVars>
          <dgm:chPref val="3"/>
        </dgm:presLayoutVars>
      </dgm:prSet>
      <dgm:spPr/>
      <dgm:t>
        <a:bodyPr/>
        <a:lstStyle/>
        <a:p>
          <a:pPr rtl="1"/>
          <a:endParaRPr lang="ar-SA"/>
        </a:p>
      </dgm:t>
    </dgm:pt>
    <dgm:pt modelId="{15408555-4F67-4308-84D7-C88BC3A44057}" type="pres">
      <dgm:prSet presAssocID="{F69C5FAF-FB62-46F6-86BA-7E1CBA7542B7}" presName="hierChild2" presStyleCnt="0"/>
      <dgm:spPr/>
      <dgm:t>
        <a:bodyPr/>
        <a:lstStyle/>
        <a:p>
          <a:pPr rtl="1"/>
          <a:endParaRPr lang="ar-SA"/>
        </a:p>
      </dgm:t>
    </dgm:pt>
    <dgm:pt modelId="{E9449C77-F8FC-467C-A481-87EBDE3C69BF}" type="pres">
      <dgm:prSet presAssocID="{74BA6D7C-C3BF-46DA-AF94-DC94DAB569D3}" presName="Name10" presStyleLbl="parChTrans1D2" presStyleIdx="0" presStyleCnt="3"/>
      <dgm:spPr/>
      <dgm:t>
        <a:bodyPr/>
        <a:lstStyle/>
        <a:p>
          <a:pPr rtl="1"/>
          <a:endParaRPr lang="ar-SA"/>
        </a:p>
      </dgm:t>
    </dgm:pt>
    <dgm:pt modelId="{ECE1D658-3382-45AE-BCFF-E2F74D6D1851}" type="pres">
      <dgm:prSet presAssocID="{1182FB3A-25D1-4006-89AA-DAF9585FDAE4}" presName="hierRoot2" presStyleCnt="0"/>
      <dgm:spPr/>
      <dgm:t>
        <a:bodyPr/>
        <a:lstStyle/>
        <a:p>
          <a:pPr rtl="1"/>
          <a:endParaRPr lang="ar-SA"/>
        </a:p>
      </dgm:t>
    </dgm:pt>
    <dgm:pt modelId="{F8E4ECEF-7FCE-4A05-B151-8480DCC58DAA}" type="pres">
      <dgm:prSet presAssocID="{1182FB3A-25D1-4006-89AA-DAF9585FDAE4}" presName="composite2" presStyleCnt="0"/>
      <dgm:spPr/>
      <dgm:t>
        <a:bodyPr/>
        <a:lstStyle/>
        <a:p>
          <a:pPr rtl="1"/>
          <a:endParaRPr lang="ar-SA"/>
        </a:p>
      </dgm:t>
    </dgm:pt>
    <dgm:pt modelId="{E486F78E-B3B2-4152-A7CE-869C3BD4C5B2}" type="pres">
      <dgm:prSet presAssocID="{1182FB3A-25D1-4006-89AA-DAF9585FDAE4}" presName="background2" presStyleLbl="node2" presStyleIdx="0" presStyleCnt="3"/>
      <dgm:spPr>
        <a:xfrm>
          <a:off x="3315357" y="1363106"/>
          <a:ext cx="2853331" cy="530079"/>
        </a:xfrm>
        <a:prstGeom prst="roundRect">
          <a:avLst>
            <a:gd name="adj" fmla="val 10000"/>
          </a:avLst>
        </a:prstGeom>
        <a:solidFill>
          <a:schemeClr val="bg2">
            <a:lumMod val="75000"/>
          </a:schemeClr>
        </a:solidFill>
      </dgm:spPr>
      <dgm:t>
        <a:bodyPr/>
        <a:lstStyle/>
        <a:p>
          <a:pPr rtl="1"/>
          <a:endParaRPr lang="ar-SA"/>
        </a:p>
      </dgm:t>
    </dgm:pt>
    <dgm:pt modelId="{9EB28B04-B9D7-427A-A213-7EA078E41105}" type="pres">
      <dgm:prSet presAssocID="{1182FB3A-25D1-4006-89AA-DAF9585FDAE4}" presName="text2" presStyleLbl="fgAcc2" presStyleIdx="0" presStyleCnt="3" custScaleX="113410" custScaleY="95145">
        <dgm:presLayoutVars>
          <dgm:chPref val="3"/>
        </dgm:presLayoutVars>
      </dgm:prSet>
      <dgm:spPr/>
      <dgm:t>
        <a:bodyPr/>
        <a:lstStyle/>
        <a:p>
          <a:pPr rtl="1"/>
          <a:endParaRPr lang="ar-SA"/>
        </a:p>
      </dgm:t>
    </dgm:pt>
    <dgm:pt modelId="{BB854A16-EED1-42C1-BDEC-618D6A34EBA8}" type="pres">
      <dgm:prSet presAssocID="{1182FB3A-25D1-4006-89AA-DAF9585FDAE4}" presName="hierChild3" presStyleCnt="0"/>
      <dgm:spPr/>
      <dgm:t>
        <a:bodyPr/>
        <a:lstStyle/>
        <a:p>
          <a:pPr rtl="1"/>
          <a:endParaRPr lang="ar-SA"/>
        </a:p>
      </dgm:t>
    </dgm:pt>
    <dgm:pt modelId="{A7ECD127-312E-4337-AAA8-E49F89E01ABA}" type="pres">
      <dgm:prSet presAssocID="{5E2CAE8D-51CA-4A99-840E-A01CBC697008}" presName="Name10" presStyleLbl="parChTrans1D2" presStyleIdx="1" presStyleCnt="3"/>
      <dgm:spPr>
        <a:custGeom>
          <a:avLst/>
          <a:gdLst/>
          <a:ahLst/>
          <a:cxnLst/>
          <a:rect l="0" t="0" r="0" b="0"/>
          <a:pathLst>
            <a:path>
              <a:moveTo>
                <a:pt x="45720" y="0"/>
              </a:moveTo>
              <a:lnTo>
                <a:pt x="45720" y="612585"/>
              </a:lnTo>
            </a:path>
          </a:pathLst>
        </a:custGeom>
      </dgm:spPr>
      <dgm:t>
        <a:bodyPr/>
        <a:lstStyle/>
        <a:p>
          <a:endParaRPr lang="en-US"/>
        </a:p>
      </dgm:t>
    </dgm:pt>
    <dgm:pt modelId="{0CECD4C2-2D41-4726-ACE4-D6EF4F32966F}" type="pres">
      <dgm:prSet presAssocID="{033FE1C8-7A9D-4A93-974D-F8D955C71E80}" presName="hierRoot2" presStyleCnt="0"/>
      <dgm:spPr/>
      <dgm:t>
        <a:bodyPr/>
        <a:lstStyle/>
        <a:p>
          <a:endParaRPr lang="en-US"/>
        </a:p>
      </dgm:t>
    </dgm:pt>
    <dgm:pt modelId="{44DA0EE7-AED6-498C-8FED-CDE5D116264D}" type="pres">
      <dgm:prSet presAssocID="{033FE1C8-7A9D-4A93-974D-F8D955C71E80}" presName="composite2" presStyleCnt="0"/>
      <dgm:spPr/>
      <dgm:t>
        <a:bodyPr/>
        <a:lstStyle/>
        <a:p>
          <a:endParaRPr lang="en-US"/>
        </a:p>
      </dgm:t>
    </dgm:pt>
    <dgm:pt modelId="{7F5F2F4E-D740-48E5-BEC7-FB4F67AD49A7}" type="pres">
      <dgm:prSet presAssocID="{033FE1C8-7A9D-4A93-974D-F8D955C71E80}" presName="background2" presStyleLbl="node2" presStyleIdx="1" presStyleCnt="3"/>
      <dgm:spPr>
        <a:solidFill>
          <a:schemeClr val="bg2">
            <a:lumMod val="75000"/>
          </a:schemeClr>
        </a:solidFill>
      </dgm:spPr>
      <dgm:t>
        <a:bodyPr/>
        <a:lstStyle/>
        <a:p>
          <a:endParaRPr lang="en-US"/>
        </a:p>
      </dgm:t>
    </dgm:pt>
    <dgm:pt modelId="{BCF0ECFA-4EB3-4408-BBEA-B11EE415BA6E}" type="pres">
      <dgm:prSet presAssocID="{033FE1C8-7A9D-4A93-974D-F8D955C71E80}" presName="text2" presStyleLbl="fgAcc2" presStyleIdx="1" presStyleCnt="3">
        <dgm:presLayoutVars>
          <dgm:chPref val="3"/>
        </dgm:presLayoutVars>
      </dgm:prSet>
      <dgm:spPr>
        <a:prstGeom prst="roundRect">
          <a:avLst>
            <a:gd name="adj" fmla="val 10000"/>
          </a:avLst>
        </a:prstGeom>
      </dgm:spPr>
      <dgm:t>
        <a:bodyPr/>
        <a:lstStyle/>
        <a:p>
          <a:endParaRPr lang="en-US"/>
        </a:p>
      </dgm:t>
    </dgm:pt>
    <dgm:pt modelId="{D5716163-E51F-4529-90BC-C94E81F8C8A0}" type="pres">
      <dgm:prSet presAssocID="{033FE1C8-7A9D-4A93-974D-F8D955C71E80}" presName="hierChild3" presStyleCnt="0"/>
      <dgm:spPr/>
      <dgm:t>
        <a:bodyPr/>
        <a:lstStyle/>
        <a:p>
          <a:endParaRPr lang="en-US"/>
        </a:p>
      </dgm:t>
    </dgm:pt>
    <dgm:pt modelId="{EFB580B4-E911-4C3C-A371-2EA0AFA42895}" type="pres">
      <dgm:prSet presAssocID="{0D2F6667-8321-49DA-8339-47B0A6F8CD64}" presName="Name10" presStyleLbl="parChTrans1D2" presStyleIdx="2" presStyleCnt="3"/>
      <dgm:spPr/>
      <dgm:t>
        <a:bodyPr/>
        <a:lstStyle/>
        <a:p>
          <a:endParaRPr lang="en-US"/>
        </a:p>
      </dgm:t>
    </dgm:pt>
    <dgm:pt modelId="{CDA7B19A-4C8E-45D7-826A-A47935B3DAAD}" type="pres">
      <dgm:prSet presAssocID="{D6436FD7-8FEB-436E-8574-14B9AFB560F6}" presName="hierRoot2" presStyleCnt="0"/>
      <dgm:spPr/>
    </dgm:pt>
    <dgm:pt modelId="{BD25FD40-AB41-43A9-9BE4-841F1BAD6862}" type="pres">
      <dgm:prSet presAssocID="{D6436FD7-8FEB-436E-8574-14B9AFB560F6}" presName="composite2" presStyleCnt="0"/>
      <dgm:spPr/>
    </dgm:pt>
    <dgm:pt modelId="{29CF648F-A03E-4BC6-87F7-E3F335D8000B}" type="pres">
      <dgm:prSet presAssocID="{D6436FD7-8FEB-436E-8574-14B9AFB560F6}" presName="background2" presStyleLbl="node2" presStyleIdx="2" presStyleCnt="3"/>
      <dgm:spPr>
        <a:solidFill>
          <a:schemeClr val="bg2">
            <a:lumMod val="75000"/>
          </a:schemeClr>
        </a:solidFill>
      </dgm:spPr>
      <dgm:t>
        <a:bodyPr/>
        <a:lstStyle/>
        <a:p>
          <a:endParaRPr lang="en-US"/>
        </a:p>
      </dgm:t>
    </dgm:pt>
    <dgm:pt modelId="{9CA68B66-6540-4D0C-B67E-0AAC2104C4AD}" type="pres">
      <dgm:prSet presAssocID="{D6436FD7-8FEB-436E-8574-14B9AFB560F6}" presName="text2" presStyleLbl="fgAcc2" presStyleIdx="2" presStyleCnt="3">
        <dgm:presLayoutVars>
          <dgm:chPref val="3"/>
        </dgm:presLayoutVars>
      </dgm:prSet>
      <dgm:spPr/>
      <dgm:t>
        <a:bodyPr/>
        <a:lstStyle/>
        <a:p>
          <a:endParaRPr lang="en-US"/>
        </a:p>
      </dgm:t>
    </dgm:pt>
    <dgm:pt modelId="{DA4A3E76-A223-448C-82CA-B878EFFDF74A}" type="pres">
      <dgm:prSet presAssocID="{D6436FD7-8FEB-436E-8574-14B9AFB560F6}" presName="hierChild3" presStyleCnt="0"/>
      <dgm:spPr/>
    </dgm:pt>
  </dgm:ptLst>
  <dgm:cxnLst>
    <dgm:cxn modelId="{32A13FB9-1D69-4805-9CFD-786EFF723032}" srcId="{F69C5FAF-FB62-46F6-86BA-7E1CBA7542B7}" destId="{D6436FD7-8FEB-436E-8574-14B9AFB560F6}" srcOrd="2" destOrd="0" parTransId="{0D2F6667-8321-49DA-8339-47B0A6F8CD64}" sibTransId="{2D70CF52-C71F-41E5-BBD2-730C61B61D5D}"/>
    <dgm:cxn modelId="{570E025C-2E1B-463C-9410-DBA9B7234184}" srcId="{F69C5FAF-FB62-46F6-86BA-7E1CBA7542B7}" destId="{033FE1C8-7A9D-4A93-974D-F8D955C71E80}" srcOrd="1" destOrd="0" parTransId="{5E2CAE8D-51CA-4A99-840E-A01CBC697008}" sibTransId="{04655CFA-9623-468F-9EA8-800BE167F921}"/>
    <dgm:cxn modelId="{D8C31206-B0C7-4CE2-91A4-ABE16AAE6E9D}" type="presOf" srcId="{5E2CAE8D-51CA-4A99-840E-A01CBC697008}" destId="{A7ECD127-312E-4337-AAA8-E49F89E01ABA}" srcOrd="0" destOrd="0" presId="urn:microsoft.com/office/officeart/2005/8/layout/hierarchy1"/>
    <dgm:cxn modelId="{402315AF-038E-4AD4-86AC-364FF332B332}" type="presOf" srcId="{74BA6D7C-C3BF-46DA-AF94-DC94DAB569D3}" destId="{E9449C77-F8FC-467C-A481-87EBDE3C69BF}" srcOrd="0" destOrd="0" presId="urn:microsoft.com/office/officeart/2005/8/layout/hierarchy1"/>
    <dgm:cxn modelId="{1786797E-82A5-4A52-BB7F-93DAF7F42A18}" type="presOf" srcId="{F69C5FAF-FB62-46F6-86BA-7E1CBA7542B7}" destId="{85DC47F8-888F-4B5A-AFD4-49611A2C8D56}" srcOrd="0" destOrd="0" presId="urn:microsoft.com/office/officeart/2005/8/layout/hierarchy1"/>
    <dgm:cxn modelId="{028B7109-4368-4E93-9D32-6E960DC1BA0D}" type="presOf" srcId="{E1D865D8-AB6E-4761-803D-014E6D77C6B1}" destId="{E9FA73E3-58FC-4385-9DAF-998F632E159D}" srcOrd="0" destOrd="0" presId="urn:microsoft.com/office/officeart/2005/8/layout/hierarchy1"/>
    <dgm:cxn modelId="{E9727982-595C-4332-B9BE-F7E8BDEFAD84}" type="presOf" srcId="{1182FB3A-25D1-4006-89AA-DAF9585FDAE4}" destId="{9EB28B04-B9D7-427A-A213-7EA078E41105}" srcOrd="0" destOrd="0" presId="urn:microsoft.com/office/officeart/2005/8/layout/hierarchy1"/>
    <dgm:cxn modelId="{23A787D8-AB1D-42A4-ACB4-D5B0A20F4F3A}" srcId="{E1D865D8-AB6E-4761-803D-014E6D77C6B1}" destId="{F69C5FAF-FB62-46F6-86BA-7E1CBA7542B7}" srcOrd="0" destOrd="0" parTransId="{E873F6C6-6C57-4504-9C1B-85035C7E5FEB}" sibTransId="{1F0E60C5-67FA-4B83-8B22-EDA994C00582}"/>
    <dgm:cxn modelId="{50B743F8-8981-490B-9362-DB5C7398C372}" type="presOf" srcId="{0D2F6667-8321-49DA-8339-47B0A6F8CD64}" destId="{EFB580B4-E911-4C3C-A371-2EA0AFA42895}" srcOrd="0" destOrd="0" presId="urn:microsoft.com/office/officeart/2005/8/layout/hierarchy1"/>
    <dgm:cxn modelId="{0C7DD794-E268-46A0-B83C-6CDF97A85A2C}" type="presOf" srcId="{D6436FD7-8FEB-436E-8574-14B9AFB560F6}" destId="{9CA68B66-6540-4D0C-B67E-0AAC2104C4AD}" srcOrd="0" destOrd="0" presId="urn:microsoft.com/office/officeart/2005/8/layout/hierarchy1"/>
    <dgm:cxn modelId="{99DB0562-CC0E-4F8F-B5B8-6DA4DE5EF9CF}" srcId="{F69C5FAF-FB62-46F6-86BA-7E1CBA7542B7}" destId="{1182FB3A-25D1-4006-89AA-DAF9585FDAE4}" srcOrd="0" destOrd="0" parTransId="{74BA6D7C-C3BF-46DA-AF94-DC94DAB569D3}" sibTransId="{CF7A13FC-9408-4206-9B4D-FBAA3183DB05}"/>
    <dgm:cxn modelId="{8E9C2A24-8589-4AE8-8AC7-2FD377770323}" type="presOf" srcId="{033FE1C8-7A9D-4A93-974D-F8D955C71E80}" destId="{BCF0ECFA-4EB3-4408-BBEA-B11EE415BA6E}" srcOrd="0" destOrd="0" presId="urn:microsoft.com/office/officeart/2005/8/layout/hierarchy1"/>
    <dgm:cxn modelId="{6E87153C-83A7-400A-B816-9171A9F18F22}" type="presParOf" srcId="{E9FA73E3-58FC-4385-9DAF-998F632E159D}" destId="{9713692C-8946-4E89-9296-BF396851D39D}" srcOrd="0" destOrd="0" presId="urn:microsoft.com/office/officeart/2005/8/layout/hierarchy1"/>
    <dgm:cxn modelId="{C17F2EC1-C1A6-4D03-B853-1B6CA70A3800}" type="presParOf" srcId="{9713692C-8946-4E89-9296-BF396851D39D}" destId="{CBDE720F-33CA-4164-86E5-E0C76CFE2625}" srcOrd="0" destOrd="0" presId="urn:microsoft.com/office/officeart/2005/8/layout/hierarchy1"/>
    <dgm:cxn modelId="{487E97A9-8A8F-4C35-A63A-7F50937D55DE}" type="presParOf" srcId="{CBDE720F-33CA-4164-86E5-E0C76CFE2625}" destId="{4FC0124F-FD88-4A36-B670-3496A1EAEF5F}" srcOrd="0" destOrd="0" presId="urn:microsoft.com/office/officeart/2005/8/layout/hierarchy1"/>
    <dgm:cxn modelId="{9CDFD35E-191F-4292-9403-17B160C4F1A2}" type="presParOf" srcId="{CBDE720F-33CA-4164-86E5-E0C76CFE2625}" destId="{85DC47F8-888F-4B5A-AFD4-49611A2C8D56}" srcOrd="1" destOrd="0" presId="urn:microsoft.com/office/officeart/2005/8/layout/hierarchy1"/>
    <dgm:cxn modelId="{AC8DD619-D368-45C8-B9B8-134E303272B5}" type="presParOf" srcId="{9713692C-8946-4E89-9296-BF396851D39D}" destId="{15408555-4F67-4308-84D7-C88BC3A44057}" srcOrd="1" destOrd="0" presId="urn:microsoft.com/office/officeart/2005/8/layout/hierarchy1"/>
    <dgm:cxn modelId="{84E29002-205F-47D5-BCC8-174A198A6614}" type="presParOf" srcId="{15408555-4F67-4308-84D7-C88BC3A44057}" destId="{E9449C77-F8FC-467C-A481-87EBDE3C69BF}" srcOrd="0" destOrd="0" presId="urn:microsoft.com/office/officeart/2005/8/layout/hierarchy1"/>
    <dgm:cxn modelId="{993DC0C5-8FF5-4446-9593-05BD1B78B7F4}" type="presParOf" srcId="{15408555-4F67-4308-84D7-C88BC3A44057}" destId="{ECE1D658-3382-45AE-BCFF-E2F74D6D1851}" srcOrd="1" destOrd="0" presId="urn:microsoft.com/office/officeart/2005/8/layout/hierarchy1"/>
    <dgm:cxn modelId="{EC54E546-5633-400B-B301-FCAAEE9534DE}" type="presParOf" srcId="{ECE1D658-3382-45AE-BCFF-E2F74D6D1851}" destId="{F8E4ECEF-7FCE-4A05-B151-8480DCC58DAA}" srcOrd="0" destOrd="0" presId="urn:microsoft.com/office/officeart/2005/8/layout/hierarchy1"/>
    <dgm:cxn modelId="{21EAD5B9-94CC-47BF-A809-1033CAF72BC1}" type="presParOf" srcId="{F8E4ECEF-7FCE-4A05-B151-8480DCC58DAA}" destId="{E486F78E-B3B2-4152-A7CE-869C3BD4C5B2}" srcOrd="0" destOrd="0" presId="urn:microsoft.com/office/officeart/2005/8/layout/hierarchy1"/>
    <dgm:cxn modelId="{280890E0-CB2F-4526-8DAD-7714AEF1C1D6}" type="presParOf" srcId="{F8E4ECEF-7FCE-4A05-B151-8480DCC58DAA}" destId="{9EB28B04-B9D7-427A-A213-7EA078E41105}" srcOrd="1" destOrd="0" presId="urn:microsoft.com/office/officeart/2005/8/layout/hierarchy1"/>
    <dgm:cxn modelId="{C0638990-C9B1-4D43-A269-20A148EECF18}" type="presParOf" srcId="{ECE1D658-3382-45AE-BCFF-E2F74D6D1851}" destId="{BB854A16-EED1-42C1-BDEC-618D6A34EBA8}" srcOrd="1" destOrd="0" presId="urn:microsoft.com/office/officeart/2005/8/layout/hierarchy1"/>
    <dgm:cxn modelId="{91A03199-667F-402A-BFFB-C28BC7AA0130}" type="presParOf" srcId="{15408555-4F67-4308-84D7-C88BC3A44057}" destId="{A7ECD127-312E-4337-AAA8-E49F89E01ABA}" srcOrd="2" destOrd="0" presId="urn:microsoft.com/office/officeart/2005/8/layout/hierarchy1"/>
    <dgm:cxn modelId="{FF7BA5F3-7C58-4ED7-9E42-BAE2709AECD0}" type="presParOf" srcId="{15408555-4F67-4308-84D7-C88BC3A44057}" destId="{0CECD4C2-2D41-4726-ACE4-D6EF4F32966F}" srcOrd="3" destOrd="0" presId="urn:microsoft.com/office/officeart/2005/8/layout/hierarchy1"/>
    <dgm:cxn modelId="{4A576E03-1603-432F-80E1-1FF3CCBACEAB}" type="presParOf" srcId="{0CECD4C2-2D41-4726-ACE4-D6EF4F32966F}" destId="{44DA0EE7-AED6-498C-8FED-CDE5D116264D}" srcOrd="0" destOrd="0" presId="urn:microsoft.com/office/officeart/2005/8/layout/hierarchy1"/>
    <dgm:cxn modelId="{0CE32104-05F8-4F54-A2DF-C9AB0176C50C}" type="presParOf" srcId="{44DA0EE7-AED6-498C-8FED-CDE5D116264D}" destId="{7F5F2F4E-D740-48E5-BEC7-FB4F67AD49A7}" srcOrd="0" destOrd="0" presId="urn:microsoft.com/office/officeart/2005/8/layout/hierarchy1"/>
    <dgm:cxn modelId="{3C6E02C8-8FDE-4D9C-953C-6806231607DF}" type="presParOf" srcId="{44DA0EE7-AED6-498C-8FED-CDE5D116264D}" destId="{BCF0ECFA-4EB3-4408-BBEA-B11EE415BA6E}" srcOrd="1" destOrd="0" presId="urn:microsoft.com/office/officeart/2005/8/layout/hierarchy1"/>
    <dgm:cxn modelId="{13CDB2D2-53AA-4860-B538-BAB4EF2F08A5}" type="presParOf" srcId="{0CECD4C2-2D41-4726-ACE4-D6EF4F32966F}" destId="{D5716163-E51F-4529-90BC-C94E81F8C8A0}" srcOrd="1" destOrd="0" presId="urn:microsoft.com/office/officeart/2005/8/layout/hierarchy1"/>
    <dgm:cxn modelId="{4E0BDFF5-8F4D-4900-B612-B6E1BF6A10EC}" type="presParOf" srcId="{15408555-4F67-4308-84D7-C88BC3A44057}" destId="{EFB580B4-E911-4C3C-A371-2EA0AFA42895}" srcOrd="4" destOrd="0" presId="urn:microsoft.com/office/officeart/2005/8/layout/hierarchy1"/>
    <dgm:cxn modelId="{649D5162-CBE1-424C-86D4-6C8CB9001E71}" type="presParOf" srcId="{15408555-4F67-4308-84D7-C88BC3A44057}" destId="{CDA7B19A-4C8E-45D7-826A-A47935B3DAAD}" srcOrd="5" destOrd="0" presId="urn:microsoft.com/office/officeart/2005/8/layout/hierarchy1"/>
    <dgm:cxn modelId="{7504D1F6-A412-4B4B-AD16-9C04C32CD3F3}" type="presParOf" srcId="{CDA7B19A-4C8E-45D7-826A-A47935B3DAAD}" destId="{BD25FD40-AB41-43A9-9BE4-841F1BAD6862}" srcOrd="0" destOrd="0" presId="urn:microsoft.com/office/officeart/2005/8/layout/hierarchy1"/>
    <dgm:cxn modelId="{FD0547B9-A07C-4A87-88F7-66892C09C1D9}" type="presParOf" srcId="{BD25FD40-AB41-43A9-9BE4-841F1BAD6862}" destId="{29CF648F-A03E-4BC6-87F7-E3F335D8000B}" srcOrd="0" destOrd="0" presId="urn:microsoft.com/office/officeart/2005/8/layout/hierarchy1"/>
    <dgm:cxn modelId="{29E851A0-FC5F-4C94-811A-366934D8D5C7}" type="presParOf" srcId="{BD25FD40-AB41-43A9-9BE4-841F1BAD6862}" destId="{9CA68B66-6540-4D0C-B67E-0AAC2104C4AD}" srcOrd="1" destOrd="0" presId="urn:microsoft.com/office/officeart/2005/8/layout/hierarchy1"/>
    <dgm:cxn modelId="{97A6A18C-E83C-4D4E-8CD6-9A1F4E48DA03}" type="presParOf" srcId="{CDA7B19A-4C8E-45D7-826A-A47935B3DAAD}" destId="{DA4A3E76-A223-448C-82CA-B878EFFDF7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80B4-E911-4C3C-A371-2EA0AFA42895}">
      <dsp:nvSpPr>
        <dsp:cNvPr id="0" name=""/>
        <dsp:cNvSpPr/>
      </dsp:nvSpPr>
      <dsp:spPr>
        <a:xfrm>
          <a:off x="1435917" y="711937"/>
          <a:ext cx="2232250" cy="548953"/>
        </a:xfrm>
        <a:custGeom>
          <a:avLst/>
          <a:gdLst/>
          <a:ahLst/>
          <a:cxnLst/>
          <a:rect l="0" t="0" r="0" b="0"/>
          <a:pathLst>
            <a:path>
              <a:moveTo>
                <a:pt x="2232250" y="0"/>
              </a:moveTo>
              <a:lnTo>
                <a:pt x="2232250" y="385565"/>
              </a:lnTo>
              <a:lnTo>
                <a:pt x="0" y="385565"/>
              </a:lnTo>
              <a:lnTo>
                <a:pt x="0" y="5489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CD127-312E-4337-AAA8-E49F89E01ABA}">
      <dsp:nvSpPr>
        <dsp:cNvPr id="0" name=""/>
        <dsp:cNvSpPr/>
      </dsp:nvSpPr>
      <dsp:spPr>
        <a:xfrm>
          <a:off x="3545849" y="711937"/>
          <a:ext cx="91440" cy="548953"/>
        </a:xfrm>
        <a:custGeom>
          <a:avLst/>
          <a:gdLst/>
          <a:ahLst/>
          <a:cxnLst/>
          <a:rect l="0" t="0" r="0" b="0"/>
          <a:pathLst>
            <a:path>
              <a:moveTo>
                <a:pt x="45720" y="0"/>
              </a:moveTo>
              <a:lnTo>
                <a:pt x="45720" y="6125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49C77-F8FC-467C-A481-87EBDE3C69BF}">
      <dsp:nvSpPr>
        <dsp:cNvPr id="0" name=""/>
        <dsp:cNvSpPr/>
      </dsp:nvSpPr>
      <dsp:spPr>
        <a:xfrm>
          <a:off x="3668167" y="711937"/>
          <a:ext cx="2197311" cy="548953"/>
        </a:xfrm>
        <a:custGeom>
          <a:avLst/>
          <a:gdLst/>
          <a:ahLst/>
          <a:cxnLst/>
          <a:rect l="0" t="0" r="0" b="0"/>
          <a:pathLst>
            <a:path>
              <a:moveTo>
                <a:pt x="0" y="0"/>
              </a:moveTo>
              <a:lnTo>
                <a:pt x="0" y="278108"/>
              </a:lnTo>
              <a:lnTo>
                <a:pt x="1657367" y="278108"/>
              </a:lnTo>
              <a:lnTo>
                <a:pt x="1657367" y="4081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0124F-FD88-4A36-B670-3496A1EAEF5F}">
      <dsp:nvSpPr>
        <dsp:cNvPr id="0" name=""/>
        <dsp:cNvSpPr/>
      </dsp:nvSpPr>
      <dsp:spPr>
        <a:xfrm>
          <a:off x="2539204" y="-34470"/>
          <a:ext cx="2257926" cy="746408"/>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85DC47F8-888F-4B5A-AFD4-49611A2C8D56}">
      <dsp:nvSpPr>
        <dsp:cNvPr id="0" name=""/>
        <dsp:cNvSpPr/>
      </dsp:nvSpPr>
      <dsp:spPr>
        <a:xfrm>
          <a:off x="2735173" y="151699"/>
          <a:ext cx="2257926" cy="746408"/>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Candara"/>
              <a:ea typeface="+mn-ea"/>
              <a:cs typeface="Arial"/>
            </a:rPr>
            <a:t>أنواع الارتباط </a:t>
          </a:r>
          <a:endParaRPr lang="en-US" sz="2800" b="1" kern="1200" dirty="0" smtClean="0">
            <a:latin typeface="Candara"/>
            <a:ea typeface="+mn-ea"/>
            <a:cs typeface="Arial"/>
          </a:endParaRPr>
        </a:p>
      </dsp:txBody>
      <dsp:txXfrm>
        <a:off x="2757035" y="173561"/>
        <a:ext cx="2214202" cy="702684"/>
      </dsp:txXfrm>
    </dsp:sp>
    <dsp:sp modelId="{E486F78E-B3B2-4152-A7CE-869C3BD4C5B2}">
      <dsp:nvSpPr>
        <dsp:cNvPr id="0" name=""/>
        <dsp:cNvSpPr/>
      </dsp:nvSpPr>
      <dsp:spPr>
        <a:xfrm>
          <a:off x="4865364" y="1260891"/>
          <a:ext cx="2000229" cy="1065585"/>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9EB28B04-B9D7-427A-A213-7EA078E41105}">
      <dsp:nvSpPr>
        <dsp:cNvPr id="0" name=""/>
        <dsp:cNvSpPr/>
      </dsp:nvSpPr>
      <dsp:spPr>
        <a:xfrm>
          <a:off x="5061332" y="1447061"/>
          <a:ext cx="2000229" cy="1065585"/>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latin typeface="Candara"/>
              <a:ea typeface="+mn-ea"/>
              <a:cs typeface="Arial"/>
            </a:rPr>
            <a:t>ارتباط موجب</a:t>
          </a:r>
        </a:p>
        <a:p>
          <a:pPr lvl="0" algn="ctr" defTabSz="889000" rtl="1">
            <a:lnSpc>
              <a:spcPct val="90000"/>
            </a:lnSpc>
            <a:spcBef>
              <a:spcPct val="0"/>
            </a:spcBef>
            <a:spcAft>
              <a:spcPct val="35000"/>
            </a:spcAft>
          </a:pPr>
          <a:r>
            <a:rPr lang="ar-EG" sz="2000" b="1" kern="1200" dirty="0" smtClean="0">
              <a:latin typeface="Candara"/>
              <a:ea typeface="+mn-ea"/>
              <a:cs typeface="Arial"/>
            </a:rPr>
            <a:t>(العلاقة الطردية) </a:t>
          </a:r>
          <a:endParaRPr lang="ar-SA" sz="2000" b="1" kern="1200" dirty="0">
            <a:latin typeface="Candara"/>
            <a:ea typeface="+mn-ea"/>
            <a:cs typeface="Arial"/>
          </a:endParaRPr>
        </a:p>
      </dsp:txBody>
      <dsp:txXfrm>
        <a:off x="5092542" y="1478271"/>
        <a:ext cx="1937809" cy="1003165"/>
      </dsp:txXfrm>
    </dsp:sp>
    <dsp:sp modelId="{7F5F2F4E-D740-48E5-BEC7-FB4F67AD49A7}">
      <dsp:nvSpPr>
        <dsp:cNvPr id="0" name=""/>
        <dsp:cNvSpPr/>
      </dsp:nvSpPr>
      <dsp:spPr>
        <a:xfrm>
          <a:off x="2709711" y="1260891"/>
          <a:ext cx="1763715" cy="1119959"/>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BCF0ECFA-4EB3-4408-BBEA-B11EE415BA6E}">
      <dsp:nvSpPr>
        <dsp:cNvPr id="0" name=""/>
        <dsp:cNvSpPr/>
      </dsp:nvSpPr>
      <dsp:spPr>
        <a:xfrm>
          <a:off x="2905680" y="1447061"/>
          <a:ext cx="1763715" cy="1119959"/>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latin typeface="Candara"/>
              <a:ea typeface="+mn-ea"/>
              <a:cs typeface="Arial"/>
            </a:rPr>
            <a:t>لا يوجد ارتباط </a:t>
          </a:r>
        </a:p>
        <a:p>
          <a:pPr lvl="0" algn="ctr" defTabSz="889000" rtl="1">
            <a:lnSpc>
              <a:spcPct val="90000"/>
            </a:lnSpc>
            <a:spcBef>
              <a:spcPct val="0"/>
            </a:spcBef>
            <a:spcAft>
              <a:spcPct val="35000"/>
            </a:spcAft>
          </a:pPr>
          <a:r>
            <a:rPr lang="ar-EG" sz="2000" b="1" kern="1200" dirty="0" smtClean="0">
              <a:latin typeface="Candara"/>
              <a:ea typeface="+mn-ea"/>
              <a:cs typeface="Arial"/>
            </a:rPr>
            <a:t>(العلاقة منعدمة) </a:t>
          </a:r>
          <a:endParaRPr lang="ar-SA" sz="2000" b="1" kern="1200" dirty="0">
            <a:latin typeface="Candara"/>
            <a:ea typeface="+mn-ea"/>
            <a:cs typeface="Arial"/>
          </a:endParaRPr>
        </a:p>
      </dsp:txBody>
      <dsp:txXfrm>
        <a:off x="2938482" y="1479863"/>
        <a:ext cx="1698111" cy="1054355"/>
      </dsp:txXfrm>
    </dsp:sp>
    <dsp:sp modelId="{29CF648F-A03E-4BC6-87F7-E3F335D8000B}">
      <dsp:nvSpPr>
        <dsp:cNvPr id="0" name=""/>
        <dsp:cNvSpPr/>
      </dsp:nvSpPr>
      <dsp:spPr>
        <a:xfrm>
          <a:off x="554059" y="1260891"/>
          <a:ext cx="1763715" cy="1119959"/>
        </a:xfrm>
        <a:prstGeom prst="roundRect">
          <a:avLst>
            <a:gd name="adj" fmla="val 10000"/>
          </a:avLst>
        </a:prstGeom>
        <a:solidFill>
          <a:schemeClr val="bg2">
            <a:lumMod val="7500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sp>
    <dsp:sp modelId="{9CA68B66-6540-4D0C-B67E-0AAC2104C4AD}">
      <dsp:nvSpPr>
        <dsp:cNvPr id="0" name=""/>
        <dsp:cNvSpPr/>
      </dsp:nvSpPr>
      <dsp:spPr>
        <a:xfrm>
          <a:off x="750027" y="1447061"/>
          <a:ext cx="1763715" cy="1119959"/>
        </a:xfrm>
        <a:prstGeom prst="roundRect">
          <a:avLst>
            <a:gd name="adj" fmla="val 10000"/>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EG" sz="2000" b="1" kern="1200" dirty="0" smtClean="0">
              <a:solidFill>
                <a:schemeClr val="tx1"/>
              </a:solidFill>
              <a:latin typeface="Arial" pitchFamily="34" charset="0"/>
              <a:cs typeface="Arial" pitchFamily="34" charset="0"/>
            </a:rPr>
            <a:t>ارتباط سالب</a:t>
          </a:r>
        </a:p>
        <a:p>
          <a:pPr lvl="0" algn="ctr" defTabSz="889000">
            <a:lnSpc>
              <a:spcPct val="90000"/>
            </a:lnSpc>
            <a:spcBef>
              <a:spcPct val="0"/>
            </a:spcBef>
            <a:spcAft>
              <a:spcPct val="35000"/>
            </a:spcAft>
          </a:pPr>
          <a:r>
            <a:rPr lang="ar-EG" sz="2000" b="1" kern="1200" dirty="0" smtClean="0">
              <a:solidFill>
                <a:schemeClr val="tx1"/>
              </a:solidFill>
              <a:latin typeface="Arial" pitchFamily="34" charset="0"/>
              <a:cs typeface="Arial" pitchFamily="34" charset="0"/>
            </a:rPr>
            <a:t>(العلاقة العكسية) </a:t>
          </a:r>
          <a:endParaRPr lang="en-US" sz="2000" kern="1200" dirty="0">
            <a:solidFill>
              <a:schemeClr val="tx1"/>
            </a:solidFill>
          </a:endParaRPr>
        </a:p>
      </dsp:txBody>
      <dsp:txXfrm>
        <a:off x="782829" y="1479863"/>
        <a:ext cx="1698111" cy="10543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3/18/2020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2</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3/18/2020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3/18/2020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3/18/2020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3/18/2020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3/18/2020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3/18/2020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3/18/2020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3/18/2020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5.wmf"/><Relationship Id="rId18" Type="http://schemas.openxmlformats.org/officeDocument/2006/relationships/oleObject" Target="../embeddings/oleObject7.bin"/><Relationship Id="rId3" Type="http://schemas.openxmlformats.org/officeDocument/2006/relationships/notesSlide" Target="../notesSlides/notesSlide5.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4.bin"/><Relationship Id="rId17" Type="http://schemas.openxmlformats.org/officeDocument/2006/relationships/image" Target="../media/image17.wmf"/><Relationship Id="rId25"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4.wmf"/><Relationship Id="rId24"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16.wmf"/><Relationship Id="rId23" Type="http://schemas.openxmlformats.org/officeDocument/2006/relationships/image" Target="../media/image22.png"/><Relationship Id="rId10" Type="http://schemas.openxmlformats.org/officeDocument/2006/relationships/oleObject" Target="../embeddings/oleObject3.bin"/><Relationship Id="rId19" Type="http://schemas.openxmlformats.org/officeDocument/2006/relationships/image" Target="../media/image18.wmf"/><Relationship Id="rId4" Type="http://schemas.openxmlformats.org/officeDocument/2006/relationships/image" Target="../media/image7.png"/><Relationship Id="rId9" Type="http://schemas.openxmlformats.org/officeDocument/2006/relationships/image" Target="../media/image13.wmf"/><Relationship Id="rId14" Type="http://schemas.openxmlformats.org/officeDocument/2006/relationships/oleObject" Target="../embeddings/oleObject5.bin"/><Relationship Id="rId22"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08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smtClean="0">
                  <a:solidFill>
                    <a:srgbClr val="000000"/>
                  </a:solidFill>
                  <a:latin typeface="Arial" pitchFamily="34" charset="0"/>
                  <a:cs typeface="Arial" pitchFamily="34" charset="0"/>
                </a:rPr>
                <a:t>معامل </a:t>
              </a:r>
              <a:r>
                <a:rPr lang="ar-EG" sz="2000" b="1" dirty="0" smtClean="0">
                  <a:solidFill>
                    <a:srgbClr val="000000"/>
                  </a:solidFill>
                  <a:latin typeface="Arial" pitchFamily="34" charset="0"/>
                  <a:cs typeface="Arial" pitchFamily="34" charset="0"/>
                </a:rPr>
                <a:t>ارتباط </a:t>
              </a:r>
              <a:r>
                <a:rPr lang="ar-SA" sz="2000" b="1" dirty="0" err="1" smtClean="0">
                  <a:solidFill>
                    <a:srgbClr val="000000"/>
                  </a:solidFill>
                  <a:latin typeface="Arial" pitchFamily="34" charset="0"/>
                  <a:cs typeface="Arial" pitchFamily="34" charset="0"/>
                </a:rPr>
                <a:t>سبيرمان</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مثال</a:t>
            </a:r>
            <a:r>
              <a:rPr lang="ar-EG" sz="1800" b="1" dirty="0">
                <a:solidFill>
                  <a:prstClr val="black"/>
                </a:solidFill>
                <a:latin typeface="Simplified Arabic" pitchFamily="18" charset="-78"/>
                <a:cs typeface="Simplified Arabic" pitchFamily="18" charset="-78"/>
              </a:rPr>
              <a:t>: البيانات التالية تمثل </a:t>
            </a:r>
            <a:r>
              <a:rPr lang="ar-EG" sz="1800" b="1" dirty="0" smtClean="0">
                <a:solidFill>
                  <a:prstClr val="black"/>
                </a:solidFill>
                <a:latin typeface="Simplified Arabic" pitchFamily="18" charset="-78"/>
                <a:cs typeface="Simplified Arabic" pitchFamily="18" charset="-78"/>
              </a:rPr>
              <a:t>إجابات عينة لسبعة طلاب حول برامج </a:t>
            </a:r>
            <a:r>
              <a:rPr lang="ar-EG" sz="1800" b="1" dirty="0" err="1" smtClean="0">
                <a:solidFill>
                  <a:prstClr val="black"/>
                </a:solidFill>
                <a:latin typeface="Simplified Arabic" pitchFamily="18" charset="-78"/>
                <a:cs typeface="Simplified Arabic" pitchFamily="18" charset="-78"/>
              </a:rPr>
              <a:t>الأبتعاث</a:t>
            </a:r>
            <a:r>
              <a:rPr lang="ar-EG" sz="1800" b="1" dirty="0" smtClean="0">
                <a:solidFill>
                  <a:prstClr val="black"/>
                </a:solidFill>
                <a:latin typeface="Simplified Arabic" pitchFamily="18" charset="-78"/>
                <a:cs typeface="Simplified Arabic" pitchFamily="18" charset="-78"/>
              </a:rPr>
              <a:t>، ومدى ملاءمتها للمتقدمين، </a:t>
            </a:r>
            <a:r>
              <a:rPr lang="ar-EG" sz="1800" b="1" dirty="0">
                <a:solidFill>
                  <a:prstClr val="black"/>
                </a:solidFill>
                <a:latin typeface="Simplified Arabic" pitchFamily="18" charset="-78"/>
                <a:cs typeface="Simplified Arabic" pitchFamily="18" charset="-78"/>
              </a:rPr>
              <a:t>والمطلوب حساب معامل </a:t>
            </a:r>
            <a:r>
              <a:rPr lang="ar-EG" sz="1800" b="1" dirty="0" err="1">
                <a:solidFill>
                  <a:prstClr val="black"/>
                </a:solidFill>
                <a:latin typeface="Simplified Arabic" pitchFamily="18" charset="-78"/>
                <a:cs typeface="Simplified Arabic" pitchFamily="18" charset="-78"/>
              </a:rPr>
              <a:t>سبيرمان</a:t>
            </a:r>
            <a:r>
              <a:rPr lang="ar-EG" sz="1800" b="1" dirty="0">
                <a:solidFill>
                  <a:prstClr val="black"/>
                </a:solidFill>
                <a:latin typeface="Simplified Arabic" pitchFamily="18" charset="-78"/>
                <a:cs typeface="Simplified Arabic" pitchFamily="18" charset="-78"/>
              </a:rPr>
              <a:t> لارتباط الرتب بين </a:t>
            </a:r>
            <a:r>
              <a:rPr lang="ar-EG" sz="1800" b="1" dirty="0" smtClean="0">
                <a:solidFill>
                  <a:prstClr val="black"/>
                </a:solidFill>
                <a:latin typeface="Simplified Arabic" pitchFamily="18" charset="-78"/>
                <a:cs typeface="Simplified Arabic" pitchFamily="18" charset="-78"/>
              </a:rPr>
              <a:t>اجابات هذين </a:t>
            </a:r>
            <a:r>
              <a:rPr lang="ar-EG" sz="1800" b="1" dirty="0">
                <a:solidFill>
                  <a:prstClr val="black"/>
                </a:solidFill>
                <a:latin typeface="Simplified Arabic" pitchFamily="18" charset="-78"/>
                <a:cs typeface="Simplified Arabic" pitchFamily="18" charset="-78"/>
              </a:rPr>
              <a:t>السؤالين </a:t>
            </a:r>
            <a:r>
              <a:rPr lang="ar-EG" sz="1800" b="1" dirty="0" smtClean="0">
                <a:solidFill>
                  <a:prstClr val="black"/>
                </a:solidFill>
                <a:latin typeface="Simplified Arabic" pitchFamily="18" charset="-78"/>
                <a:cs typeface="Simplified Arabic" pitchFamily="18" charset="-78"/>
              </a:rPr>
              <a:t>؟</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تطبق المعادلة</a:t>
            </a: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r>
              <a:rPr lang="ar-EG" sz="1400" b="1" dirty="0" smtClean="0">
                <a:solidFill>
                  <a:prstClr val="black"/>
                </a:solidFill>
                <a:latin typeface="Simplified Arabic" pitchFamily="18" charset="-78"/>
                <a:cs typeface="Simplified Arabic" pitchFamily="18" charset="-78"/>
              </a:rPr>
              <a:t>    إذاً نوعية الارتباط </a:t>
            </a:r>
            <a:r>
              <a:rPr lang="ar-EG" sz="1400" b="1" dirty="0">
                <a:solidFill>
                  <a:prstClr val="black"/>
                </a:solidFill>
                <a:latin typeface="Simplified Arabic" pitchFamily="18" charset="-78"/>
                <a:cs typeface="Simplified Arabic" pitchFamily="18" charset="-78"/>
              </a:rPr>
              <a:t>طردي متوسط. </a:t>
            </a:r>
            <a:endParaRPr lang="ar-EG" sz="1400" b="1" dirty="0" smtClean="0">
              <a:solidFill>
                <a:prstClr val="black"/>
              </a:solidFill>
              <a:latin typeface="Simplified Arabic" pitchFamily="18" charset="-78"/>
              <a:cs typeface="Simplified Arabic" pitchFamily="18" charset="-78"/>
            </a:endParaRPr>
          </a:p>
          <a:p>
            <a:pPr algn="just"/>
            <a:r>
              <a:rPr lang="ar-EG" sz="1400" b="1" dirty="0" smtClean="0">
                <a:solidFill>
                  <a:prstClr val="black"/>
                </a:solidFill>
                <a:latin typeface="Simplified Arabic" pitchFamily="18" charset="-78"/>
                <a:cs typeface="Simplified Arabic" pitchFamily="18" charset="-78"/>
              </a:rPr>
              <a:t>   وبالتالي </a:t>
            </a:r>
            <a:r>
              <a:rPr lang="ar-EG" sz="1400" b="1" dirty="0">
                <a:solidFill>
                  <a:prstClr val="black"/>
                </a:solidFill>
                <a:latin typeface="Simplified Arabic" pitchFamily="18" charset="-78"/>
                <a:cs typeface="Simplified Arabic" pitchFamily="18" charset="-78"/>
              </a:rPr>
              <a:t>فليس بالضرورة أن </a:t>
            </a:r>
            <a:r>
              <a:rPr lang="ar-EG" sz="1400" b="1" dirty="0" smtClean="0">
                <a:solidFill>
                  <a:prstClr val="black"/>
                </a:solidFill>
                <a:latin typeface="Simplified Arabic" pitchFamily="18" charset="-78"/>
                <a:cs typeface="Simplified Arabic" pitchFamily="18" charset="-78"/>
              </a:rPr>
              <a:t>يكون</a:t>
            </a:r>
          </a:p>
          <a:p>
            <a:pPr algn="just"/>
            <a:r>
              <a:rPr lang="ar-EG" sz="1400" b="1" dirty="0" smtClean="0">
                <a:solidFill>
                  <a:prstClr val="black"/>
                </a:solidFill>
                <a:latin typeface="Simplified Arabic" pitchFamily="18" charset="-78"/>
                <a:cs typeface="Simplified Arabic" pitchFamily="18" charset="-78"/>
              </a:rPr>
              <a:t> </a:t>
            </a:r>
            <a:r>
              <a:rPr lang="ar-EG" sz="1400" b="1" dirty="0">
                <a:solidFill>
                  <a:prstClr val="black"/>
                </a:solidFill>
                <a:latin typeface="Simplified Arabic" pitchFamily="18" charset="-78"/>
                <a:cs typeface="Simplified Arabic" pitchFamily="18" charset="-78"/>
              </a:rPr>
              <a:t>رأي المجيبين </a:t>
            </a:r>
            <a:r>
              <a:rPr lang="ar-EG" sz="1400" b="1" dirty="0" smtClean="0">
                <a:solidFill>
                  <a:prstClr val="black"/>
                </a:solidFill>
                <a:latin typeface="Simplified Arabic" pitchFamily="18" charset="-78"/>
                <a:cs typeface="Simplified Arabic" pitchFamily="18" charset="-78"/>
              </a:rPr>
              <a:t>تعني ملاءمة البرنامج</a:t>
            </a:r>
          </a:p>
          <a:p>
            <a:pPr algn="just"/>
            <a:r>
              <a:rPr lang="ar-EG" sz="1400" b="1" dirty="0" smtClean="0">
                <a:solidFill>
                  <a:prstClr val="black"/>
                </a:solidFill>
                <a:latin typeface="Simplified Arabic" pitchFamily="18" charset="-78"/>
                <a:cs typeface="Simplified Arabic" pitchFamily="18" charset="-78"/>
              </a:rPr>
              <a:t> للمتقدمين. </a:t>
            </a:r>
          </a:p>
          <a:p>
            <a:pPr algn="just"/>
            <a:r>
              <a:rPr lang="ar-EG" sz="1800" b="1" dirty="0" smtClean="0">
                <a:solidFill>
                  <a:prstClr val="black"/>
                </a:solidFill>
                <a:latin typeface="Simplified Arabic" pitchFamily="18" charset="-78"/>
                <a:cs typeface="Simplified Arabic" pitchFamily="18" charset="-78"/>
              </a:rPr>
              <a:t> </a:t>
            </a:r>
            <a:endParaRPr lang="ar-EG" sz="1800" b="1" dirty="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4493538"/>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algn="just" rtl="1"/>
            <a:r>
              <a:rPr lang="ar-EG" sz="1500" b="1" dirty="0">
                <a:solidFill>
                  <a:prstClr val="black"/>
                </a:solidFill>
                <a:latin typeface="Arial" pitchFamily="34" charset="0"/>
                <a:cs typeface="Arial" pitchFamily="34" charset="0"/>
              </a:rPr>
              <a:t>لحساب معامل </a:t>
            </a:r>
            <a:r>
              <a:rPr lang="ar-EG" sz="1500" b="1" dirty="0" err="1">
                <a:solidFill>
                  <a:prstClr val="black"/>
                </a:solidFill>
                <a:latin typeface="Arial" pitchFamily="34" charset="0"/>
                <a:cs typeface="Arial" pitchFamily="34" charset="0"/>
              </a:rPr>
              <a:t>سبيرمان</a:t>
            </a:r>
            <a:r>
              <a:rPr lang="ar-EG" sz="1500" b="1" dirty="0">
                <a:solidFill>
                  <a:prstClr val="black"/>
                </a:solidFill>
                <a:latin typeface="Arial" pitchFamily="34" charset="0"/>
                <a:cs typeface="Arial" pitchFamily="34" charset="0"/>
              </a:rPr>
              <a:t> لارتباط الرتب </a:t>
            </a:r>
            <a:r>
              <a:rPr lang="ar-EG" sz="1500" b="1" dirty="0" smtClean="0">
                <a:solidFill>
                  <a:prstClr val="black"/>
                </a:solidFill>
                <a:latin typeface="Arial" pitchFamily="34" charset="0"/>
                <a:cs typeface="Arial" pitchFamily="34" charset="0"/>
              </a:rPr>
              <a:t>يتم الآتي </a:t>
            </a:r>
            <a:r>
              <a:rPr lang="ar-EG" sz="1500" b="1" dirty="0">
                <a:solidFill>
                  <a:prstClr val="black"/>
                </a:solidFill>
                <a:latin typeface="Arial" pitchFamily="34" charset="0"/>
                <a:cs typeface="Arial" pitchFamily="34" charset="0"/>
              </a:rPr>
              <a:t>:</a:t>
            </a:r>
          </a:p>
          <a:p>
            <a:pPr marL="285750" indent="-285750" algn="just" rtl="1">
              <a:buFont typeface="Wingdings" pitchFamily="2" charset="2"/>
              <a:buChar char="§"/>
            </a:pPr>
            <a:r>
              <a:rPr lang="ar-EG" sz="1500" b="1" dirty="0">
                <a:solidFill>
                  <a:prstClr val="black"/>
                </a:solidFill>
                <a:latin typeface="Arial" pitchFamily="34" charset="0"/>
                <a:cs typeface="Arial" pitchFamily="34" charset="0"/>
              </a:rPr>
              <a:t> ترتيب كل من المتغيرين ترتيباً تنازلياً لكلا السؤالين، ففي السؤال الأول يأخذ التقدير الأعلى الرتبة 1، والتقدير الأقل الرتبة 2 </a:t>
            </a:r>
            <a:r>
              <a:rPr lang="ar-EG" sz="1500" b="1" dirty="0" smtClean="0">
                <a:solidFill>
                  <a:prstClr val="black"/>
                </a:solidFill>
                <a:latin typeface="Arial" pitchFamily="34" charset="0"/>
                <a:cs typeface="Arial" pitchFamily="34" charset="0"/>
              </a:rPr>
              <a:t>... </a:t>
            </a:r>
            <a:r>
              <a:rPr lang="ar-EG" sz="1500" b="1" dirty="0">
                <a:solidFill>
                  <a:prstClr val="black"/>
                </a:solidFill>
                <a:latin typeface="Arial" pitchFamily="34" charset="0"/>
                <a:cs typeface="Arial" pitchFamily="34" charset="0"/>
              </a:rPr>
              <a:t>وهكذا بالنسبة للسؤال </a:t>
            </a:r>
            <a:r>
              <a:rPr lang="ar-EG" sz="1500" b="1" dirty="0" smtClean="0">
                <a:solidFill>
                  <a:prstClr val="black"/>
                </a:solidFill>
                <a:latin typeface="Arial" pitchFamily="34" charset="0"/>
                <a:cs typeface="Arial" pitchFamily="34" charset="0"/>
              </a:rPr>
              <a:t>الثاني</a:t>
            </a:r>
            <a:r>
              <a:rPr lang="ar-EG" sz="1500" b="1" dirty="0">
                <a:solidFill>
                  <a:prstClr val="black"/>
                </a:solidFill>
                <a:latin typeface="Arial" pitchFamily="34" charset="0"/>
                <a:cs typeface="Arial" pitchFamily="34" charset="0"/>
              </a:rPr>
              <a:t>.</a:t>
            </a:r>
            <a:endParaRPr lang="ar-EG" sz="15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500" b="1" dirty="0">
                <a:solidFill>
                  <a:prstClr val="black"/>
                </a:solidFill>
                <a:latin typeface="Arial" pitchFamily="34" charset="0"/>
                <a:cs typeface="Arial" pitchFamily="34" charset="0"/>
              </a:rPr>
              <a:t>عند تساوي التقديرات نعطي كل تقدير رتبة مختلفة، ثم نحسب متوسط هذه الرتب، وتعطى القيمة للتقدير.</a:t>
            </a:r>
          </a:p>
          <a:p>
            <a:pPr marL="285750" indent="-285750" algn="just" rtl="1">
              <a:buFont typeface="Wingdings" pitchFamily="2" charset="2"/>
              <a:buChar char="§"/>
            </a:pPr>
            <a:r>
              <a:rPr lang="ar-EG" sz="1500" b="1" dirty="0" smtClean="0">
                <a:solidFill>
                  <a:prstClr val="black"/>
                </a:solidFill>
                <a:latin typeface="Arial" pitchFamily="34" charset="0"/>
                <a:cs typeface="Arial" pitchFamily="34" charset="0"/>
              </a:rPr>
              <a:t>تحسب </a:t>
            </a:r>
            <a:r>
              <a:rPr lang="ar-EG" sz="1500" b="1" dirty="0">
                <a:solidFill>
                  <a:prstClr val="black"/>
                </a:solidFill>
                <a:latin typeface="Arial" pitchFamily="34" charset="0"/>
                <a:cs typeface="Arial" pitchFamily="34" charset="0"/>
              </a:rPr>
              <a:t>الفروق بين رتب كل من </a:t>
            </a:r>
            <a:r>
              <a:rPr lang="ar-EG" sz="1500" b="1" dirty="0" smtClean="0">
                <a:solidFill>
                  <a:prstClr val="black"/>
                </a:solidFill>
                <a:latin typeface="Arial" pitchFamily="34" charset="0"/>
                <a:cs typeface="Arial" pitchFamily="34" charset="0"/>
              </a:rPr>
              <a:t>السؤالين </a:t>
            </a:r>
            <a:r>
              <a:rPr lang="en-US" sz="1500" b="1" dirty="0" smtClean="0">
                <a:solidFill>
                  <a:prstClr val="black"/>
                </a:solidFill>
                <a:latin typeface="Arial" pitchFamily="34" charset="0"/>
                <a:cs typeface="Arial" pitchFamily="34" charset="0"/>
              </a:rPr>
              <a:t>d</a:t>
            </a:r>
            <a:r>
              <a:rPr lang="ar-EG" sz="1500" b="1" dirty="0" smtClean="0">
                <a:solidFill>
                  <a:prstClr val="black"/>
                </a:solidFill>
                <a:latin typeface="Arial" pitchFamily="34" charset="0"/>
                <a:cs typeface="Arial" pitchFamily="34" charset="0"/>
              </a:rPr>
              <a:t>، ثم تربع وتجمع     </a:t>
            </a:r>
            <a:endParaRPr lang="ar-EG" sz="1500" b="1" dirty="0">
              <a:solidFill>
                <a:prstClr val="black"/>
              </a:solidFill>
              <a:latin typeface="Arial" pitchFamily="34" charset="0"/>
              <a:cs typeface="Arial" pitchFamily="34" charset="0"/>
            </a:endParaRPr>
          </a:p>
        </p:txBody>
      </p:sp>
      <p:pic>
        <p:nvPicPr>
          <p:cNvPr id="411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044" y="2819400"/>
            <a:ext cx="2468880" cy="7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623" y="6002061"/>
            <a:ext cx="55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514601"/>
            <a:ext cx="4106488" cy="412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E:\الأساليب الكمية\pice\ارتباط سبيرمان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3655" y="3577784"/>
            <a:ext cx="1737360" cy="9717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الأساليب الكمية\pice\ارتباط سبيرمان 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1422" y="4343400"/>
            <a:ext cx="2377440" cy="105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7968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457200" indent="-457200" algn="just">
              <a:buFont typeface="Wingdings" pitchFamily="2" charset="2"/>
              <a:buChar char="q"/>
            </a:pPr>
            <a:r>
              <a:rPr lang="ar-EG" sz="2400" b="1" dirty="0">
                <a:solidFill>
                  <a:prstClr val="black"/>
                </a:solidFill>
                <a:latin typeface="Simplified Arabic" pitchFamily="18" charset="-78"/>
                <a:cs typeface="Simplified Arabic" pitchFamily="18" charset="-78"/>
              </a:rPr>
              <a:t>يستخدم </a:t>
            </a:r>
            <a:r>
              <a:rPr lang="ar-EG" sz="2400" b="1" dirty="0" smtClean="0">
                <a:solidFill>
                  <a:prstClr val="black"/>
                </a:solidFill>
                <a:latin typeface="Simplified Arabic" pitchFamily="18" charset="-78"/>
                <a:cs typeface="Simplified Arabic" pitchFamily="18" charset="-78"/>
              </a:rPr>
              <a:t>معامل </a:t>
            </a:r>
            <a:r>
              <a:rPr lang="ar-EG" sz="2400" b="1" dirty="0" err="1" smtClean="0">
                <a:solidFill>
                  <a:prstClr val="black"/>
                </a:solidFill>
                <a:latin typeface="Simplified Arabic" pitchFamily="18" charset="-78"/>
                <a:cs typeface="Simplified Arabic" pitchFamily="18" charset="-78"/>
              </a:rPr>
              <a:t>فاي</a:t>
            </a:r>
            <a:r>
              <a:rPr lang="ar-EG" sz="2400" b="1" dirty="0" smtClean="0">
                <a:solidFill>
                  <a:prstClr val="black"/>
                </a:solidFill>
                <a:latin typeface="Simplified Arabic" pitchFamily="18" charset="-78"/>
                <a:cs typeface="Simplified Arabic" pitchFamily="18" charset="-78"/>
              </a:rPr>
              <a:t> لإيجاد العلاقة الارتباطية بين </a:t>
            </a:r>
            <a:r>
              <a:rPr lang="ar-EG" sz="2400" b="1" dirty="0">
                <a:solidFill>
                  <a:prstClr val="black"/>
                </a:solidFill>
                <a:latin typeface="Simplified Arabic" pitchFamily="18" charset="-78"/>
                <a:cs typeface="Simplified Arabic" pitchFamily="18" charset="-78"/>
              </a:rPr>
              <a:t>متغيرين اسميين في </a:t>
            </a:r>
            <a:r>
              <a:rPr lang="ar-EG" sz="2400" b="1" dirty="0" smtClean="0">
                <a:solidFill>
                  <a:prstClr val="black"/>
                </a:solidFill>
                <a:latin typeface="Simplified Arabic" pitchFamily="18" charset="-78"/>
                <a:cs typeface="Simplified Arabic" pitchFamily="18" charset="-78"/>
              </a:rPr>
              <a:t>مستوين، كل </a:t>
            </a:r>
            <a:r>
              <a:rPr lang="ar-EG" sz="2400" b="1" dirty="0">
                <a:solidFill>
                  <a:prstClr val="black"/>
                </a:solidFill>
                <a:latin typeface="Simplified Arabic" pitchFamily="18" charset="-78"/>
                <a:cs typeface="Simplified Arabic" pitchFamily="18" charset="-78"/>
              </a:rPr>
              <a:t>منهما ثنائي </a:t>
            </a:r>
            <a:r>
              <a:rPr lang="ar-EG" sz="2400" b="1" dirty="0" smtClean="0">
                <a:solidFill>
                  <a:prstClr val="black"/>
                </a:solidFill>
                <a:latin typeface="Simplified Arabic" pitchFamily="18" charset="-78"/>
                <a:cs typeface="Simplified Arabic" pitchFamily="18" charset="-78"/>
              </a:rPr>
              <a:t>التقسيم.</a:t>
            </a:r>
          </a:p>
          <a:p>
            <a:pPr marL="457200" indent="-457200" algn="just">
              <a:buFont typeface="Wingdings" pitchFamily="2" charset="2"/>
              <a:buChar char="q"/>
            </a:pPr>
            <a:r>
              <a:rPr lang="ar-EG" sz="2400" b="1" dirty="0">
                <a:solidFill>
                  <a:prstClr val="black"/>
                </a:solidFill>
                <a:latin typeface="Simplified Arabic" pitchFamily="18" charset="-78"/>
                <a:cs typeface="Simplified Arabic" pitchFamily="18" charset="-78"/>
              </a:rPr>
              <a:t>و</a:t>
            </a:r>
            <a:r>
              <a:rPr lang="ar-EG" sz="2400" b="1" dirty="0" smtClean="0">
                <a:solidFill>
                  <a:prstClr val="black"/>
                </a:solidFill>
                <a:latin typeface="Simplified Arabic" pitchFamily="18" charset="-78"/>
                <a:cs typeface="Simplified Arabic" pitchFamily="18" charset="-78"/>
              </a:rPr>
              <a:t>لحساب </a:t>
            </a:r>
            <a:r>
              <a:rPr lang="ar-EG" sz="2400" b="1" dirty="0">
                <a:solidFill>
                  <a:prstClr val="black"/>
                </a:solidFill>
                <a:latin typeface="Simplified Arabic" pitchFamily="18" charset="-78"/>
                <a:cs typeface="Simplified Arabic" pitchFamily="18" charset="-78"/>
              </a:rPr>
              <a:t>معامل </a:t>
            </a:r>
            <a:r>
              <a:rPr lang="ar-EG" sz="2400" b="1" dirty="0" smtClean="0">
                <a:solidFill>
                  <a:prstClr val="black"/>
                </a:solidFill>
                <a:latin typeface="Simplified Arabic" pitchFamily="18" charset="-78"/>
                <a:cs typeface="Simplified Arabic" pitchFamily="18" charset="-78"/>
              </a:rPr>
              <a:t>الاقتران </a:t>
            </a:r>
            <a:r>
              <a:rPr lang="ar-EG" sz="2400" b="1" dirty="0">
                <a:solidFill>
                  <a:prstClr val="black"/>
                </a:solidFill>
                <a:latin typeface="Simplified Arabic" pitchFamily="18" charset="-78"/>
                <a:cs typeface="Simplified Arabic" pitchFamily="18" charset="-78"/>
              </a:rPr>
              <a:t>يتم ترتيب كل من </a:t>
            </a:r>
            <a:r>
              <a:rPr lang="ar-EG" sz="2400" b="1" dirty="0" smtClean="0">
                <a:solidFill>
                  <a:prstClr val="black"/>
                </a:solidFill>
                <a:latin typeface="Simplified Arabic" pitchFamily="18" charset="-78"/>
                <a:cs typeface="Simplified Arabic" pitchFamily="18" charset="-78"/>
              </a:rPr>
              <a:t>المتغيرين الاسميين كالآتي:</a:t>
            </a:r>
          </a:p>
          <a:p>
            <a:pPr marL="457200" indent="-457200" algn="just">
              <a:buFont typeface="Wingdings" pitchFamily="2" charset="2"/>
              <a:buChar char="q"/>
            </a:pPr>
            <a:endParaRPr lang="ar-EG" sz="28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r>
              <a:rPr lang="ar-EG" sz="2400" b="1" dirty="0" smtClean="0">
                <a:solidFill>
                  <a:prstClr val="black"/>
                </a:solidFill>
                <a:latin typeface="Simplified Arabic" pitchFamily="18" charset="-78"/>
                <a:cs typeface="Simplified Arabic" pitchFamily="18" charset="-78"/>
              </a:rPr>
              <a:t>ثم تطبق معادلة </a:t>
            </a:r>
            <a:r>
              <a:rPr lang="ar-EG" sz="2400" b="1" dirty="0" err="1" smtClean="0">
                <a:solidFill>
                  <a:prstClr val="black"/>
                </a:solidFill>
                <a:latin typeface="Simplified Arabic" pitchFamily="18" charset="-78"/>
                <a:cs typeface="Simplified Arabic" pitchFamily="18" charset="-78"/>
              </a:rPr>
              <a:t>فاي</a:t>
            </a:r>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2400" b="1" dirty="0" smtClean="0">
                <a:solidFill>
                  <a:prstClr val="black"/>
                </a:solidFill>
                <a:latin typeface="Simplified Arabic" pitchFamily="18" charset="-78"/>
                <a:cs typeface="Simplified Arabic" pitchFamily="18" charset="-78"/>
              </a:rPr>
              <a:t>مع ملاحظة أن اشارة </a:t>
            </a:r>
            <a:r>
              <a:rPr lang="ar-EG" sz="2400" b="1" dirty="0">
                <a:solidFill>
                  <a:prstClr val="black"/>
                </a:solidFill>
                <a:latin typeface="Simplified Arabic" pitchFamily="18" charset="-78"/>
                <a:cs typeface="Simplified Arabic" pitchFamily="18" charset="-78"/>
              </a:rPr>
              <a:t>معامل </a:t>
            </a:r>
            <a:r>
              <a:rPr lang="ar-EG" sz="2400" b="1" dirty="0" err="1">
                <a:solidFill>
                  <a:prstClr val="black"/>
                </a:solidFill>
                <a:latin typeface="Simplified Arabic" pitchFamily="18" charset="-78"/>
                <a:cs typeface="Simplified Arabic" pitchFamily="18" charset="-78"/>
              </a:rPr>
              <a:t>فاي</a:t>
            </a:r>
            <a:r>
              <a:rPr lang="ar-EG" sz="2400" b="1" dirty="0">
                <a:solidFill>
                  <a:prstClr val="black"/>
                </a:solidFill>
                <a:latin typeface="Simplified Arabic" pitchFamily="18" charset="-78"/>
                <a:cs typeface="Simplified Arabic" pitchFamily="18" charset="-78"/>
              </a:rPr>
              <a:t> ليس لها </a:t>
            </a:r>
            <a:r>
              <a:rPr lang="ar-EG" sz="2400" b="1" dirty="0" smtClean="0">
                <a:solidFill>
                  <a:prstClr val="black"/>
                </a:solidFill>
                <a:latin typeface="Simplified Arabic" pitchFamily="18" charset="-78"/>
                <a:cs typeface="Simplified Arabic" pitchFamily="18" charset="-78"/>
              </a:rPr>
              <a:t>معنى، </a:t>
            </a:r>
            <a:r>
              <a:rPr lang="ar-EG" sz="2400" b="1" dirty="0">
                <a:solidFill>
                  <a:prstClr val="black"/>
                </a:solidFill>
                <a:latin typeface="Simplified Arabic" pitchFamily="18" charset="-78"/>
                <a:cs typeface="Simplified Arabic" pitchFamily="18" charset="-78"/>
              </a:rPr>
              <a:t>فهو يقيس قوة العلاقة </a:t>
            </a:r>
            <a:r>
              <a:rPr lang="ar-EG" sz="2400" b="1" dirty="0" smtClean="0">
                <a:solidFill>
                  <a:prstClr val="black"/>
                </a:solidFill>
                <a:latin typeface="Simplified Arabic" pitchFamily="18" charset="-78"/>
                <a:cs typeface="Simplified Arabic" pitchFamily="18" charset="-78"/>
              </a:rPr>
              <a:t>الارتباطية دون </a:t>
            </a:r>
            <a:r>
              <a:rPr lang="ar-EG" sz="2400" b="1" dirty="0">
                <a:solidFill>
                  <a:prstClr val="black"/>
                </a:solidFill>
                <a:latin typeface="Simplified Arabic" pitchFamily="18" charset="-78"/>
                <a:cs typeface="Simplified Arabic" pitchFamily="18" charset="-78"/>
              </a:rPr>
              <a:t>اتجاهها.</a:t>
            </a:r>
          </a:p>
          <a:p>
            <a:pPr algn="just"/>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rtl="1"/>
            <a:r>
              <a:rPr lang="ar-EG" sz="2400" b="1" dirty="0">
                <a:solidFill>
                  <a:prstClr val="black"/>
                </a:solidFill>
                <a:latin typeface="Arial" pitchFamily="34" charset="0"/>
                <a:cs typeface="Arial" pitchFamily="34" charset="0"/>
              </a:rPr>
              <a:t>معامل الاقتران (معامل </a:t>
            </a:r>
            <a:r>
              <a:rPr lang="ar-EG" sz="2400" b="1" dirty="0" err="1" smtClean="0">
                <a:solidFill>
                  <a:prstClr val="black"/>
                </a:solidFill>
                <a:latin typeface="Arial" pitchFamily="34" charset="0"/>
                <a:cs typeface="Arial" pitchFamily="34" charset="0"/>
              </a:rPr>
              <a:t>فاي</a:t>
            </a:r>
            <a:r>
              <a:rPr lang="ar-EG" sz="2400" b="1" dirty="0" smtClean="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Phi</a:t>
            </a:r>
            <a:r>
              <a:rPr lang="ar-EG" sz="2400" b="1" dirty="0" smtClean="0">
                <a:solidFill>
                  <a:prstClr val="black"/>
                </a:solidFill>
                <a:latin typeface="Arial" pitchFamily="34" charset="0"/>
                <a:cs typeface="Arial" pitchFamily="34" charset="0"/>
              </a:rPr>
              <a:t>) </a:t>
            </a:r>
            <a:endParaRPr lang="en-US" sz="2400" b="1" dirty="0">
              <a:solidFill>
                <a:prstClr val="black"/>
              </a:solidFill>
              <a:latin typeface="Arial" pitchFamily="34" charset="0"/>
              <a:cs typeface="Arial" pitchFamily="34" charset="0"/>
            </a:endParaRPr>
          </a:p>
        </p:txBody>
      </p:sp>
      <p:graphicFrame>
        <p:nvGraphicFramePr>
          <p:cNvPr id="19" name="جدول 2"/>
          <p:cNvGraphicFramePr>
            <a:graphicFrameLocks noGrp="1"/>
          </p:cNvGraphicFramePr>
          <p:nvPr>
            <p:extLst>
              <p:ext uri="{D42A27DB-BD31-4B8C-83A1-F6EECF244321}">
                <p14:modId xmlns:p14="http://schemas.microsoft.com/office/powerpoint/2010/main" val="4169328417"/>
              </p:ext>
            </p:extLst>
          </p:nvPr>
        </p:nvGraphicFramePr>
        <p:xfrm>
          <a:off x="757622" y="2971800"/>
          <a:ext cx="7467600" cy="1463040"/>
        </p:xfrm>
        <a:graphic>
          <a:graphicData uri="http://schemas.openxmlformats.org/drawingml/2006/table">
            <a:tbl>
              <a:tblPr rtl="1" firstRow="1" bandRow="1">
                <a:tableStyleId>{5C22544A-7EE6-4342-B048-85BDC9FD1C3A}</a:tableStyleId>
              </a:tblPr>
              <a:tblGrid>
                <a:gridCol w="1866900"/>
                <a:gridCol w="1866900"/>
                <a:gridCol w="1866900"/>
                <a:gridCol w="1866900"/>
              </a:tblGrid>
              <a:tr h="342900">
                <a:tc>
                  <a:txBody>
                    <a:bodyPr/>
                    <a:lstStyle/>
                    <a:p>
                      <a:pPr algn="ctr" rtl="1"/>
                      <a:r>
                        <a:rPr lang="en-US" dirty="0" smtClean="0"/>
                        <a:t>Sum</a:t>
                      </a:r>
                      <a:endParaRPr lang="ar-SA" dirty="0"/>
                    </a:p>
                  </a:txBody>
                  <a:tcPr/>
                </a:tc>
                <a:tc>
                  <a:txBody>
                    <a:bodyPr/>
                    <a:lstStyle/>
                    <a:p>
                      <a:pPr algn="ctr" rtl="1"/>
                      <a:r>
                        <a:rPr lang="en-US" dirty="0" smtClean="0"/>
                        <a:t>X</a:t>
                      </a:r>
                      <a:r>
                        <a:rPr lang="en-US" sz="1400" dirty="0" smtClean="0"/>
                        <a:t>2</a:t>
                      </a:r>
                      <a:endParaRPr lang="ar-SA" dirty="0"/>
                    </a:p>
                  </a:txBody>
                  <a:tcPr/>
                </a:tc>
                <a:tc>
                  <a:txBody>
                    <a:bodyPr/>
                    <a:lstStyle/>
                    <a:p>
                      <a:pPr algn="ctr" rtl="1"/>
                      <a:r>
                        <a:rPr lang="en-US" dirty="0" smtClean="0"/>
                        <a:t>X</a:t>
                      </a:r>
                      <a:r>
                        <a:rPr lang="en-US" sz="1400" dirty="0" smtClean="0"/>
                        <a:t>1</a:t>
                      </a:r>
                      <a:endParaRPr lang="ar-SA" dirty="0"/>
                    </a:p>
                  </a:txBody>
                  <a:tcPr/>
                </a:tc>
                <a:tc>
                  <a:txBody>
                    <a:bodyPr/>
                    <a:lstStyle/>
                    <a:p>
                      <a:pPr algn="ctr" rtl="1"/>
                      <a:endParaRPr lang="ar-SA" dirty="0"/>
                    </a:p>
                  </a:txBody>
                  <a:tcPr/>
                </a:tc>
              </a:tr>
              <a:tr h="342900">
                <a:tc>
                  <a:txBody>
                    <a:bodyPr/>
                    <a:lstStyle/>
                    <a:p>
                      <a:pPr algn="ctr" rtl="1"/>
                      <a:r>
                        <a:rPr lang="en-US" b="1" dirty="0" err="1" smtClean="0">
                          <a:solidFill>
                            <a:schemeClr val="tx1"/>
                          </a:solidFill>
                        </a:rPr>
                        <a:t>a+b</a:t>
                      </a:r>
                      <a:endParaRPr lang="ar-SA" b="1" dirty="0">
                        <a:solidFill>
                          <a:schemeClr val="tx1"/>
                        </a:solidFill>
                      </a:endParaRPr>
                    </a:p>
                  </a:txBody>
                  <a:tcPr/>
                </a:tc>
                <a:tc>
                  <a:txBody>
                    <a:bodyPr/>
                    <a:lstStyle/>
                    <a:p>
                      <a:pPr algn="ctr" rtl="1"/>
                      <a:r>
                        <a:rPr lang="en-US" b="1" dirty="0" smtClean="0"/>
                        <a:t>b</a:t>
                      </a:r>
                      <a:endParaRPr lang="ar-SA" b="1" dirty="0"/>
                    </a:p>
                  </a:txBody>
                  <a:tcPr/>
                </a:tc>
                <a:tc>
                  <a:txBody>
                    <a:bodyPr/>
                    <a:lstStyle/>
                    <a:p>
                      <a:pPr algn="ctr" rtl="1"/>
                      <a:r>
                        <a:rPr lang="en-US" b="1" dirty="0" smtClean="0"/>
                        <a:t>a</a:t>
                      </a:r>
                      <a:endParaRPr lang="ar-SA" b="1" dirty="0"/>
                    </a:p>
                  </a:txBody>
                  <a:tcPr/>
                </a:tc>
                <a:tc>
                  <a:txBody>
                    <a:bodyPr/>
                    <a:lstStyle/>
                    <a:p>
                      <a:pPr algn="ctr" rtl="1"/>
                      <a:r>
                        <a:rPr lang="en-US" b="1" dirty="0" smtClean="0"/>
                        <a:t>Y</a:t>
                      </a:r>
                      <a:r>
                        <a:rPr lang="en-US" sz="1400" b="1" dirty="0" smtClean="0"/>
                        <a:t>1</a:t>
                      </a:r>
                      <a:endParaRPr lang="ar-SA" sz="1400" b="1" dirty="0"/>
                    </a:p>
                  </a:txBody>
                  <a:tcPr/>
                </a:tc>
              </a:tr>
              <a:tr h="342900">
                <a:tc>
                  <a:txBody>
                    <a:bodyPr/>
                    <a:lstStyle/>
                    <a:p>
                      <a:pPr algn="ctr" rtl="1"/>
                      <a:r>
                        <a:rPr lang="en-US" b="1" dirty="0" err="1" smtClean="0">
                          <a:solidFill>
                            <a:schemeClr val="tx1"/>
                          </a:solidFill>
                        </a:rPr>
                        <a:t>C+d</a:t>
                      </a:r>
                      <a:endParaRPr lang="ar-SA" b="1" dirty="0">
                        <a:solidFill>
                          <a:schemeClr val="tx1"/>
                        </a:solidFill>
                      </a:endParaRPr>
                    </a:p>
                  </a:txBody>
                  <a:tcPr/>
                </a:tc>
                <a:tc>
                  <a:txBody>
                    <a:bodyPr/>
                    <a:lstStyle/>
                    <a:p>
                      <a:pPr algn="ctr" rtl="1"/>
                      <a:r>
                        <a:rPr lang="en-US" b="1" dirty="0" smtClean="0"/>
                        <a:t>d</a:t>
                      </a:r>
                      <a:endParaRPr lang="ar-SA" b="1" dirty="0"/>
                    </a:p>
                  </a:txBody>
                  <a:tcPr/>
                </a:tc>
                <a:tc>
                  <a:txBody>
                    <a:bodyPr/>
                    <a:lstStyle/>
                    <a:p>
                      <a:pPr algn="ctr" rtl="1"/>
                      <a:r>
                        <a:rPr lang="en-US" b="1" dirty="0" smtClean="0"/>
                        <a:t>c</a:t>
                      </a:r>
                      <a:endParaRPr lang="ar-SA" b="1" dirty="0"/>
                    </a:p>
                  </a:txBody>
                  <a:tcPr/>
                </a:tc>
                <a:tc>
                  <a:txBody>
                    <a:bodyPr/>
                    <a:lstStyle/>
                    <a:p>
                      <a:pPr algn="ctr" rtl="1"/>
                      <a:r>
                        <a:rPr lang="en-US" b="1" dirty="0" smtClean="0"/>
                        <a:t>Y</a:t>
                      </a:r>
                      <a:r>
                        <a:rPr lang="en-US" sz="1400" b="1" dirty="0" smtClean="0"/>
                        <a:t>2</a:t>
                      </a:r>
                      <a:endParaRPr lang="ar-SA" b="1" dirty="0"/>
                    </a:p>
                  </a:txBody>
                  <a:tcPr/>
                </a:tc>
              </a:tr>
              <a:tr h="342900">
                <a:tc>
                  <a:txBody>
                    <a:bodyPr/>
                    <a:lstStyle/>
                    <a:p>
                      <a:pPr algn="ctr" rtl="1"/>
                      <a:r>
                        <a:rPr lang="en-US" b="1" dirty="0" err="1" smtClean="0">
                          <a:solidFill>
                            <a:schemeClr val="tx1"/>
                          </a:solidFill>
                        </a:rPr>
                        <a:t>a+b+c+d</a:t>
                      </a:r>
                      <a:endParaRPr lang="ar-SA" b="1" dirty="0">
                        <a:solidFill>
                          <a:schemeClr val="tx1"/>
                        </a:solidFill>
                      </a:endParaRPr>
                    </a:p>
                  </a:txBody>
                  <a:tcPr/>
                </a:tc>
                <a:tc>
                  <a:txBody>
                    <a:bodyPr/>
                    <a:lstStyle/>
                    <a:p>
                      <a:pPr algn="ctr" rtl="1"/>
                      <a:r>
                        <a:rPr lang="en-US" b="1" dirty="0" err="1" smtClean="0">
                          <a:solidFill>
                            <a:schemeClr val="tx1"/>
                          </a:solidFill>
                        </a:rPr>
                        <a:t>b+d</a:t>
                      </a:r>
                      <a:endParaRPr lang="ar-SA" b="1" dirty="0">
                        <a:solidFill>
                          <a:schemeClr val="tx1"/>
                        </a:solidFill>
                      </a:endParaRPr>
                    </a:p>
                  </a:txBody>
                  <a:tcPr/>
                </a:tc>
                <a:tc>
                  <a:txBody>
                    <a:bodyPr/>
                    <a:lstStyle/>
                    <a:p>
                      <a:pPr algn="ctr" rtl="1"/>
                      <a:r>
                        <a:rPr lang="en-US" b="1" dirty="0" err="1" smtClean="0">
                          <a:solidFill>
                            <a:schemeClr val="tx1"/>
                          </a:solidFill>
                        </a:rPr>
                        <a:t>a+c</a:t>
                      </a:r>
                      <a:endParaRPr lang="ar-SA" b="1" dirty="0">
                        <a:solidFill>
                          <a:schemeClr val="tx1"/>
                        </a:solidFill>
                      </a:endParaRPr>
                    </a:p>
                  </a:txBody>
                  <a:tcPr/>
                </a:tc>
                <a:tc>
                  <a:txBody>
                    <a:bodyPr/>
                    <a:lstStyle/>
                    <a:p>
                      <a:pPr algn="ctr" rtl="1"/>
                      <a:r>
                        <a:rPr lang="en-US" b="1" dirty="0" smtClean="0">
                          <a:solidFill>
                            <a:schemeClr val="tx1"/>
                          </a:solidFill>
                        </a:rPr>
                        <a:t>Sum</a:t>
                      </a:r>
                      <a:endParaRPr lang="ar-SA" b="1"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21" name="مستطيل مستدير الزوايا 10"/>
              <p:cNvSpPr/>
              <p:nvPr/>
            </p:nvSpPr>
            <p:spPr>
              <a:xfrm>
                <a:off x="755073" y="4495800"/>
                <a:ext cx="5328592" cy="1066800"/>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ar-SA" sz="2000" b="1" i="1" smtClean="0">
                              <a:solidFill>
                                <a:srgbClr val="FF0000"/>
                              </a:solidFill>
                              <a:effectLst/>
                              <a:latin typeface="Cambria Math"/>
                            </a:rPr>
                          </m:ctrlPr>
                        </m:sSubPr>
                        <m:e>
                          <m:r>
                            <a:rPr lang="en-US" sz="2000" b="1" i="1">
                              <a:solidFill>
                                <a:srgbClr val="FF0000"/>
                              </a:solidFill>
                              <a:effectLst/>
                              <a:latin typeface="Cambria Math"/>
                            </a:rPr>
                            <m:t>𝒓</m:t>
                          </m:r>
                        </m:e>
                        <m:sub>
                          <m:r>
                            <a:rPr lang="ar-SA" sz="2000" b="1" i="1">
                              <a:solidFill>
                                <a:srgbClr val="FF0000"/>
                              </a:solidFill>
                              <a:effectLst/>
                              <a:latin typeface="Cambria Math"/>
                              <a:ea typeface="Cambria Math"/>
                            </a:rPr>
                            <m:t>∅</m:t>
                          </m:r>
                        </m:sub>
                      </m:sSub>
                      <m:r>
                        <a:rPr lang="ar-SA" sz="2000" b="1" i="1">
                          <a:solidFill>
                            <a:srgbClr val="FF0000"/>
                          </a:solidFill>
                          <a:effectLst/>
                          <a:latin typeface="Cambria Math"/>
                        </a:rPr>
                        <m:t>=</m:t>
                      </m:r>
                      <m:r>
                        <a:rPr lang="ar-SA" sz="2000" b="1" i="1" smtClean="0">
                          <a:solidFill>
                            <a:srgbClr val="FF0000"/>
                          </a:solidFill>
                          <a:effectLst/>
                          <a:latin typeface="Cambria Math"/>
                        </a:rPr>
                        <m:t> </m:t>
                      </m:r>
                      <m:f>
                        <m:fPr>
                          <m:ctrlPr>
                            <a:rPr lang="ar-SA" sz="2000" b="1" i="1">
                              <a:solidFill>
                                <a:srgbClr val="FF0000"/>
                              </a:solidFill>
                              <a:effectLst/>
                              <a:latin typeface="Cambria Math"/>
                            </a:rPr>
                          </m:ctrlPr>
                        </m:fPr>
                        <m:num>
                          <m:r>
                            <a:rPr lang="en-US" sz="2000" b="1" i="1" smtClean="0">
                              <a:solidFill>
                                <a:srgbClr val="FF0000"/>
                              </a:solidFill>
                              <a:effectLst/>
                              <a:latin typeface="Cambria Math"/>
                            </a:rPr>
                            <m:t>𝒂</m:t>
                          </m:r>
                          <m:r>
                            <a:rPr lang="ar-SA" sz="2000" b="1" i="1">
                              <a:solidFill>
                                <a:srgbClr val="FF0000"/>
                              </a:solidFill>
                              <a:effectLst/>
                              <a:latin typeface="Cambria Math"/>
                              <a:ea typeface="Cambria Math"/>
                            </a:rPr>
                            <m:t>×</m:t>
                          </m:r>
                          <m:r>
                            <a:rPr lang="en-US" sz="2000" b="1" i="1" smtClean="0">
                              <a:solidFill>
                                <a:srgbClr val="FF0000"/>
                              </a:solidFill>
                              <a:effectLst/>
                              <a:latin typeface="Cambria Math"/>
                              <a:ea typeface="Cambria Math"/>
                            </a:rPr>
                            <m:t>𝒅</m:t>
                          </m:r>
                          <m:r>
                            <a:rPr lang="ar-SA" sz="2000" b="1" i="1">
                              <a:solidFill>
                                <a:srgbClr val="FF0000"/>
                              </a:solidFill>
                              <a:effectLst/>
                              <a:latin typeface="Cambria Math"/>
                              <a:ea typeface="Cambria Math"/>
                            </a:rPr>
                            <m:t> −</m:t>
                          </m:r>
                          <m:r>
                            <a:rPr lang="en-US" sz="2000" b="1" i="1" smtClean="0">
                              <a:solidFill>
                                <a:srgbClr val="FF0000"/>
                              </a:solidFill>
                              <a:effectLst/>
                              <a:latin typeface="Cambria Math"/>
                              <a:ea typeface="Cambria Math"/>
                            </a:rPr>
                            <m:t>𝒃</m:t>
                          </m:r>
                          <m:r>
                            <a:rPr lang="ar-SA" sz="2000" b="1" i="1">
                              <a:solidFill>
                                <a:srgbClr val="FF0000"/>
                              </a:solidFill>
                              <a:effectLst/>
                              <a:latin typeface="Cambria Math"/>
                              <a:ea typeface="Cambria Math"/>
                            </a:rPr>
                            <m:t>×</m:t>
                          </m:r>
                          <m:r>
                            <a:rPr lang="en-US" sz="2000" b="1" i="1" smtClean="0">
                              <a:solidFill>
                                <a:srgbClr val="FF0000"/>
                              </a:solidFill>
                              <a:effectLst/>
                              <a:latin typeface="Cambria Math"/>
                              <a:ea typeface="Cambria Math"/>
                            </a:rPr>
                            <m:t>𝑪</m:t>
                          </m:r>
                        </m:num>
                        <m:den>
                          <m:rad>
                            <m:radPr>
                              <m:degHide m:val="on"/>
                              <m:ctrlPr>
                                <a:rPr lang="ar-SA" sz="2000" b="1" i="1">
                                  <a:solidFill>
                                    <a:srgbClr val="FF0000"/>
                                  </a:solidFill>
                                  <a:effectLst/>
                                  <a:latin typeface="Cambria Math"/>
                                </a:rPr>
                              </m:ctrlPr>
                            </m:radPr>
                            <m:deg/>
                            <m:e>
                              <m:d>
                                <m:dPr>
                                  <m:ctrlPr>
                                    <a:rPr lang="ar-SA" sz="2000" b="1" i="1" smtClean="0">
                                      <a:solidFill>
                                        <a:srgbClr val="FF0000"/>
                                      </a:solidFill>
                                      <a:effectLst/>
                                      <a:latin typeface="Cambria Math"/>
                                    </a:rPr>
                                  </m:ctrlPr>
                                </m:dPr>
                                <m:e>
                                  <m:r>
                                    <a:rPr lang="en-US" sz="2000" b="1" i="1" smtClean="0">
                                      <a:solidFill>
                                        <a:srgbClr val="FF0000"/>
                                      </a:solidFill>
                                      <a:effectLst/>
                                      <a:latin typeface="Cambria Math"/>
                                    </a:rPr>
                                    <m:t>𝒂</m:t>
                                  </m:r>
                                  <m:r>
                                    <a:rPr lang="en-US" sz="2000" b="1" i="1" smtClean="0">
                                      <a:solidFill>
                                        <a:srgbClr val="FF0000"/>
                                      </a:solidFill>
                                      <a:effectLst/>
                                      <a:latin typeface="Cambria Math"/>
                                    </a:rPr>
                                    <m:t>+</m:t>
                                  </m:r>
                                  <m:r>
                                    <a:rPr lang="en-US" sz="2000" b="1" i="1" smtClean="0">
                                      <a:solidFill>
                                        <a:srgbClr val="FF0000"/>
                                      </a:solidFill>
                                      <a:effectLst/>
                                      <a:latin typeface="Cambria Math"/>
                                    </a:rPr>
                                    <m:t>𝒃</m:t>
                                  </m:r>
                                </m:e>
                              </m:d>
                              <m:d>
                                <m:dPr>
                                  <m:ctrlPr>
                                    <a:rPr lang="ar-SA" sz="2000" b="1" i="1" smtClean="0">
                                      <a:solidFill>
                                        <a:srgbClr val="FF0000"/>
                                      </a:solidFill>
                                      <a:effectLst/>
                                      <a:latin typeface="Cambria Math"/>
                                      <a:ea typeface="Cambria Math"/>
                                    </a:rPr>
                                  </m:ctrlPr>
                                </m:dPr>
                                <m:e>
                                  <m:r>
                                    <a:rPr lang="en-US" sz="2000" b="1" i="1" smtClean="0">
                                      <a:solidFill>
                                        <a:srgbClr val="FF0000"/>
                                      </a:solidFill>
                                      <a:effectLst/>
                                      <a:latin typeface="Cambria Math"/>
                                      <a:ea typeface="Cambria Math"/>
                                    </a:rPr>
                                    <m:t>𝒄</m:t>
                                  </m:r>
                                  <m:r>
                                    <a:rPr lang="en-US" sz="2000" b="1" i="1" smtClean="0">
                                      <a:solidFill>
                                        <a:srgbClr val="FF0000"/>
                                      </a:solidFill>
                                      <a:effectLst/>
                                      <a:latin typeface="Cambria Math"/>
                                      <a:ea typeface="Cambria Math"/>
                                    </a:rPr>
                                    <m:t>+</m:t>
                                  </m:r>
                                  <m:r>
                                    <a:rPr lang="en-US" sz="2000" b="1" i="1" smtClean="0">
                                      <a:solidFill>
                                        <a:srgbClr val="FF0000"/>
                                      </a:solidFill>
                                      <a:effectLst/>
                                      <a:latin typeface="Cambria Math"/>
                                      <a:ea typeface="Cambria Math"/>
                                    </a:rPr>
                                    <m:t>𝒅</m:t>
                                  </m:r>
                                </m:e>
                              </m:d>
                              <m:d>
                                <m:dPr>
                                  <m:ctrlPr>
                                    <a:rPr lang="ar-SA" sz="2000" b="1" i="1" smtClean="0">
                                      <a:solidFill>
                                        <a:srgbClr val="FF0000"/>
                                      </a:solidFill>
                                      <a:effectLst/>
                                      <a:latin typeface="Cambria Math"/>
                                      <a:ea typeface="Cambria Math"/>
                                    </a:rPr>
                                  </m:ctrlPr>
                                </m:dPr>
                                <m:e>
                                  <m:r>
                                    <a:rPr lang="en-US" sz="2000" b="1" i="1" smtClean="0">
                                      <a:solidFill>
                                        <a:srgbClr val="FF0000"/>
                                      </a:solidFill>
                                      <a:effectLst/>
                                      <a:latin typeface="Cambria Math"/>
                                      <a:ea typeface="Cambria Math"/>
                                    </a:rPr>
                                    <m:t>𝒂</m:t>
                                  </m:r>
                                  <m:r>
                                    <a:rPr lang="en-US" sz="2000" b="1" i="1" smtClean="0">
                                      <a:solidFill>
                                        <a:srgbClr val="FF0000"/>
                                      </a:solidFill>
                                      <a:effectLst/>
                                      <a:latin typeface="Cambria Math"/>
                                      <a:ea typeface="Cambria Math"/>
                                    </a:rPr>
                                    <m:t>+</m:t>
                                  </m:r>
                                  <m:r>
                                    <a:rPr lang="en-US" sz="2000" b="1" i="1" smtClean="0">
                                      <a:solidFill>
                                        <a:srgbClr val="FF0000"/>
                                      </a:solidFill>
                                      <a:effectLst/>
                                      <a:latin typeface="Cambria Math"/>
                                      <a:ea typeface="Cambria Math"/>
                                    </a:rPr>
                                    <m:t>𝒄</m:t>
                                  </m:r>
                                </m:e>
                              </m:d>
                              <m:d>
                                <m:dPr>
                                  <m:ctrlPr>
                                    <a:rPr lang="ar-SA" sz="2000" b="1" i="1">
                                      <a:solidFill>
                                        <a:srgbClr val="FF0000"/>
                                      </a:solidFill>
                                      <a:effectLst/>
                                      <a:latin typeface="Cambria Math"/>
                                      <a:ea typeface="Cambria Math"/>
                                    </a:rPr>
                                  </m:ctrlPr>
                                </m:dPr>
                                <m:e>
                                  <m:r>
                                    <a:rPr lang="en-US" sz="2000" b="1" i="1">
                                      <a:solidFill>
                                        <a:srgbClr val="FF0000"/>
                                      </a:solidFill>
                                      <a:effectLst/>
                                      <a:latin typeface="Cambria Math"/>
                                      <a:ea typeface="Cambria Math"/>
                                    </a:rPr>
                                    <m:t>𝒃</m:t>
                                  </m:r>
                                  <m:r>
                                    <a:rPr lang="en-US" sz="2000" b="1" i="1">
                                      <a:solidFill>
                                        <a:srgbClr val="FF0000"/>
                                      </a:solidFill>
                                      <a:effectLst/>
                                      <a:latin typeface="Cambria Math"/>
                                      <a:ea typeface="Cambria Math"/>
                                    </a:rPr>
                                    <m:t>+</m:t>
                                  </m:r>
                                  <m:r>
                                    <a:rPr lang="en-US" sz="2000" b="1" i="1">
                                      <a:solidFill>
                                        <a:srgbClr val="FF0000"/>
                                      </a:solidFill>
                                      <a:effectLst/>
                                      <a:latin typeface="Cambria Math"/>
                                      <a:ea typeface="Cambria Math"/>
                                    </a:rPr>
                                    <m:t>𝒅</m:t>
                                  </m:r>
                                </m:e>
                              </m:d>
                            </m:e>
                          </m:rad>
                        </m:den>
                      </m:f>
                      <m:r>
                        <a:rPr lang="ar-SA" sz="2000" b="1" i="1">
                          <a:solidFill>
                            <a:srgbClr val="FF0000"/>
                          </a:solidFill>
                          <a:effectLst/>
                          <a:latin typeface="Cambria Math"/>
                        </a:rPr>
                        <m:t> </m:t>
                      </m:r>
                    </m:oMath>
                  </m:oMathPara>
                </a14:m>
                <a:endParaRPr lang="ar-SA" sz="2000" b="1" dirty="0">
                  <a:solidFill>
                    <a:srgbClr val="FF0000"/>
                  </a:solidFill>
                  <a:effectLst/>
                </a:endParaRPr>
              </a:p>
            </p:txBody>
          </p:sp>
        </mc:Choice>
        <mc:Fallback xmlns="">
          <p:sp>
            <p:nvSpPr>
              <p:cNvPr id="21" name="مستطيل مستدير الزوايا 10"/>
              <p:cNvSpPr>
                <a:spLocks noRot="1" noChangeAspect="1" noMove="1" noResize="1" noEditPoints="1" noAdjustHandles="1" noChangeArrowheads="1" noChangeShapeType="1" noTextEdit="1"/>
              </p:cNvSpPr>
              <p:nvPr/>
            </p:nvSpPr>
            <p:spPr>
              <a:xfrm>
                <a:off x="755073" y="4495800"/>
                <a:ext cx="5328592" cy="1066800"/>
              </a:xfrm>
              <a:prstGeom prst="roundRect">
                <a:avLst/>
              </a:prstGeom>
              <a:blipFill rotWithShape="1">
                <a:blip r:embed="rId3"/>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45306574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2200" b="1" dirty="0">
                <a:solidFill>
                  <a:prstClr val="black"/>
                </a:solidFill>
                <a:latin typeface="Simplified Arabic" pitchFamily="18" charset="-78"/>
                <a:cs typeface="Simplified Arabic" pitchFamily="18" charset="-78"/>
              </a:rPr>
              <a:t>مثال: </a:t>
            </a:r>
            <a:r>
              <a:rPr lang="ar-EG" sz="2200" b="1" dirty="0" smtClean="0">
                <a:solidFill>
                  <a:prstClr val="black"/>
                </a:solidFill>
                <a:latin typeface="Simplified Arabic" pitchFamily="18" charset="-78"/>
                <a:cs typeface="Simplified Arabic" pitchFamily="18" charset="-78"/>
              </a:rPr>
              <a:t>أوجد </a:t>
            </a:r>
            <a:r>
              <a:rPr lang="ar-EG" sz="2200" b="1" dirty="0">
                <a:solidFill>
                  <a:prstClr val="black"/>
                </a:solidFill>
                <a:latin typeface="Simplified Arabic" pitchFamily="18" charset="-78"/>
                <a:cs typeface="Simplified Arabic" pitchFamily="18" charset="-78"/>
              </a:rPr>
              <a:t>قيمة معامل الاقتران بين </a:t>
            </a:r>
            <a:r>
              <a:rPr lang="ar-EG" sz="2200" b="1" dirty="0" smtClean="0">
                <a:solidFill>
                  <a:prstClr val="black"/>
                </a:solidFill>
                <a:latin typeface="Simplified Arabic" pitchFamily="18" charset="-78"/>
                <a:cs typeface="Simplified Arabic" pitchFamily="18" charset="-78"/>
              </a:rPr>
              <a:t>الجنس </a:t>
            </a:r>
            <a:r>
              <a:rPr lang="ar-EG" sz="2200" b="1" dirty="0">
                <a:solidFill>
                  <a:prstClr val="black"/>
                </a:solidFill>
                <a:latin typeface="Simplified Arabic" pitchFamily="18" charset="-78"/>
                <a:cs typeface="Simplified Arabic" pitchFamily="18" charset="-78"/>
              </a:rPr>
              <a:t>(ذكر/ أنثى</a:t>
            </a:r>
            <a:r>
              <a:rPr lang="ar-EG" sz="2200" b="1" dirty="0" smtClean="0">
                <a:solidFill>
                  <a:prstClr val="black"/>
                </a:solidFill>
                <a:latin typeface="Simplified Arabic" pitchFamily="18" charset="-78"/>
                <a:cs typeface="Simplified Arabic" pitchFamily="18" charset="-78"/>
              </a:rPr>
              <a:t>)، وبين </a:t>
            </a:r>
            <a:r>
              <a:rPr lang="ar-EG" sz="2200" b="1" dirty="0">
                <a:solidFill>
                  <a:prstClr val="black"/>
                </a:solidFill>
                <a:latin typeface="Simplified Arabic" pitchFamily="18" charset="-78"/>
                <a:cs typeface="Simplified Arabic" pitchFamily="18" charset="-78"/>
              </a:rPr>
              <a:t>الاصابة بمرض الاكتئاب (مصاب/ غير مصاب) للبيانات التالية</a:t>
            </a:r>
            <a:r>
              <a:rPr lang="ar-EG" sz="2200" b="1" dirty="0" smtClean="0">
                <a:solidFill>
                  <a:prstClr val="black"/>
                </a:solidFill>
                <a:latin typeface="Simplified Arabic" pitchFamily="18" charset="-78"/>
                <a:cs typeface="Simplified Arabic" pitchFamily="18" charset="-78"/>
              </a:rPr>
              <a:t>:</a:t>
            </a:r>
            <a:endParaRPr lang="ar-EG" sz="2200" b="1" dirty="0">
              <a:solidFill>
                <a:prstClr val="black"/>
              </a:solidFill>
              <a:latin typeface="Simplified Arabic" pitchFamily="18" charset="-78"/>
              <a:cs typeface="Simplified Arabic" pitchFamily="18" charset="-78"/>
            </a:endParaRPr>
          </a:p>
          <a:p>
            <a:pPr algn="just"/>
            <a:endParaRPr lang="ar-EG" sz="2400" b="1" dirty="0" smtClean="0">
              <a:solidFill>
                <a:prstClr val="black"/>
              </a:solidFill>
              <a:latin typeface="Simplified Arabic" pitchFamily="18" charset="-78"/>
              <a:cs typeface="Simplified Arabic" pitchFamily="18" charset="-78"/>
            </a:endParaRPr>
          </a:p>
          <a:p>
            <a:pPr algn="just"/>
            <a:endParaRPr lang="ar-EG" sz="28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800" b="1" dirty="0">
              <a:solidFill>
                <a:prstClr val="black"/>
              </a:solidFill>
              <a:latin typeface="Simplified Arabic" pitchFamily="18" charset="-78"/>
              <a:cs typeface="Simplified Arabic" pitchFamily="18" charset="-78"/>
            </a:endParaRPr>
          </a:p>
          <a:p>
            <a:pPr algn="just"/>
            <a:r>
              <a:rPr lang="ar-EG" sz="2400" b="1" dirty="0" smtClean="0">
                <a:solidFill>
                  <a:prstClr val="black"/>
                </a:solidFill>
                <a:latin typeface="Simplified Arabic" pitchFamily="18" charset="-78"/>
                <a:cs typeface="Simplified Arabic" pitchFamily="18" charset="-78"/>
              </a:rPr>
              <a:t>ثم تطبق معادلة </a:t>
            </a:r>
            <a:r>
              <a:rPr lang="ar-EG" sz="2400" b="1" dirty="0" err="1" smtClean="0">
                <a:solidFill>
                  <a:prstClr val="black"/>
                </a:solidFill>
                <a:latin typeface="Simplified Arabic" pitchFamily="18" charset="-78"/>
                <a:cs typeface="Simplified Arabic" pitchFamily="18" charset="-78"/>
              </a:rPr>
              <a:t>فاي</a:t>
            </a:r>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algn="just"/>
            <a:endParaRPr lang="ar-EG" sz="2400" b="1" dirty="0" smtClean="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marL="457200" indent="-457200" algn="just">
              <a:buFont typeface="Wingdings" pitchFamily="2" charset="2"/>
              <a:buChar char="q"/>
            </a:pPr>
            <a:endParaRPr lang="ar-EG" sz="2400" b="1" dirty="0">
              <a:solidFill>
                <a:prstClr val="black"/>
              </a:solidFill>
              <a:latin typeface="Simplified Arabic" pitchFamily="18" charset="-78"/>
              <a:cs typeface="Simplified Arabic" pitchFamily="18" charset="-78"/>
            </a:endParaRPr>
          </a:p>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rtl="1"/>
            <a:r>
              <a:rPr lang="ar-EG" sz="2400" b="1" dirty="0">
                <a:solidFill>
                  <a:prstClr val="black"/>
                </a:solidFill>
                <a:latin typeface="Arial" pitchFamily="34" charset="0"/>
                <a:cs typeface="Arial" pitchFamily="34" charset="0"/>
              </a:rPr>
              <a:t>معامل الاقتران (معامل </a:t>
            </a:r>
            <a:r>
              <a:rPr lang="ar-EG" sz="2400" b="1" dirty="0" err="1" smtClean="0">
                <a:solidFill>
                  <a:prstClr val="black"/>
                </a:solidFill>
                <a:latin typeface="Arial" pitchFamily="34" charset="0"/>
                <a:cs typeface="Arial" pitchFamily="34" charset="0"/>
              </a:rPr>
              <a:t>فاي</a:t>
            </a:r>
            <a:r>
              <a:rPr lang="ar-EG" sz="2400" b="1" dirty="0" smtClean="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Phi</a:t>
            </a:r>
            <a:r>
              <a:rPr lang="ar-EG" sz="2400" b="1" dirty="0" smtClean="0">
                <a:solidFill>
                  <a:prstClr val="black"/>
                </a:solidFill>
                <a:latin typeface="Arial" pitchFamily="34" charset="0"/>
                <a:cs typeface="Arial" pitchFamily="34" charset="0"/>
              </a:rPr>
              <a:t>) </a:t>
            </a:r>
            <a:endParaRPr lang="en-US" sz="2400" b="1" dirty="0">
              <a:solidFill>
                <a:prstClr val="black"/>
              </a:solidFill>
              <a:latin typeface="Arial" pitchFamily="34" charset="0"/>
              <a:cs typeface="Arial" pitchFamily="34" charset="0"/>
            </a:endParaRPr>
          </a:p>
        </p:txBody>
      </p:sp>
      <p:graphicFrame>
        <p:nvGraphicFramePr>
          <p:cNvPr id="19" name="جدول 2"/>
          <p:cNvGraphicFramePr>
            <a:graphicFrameLocks noGrp="1"/>
          </p:cNvGraphicFramePr>
          <p:nvPr>
            <p:extLst>
              <p:ext uri="{D42A27DB-BD31-4B8C-83A1-F6EECF244321}">
                <p14:modId xmlns:p14="http://schemas.microsoft.com/office/powerpoint/2010/main" val="4277101229"/>
              </p:ext>
            </p:extLst>
          </p:nvPr>
        </p:nvGraphicFramePr>
        <p:xfrm>
          <a:off x="755073" y="2438400"/>
          <a:ext cx="7467600" cy="1463040"/>
        </p:xfrm>
        <a:graphic>
          <a:graphicData uri="http://schemas.openxmlformats.org/drawingml/2006/table">
            <a:tbl>
              <a:tblPr rtl="1" firstRow="1" bandRow="1">
                <a:tableStyleId>{5C22544A-7EE6-4342-B048-85BDC9FD1C3A}</a:tableStyleId>
              </a:tblPr>
              <a:tblGrid>
                <a:gridCol w="1866900"/>
                <a:gridCol w="1866900"/>
                <a:gridCol w="1866900"/>
                <a:gridCol w="1866900"/>
              </a:tblGrid>
              <a:tr h="342900">
                <a:tc>
                  <a:txBody>
                    <a:bodyPr/>
                    <a:lstStyle/>
                    <a:p>
                      <a:pPr algn="ctr" rtl="1"/>
                      <a:r>
                        <a:rPr lang="ar-EG" b="1" dirty="0" smtClean="0">
                          <a:latin typeface="Arial" pitchFamily="34" charset="0"/>
                          <a:cs typeface="Arial" pitchFamily="34" charset="0"/>
                        </a:rPr>
                        <a:t>البيان</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X1 </a:t>
                      </a:r>
                      <a:r>
                        <a:rPr lang="ar-SA" b="1" dirty="0" smtClean="0">
                          <a:latin typeface="Arial" pitchFamily="34" charset="0"/>
                          <a:cs typeface="Arial" pitchFamily="34" charset="0"/>
                        </a:rPr>
                        <a:t>مصاب</a:t>
                      </a:r>
                      <a:endParaRPr lang="ar-SA" b="1" dirty="0">
                        <a:latin typeface="Arial" pitchFamily="34" charset="0"/>
                        <a:cs typeface="Arial" pitchFamily="34" charset="0"/>
                      </a:endParaRPr>
                    </a:p>
                  </a:txBody>
                  <a:tcPr/>
                </a:tc>
                <a:tc>
                  <a:txBody>
                    <a:bodyPr/>
                    <a:lstStyle/>
                    <a:p>
                      <a:pPr algn="ctr" rtl="1"/>
                      <a:r>
                        <a:rPr kumimoji="0" lang="en-US" b="1" kern="1200" dirty="0" smtClean="0">
                          <a:solidFill>
                            <a:schemeClr val="lt1"/>
                          </a:solidFill>
                          <a:latin typeface="Arial" pitchFamily="34" charset="0"/>
                          <a:ea typeface="+mn-ea"/>
                          <a:cs typeface="Arial" pitchFamily="34" charset="0"/>
                        </a:rPr>
                        <a:t>X2</a:t>
                      </a:r>
                      <a:r>
                        <a:rPr kumimoji="0" lang="ar-SA" b="1" kern="1200" smtClean="0">
                          <a:solidFill>
                            <a:schemeClr val="lt1"/>
                          </a:solidFill>
                          <a:latin typeface="Arial" pitchFamily="34" charset="0"/>
                          <a:ea typeface="+mn-ea"/>
                          <a:cs typeface="Arial" pitchFamily="34" charset="0"/>
                        </a:rPr>
                        <a:t> غير مصاب</a:t>
                      </a:r>
                      <a:endParaRPr kumimoji="0" lang="en-US" b="1" kern="1200" dirty="0" smtClean="0">
                        <a:solidFill>
                          <a:schemeClr val="lt1"/>
                        </a:solidFill>
                        <a:latin typeface="Arial" pitchFamily="34" charset="0"/>
                        <a:ea typeface="+mn-ea"/>
                        <a:cs typeface="Arial" pitchFamily="34" charset="0"/>
                      </a:endParaRPr>
                    </a:p>
                  </a:txBody>
                  <a:tcPr/>
                </a:tc>
                <a:tc>
                  <a:txBody>
                    <a:bodyPr/>
                    <a:lstStyle/>
                    <a:p>
                      <a:pPr algn="ctr" rtl="1"/>
                      <a:r>
                        <a:rPr lang="en-US" b="1" dirty="0" smtClean="0">
                          <a:latin typeface="Arial" pitchFamily="34" charset="0"/>
                          <a:cs typeface="Arial" pitchFamily="34" charset="0"/>
                        </a:rPr>
                        <a:t>Sum</a:t>
                      </a:r>
                    </a:p>
                  </a:txBody>
                  <a:tcPr/>
                </a:tc>
              </a:tr>
              <a:tr h="342900">
                <a:tc>
                  <a:txBody>
                    <a:bodyPr/>
                    <a:lstStyle/>
                    <a:p>
                      <a:pPr algn="ctr" rtl="0"/>
                      <a:r>
                        <a:rPr lang="ar-EG" sz="1800" b="1" dirty="0" smtClean="0">
                          <a:latin typeface="Arial" pitchFamily="34" charset="0"/>
                          <a:cs typeface="Arial" pitchFamily="34" charset="0"/>
                        </a:rPr>
                        <a:t> </a:t>
                      </a:r>
                      <a:r>
                        <a:rPr lang="ar-SA" sz="1800" b="1" dirty="0" smtClean="0">
                          <a:latin typeface="Arial" pitchFamily="34" charset="0"/>
                          <a:cs typeface="Arial" pitchFamily="34" charset="0"/>
                        </a:rPr>
                        <a:t>ذكر</a:t>
                      </a:r>
                      <a:r>
                        <a:rPr lang="ar-EG" sz="1800" b="1" dirty="0" smtClean="0">
                          <a:latin typeface="Arial" pitchFamily="34" charset="0"/>
                          <a:cs typeface="Arial" pitchFamily="34" charset="0"/>
                        </a:rPr>
                        <a:t> </a:t>
                      </a:r>
                      <a:r>
                        <a:rPr lang="en-US" sz="1800" b="1" dirty="0" smtClean="0">
                          <a:latin typeface="Arial" pitchFamily="34" charset="0"/>
                          <a:cs typeface="Arial" pitchFamily="34" charset="0"/>
                        </a:rPr>
                        <a:t>Y1</a:t>
                      </a:r>
                      <a:r>
                        <a:rPr lang="ar-EG" sz="1400" b="1" baseline="0" dirty="0" smtClean="0">
                          <a:latin typeface="Arial" pitchFamily="34" charset="0"/>
                          <a:cs typeface="Arial" pitchFamily="34" charset="0"/>
                        </a:rPr>
                        <a:t> </a:t>
                      </a:r>
                      <a:endParaRPr lang="en-US" sz="1800" b="1" dirty="0" smtClean="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a</a:t>
                      </a:r>
                      <a:r>
                        <a:rPr lang="ar-EG" b="1" baseline="0" dirty="0" smtClean="0">
                          <a:latin typeface="Arial" pitchFamily="34" charset="0"/>
                          <a:cs typeface="Arial" pitchFamily="34" charset="0"/>
                        </a:rPr>
                        <a:t> </a:t>
                      </a:r>
                      <a:r>
                        <a:rPr lang="en-US" b="1" dirty="0" smtClean="0">
                          <a:latin typeface="Arial" pitchFamily="34" charset="0"/>
                          <a:cs typeface="Arial" pitchFamily="34" charset="0"/>
                        </a:rPr>
                        <a:t>12</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7</a:t>
                      </a:r>
                      <a:r>
                        <a:rPr lang="en-US" b="1" baseline="0" dirty="0" smtClean="0">
                          <a:latin typeface="Arial" pitchFamily="34" charset="0"/>
                          <a:cs typeface="Arial" pitchFamily="34" charset="0"/>
                        </a:rPr>
                        <a:t> b</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19</a:t>
                      </a:r>
                      <a:endParaRPr lang="ar-SA" b="1" dirty="0">
                        <a:latin typeface="Arial" pitchFamily="34" charset="0"/>
                        <a:cs typeface="Arial" pitchFamily="34" charset="0"/>
                      </a:endParaRPr>
                    </a:p>
                  </a:txBody>
                  <a:tcPr/>
                </a:tc>
              </a:tr>
              <a:tr h="342900">
                <a:tc>
                  <a:txBody>
                    <a:bodyPr/>
                    <a:lstStyle/>
                    <a:p>
                      <a:pPr algn="ctr" rtl="0"/>
                      <a:r>
                        <a:rPr lang="ar-EG" b="1" dirty="0" smtClean="0">
                          <a:latin typeface="Arial" pitchFamily="34" charset="0"/>
                          <a:cs typeface="Arial" pitchFamily="34" charset="0"/>
                        </a:rPr>
                        <a:t> </a:t>
                      </a:r>
                      <a:r>
                        <a:rPr lang="ar-SA" b="1" dirty="0" smtClean="0">
                          <a:latin typeface="Arial" pitchFamily="34" charset="0"/>
                          <a:cs typeface="Arial" pitchFamily="34" charset="0"/>
                        </a:rPr>
                        <a:t>أنثى</a:t>
                      </a:r>
                      <a:r>
                        <a:rPr lang="ar-EG" b="1" dirty="0" smtClean="0">
                          <a:latin typeface="Arial" pitchFamily="34" charset="0"/>
                          <a:cs typeface="Arial" pitchFamily="34" charset="0"/>
                        </a:rPr>
                        <a:t> </a:t>
                      </a:r>
                      <a:r>
                        <a:rPr lang="en-US" b="1" dirty="0" smtClean="0">
                          <a:latin typeface="Arial" pitchFamily="34" charset="0"/>
                          <a:cs typeface="Arial" pitchFamily="34" charset="0"/>
                        </a:rPr>
                        <a:t>Y2</a:t>
                      </a:r>
                    </a:p>
                  </a:txBody>
                  <a:tcPr/>
                </a:tc>
                <a:tc>
                  <a:txBody>
                    <a:bodyPr/>
                    <a:lstStyle/>
                    <a:p>
                      <a:pPr algn="ctr" rtl="1"/>
                      <a:r>
                        <a:rPr lang="en-US" b="1" dirty="0" smtClean="0">
                          <a:latin typeface="Arial" pitchFamily="34" charset="0"/>
                          <a:cs typeface="Arial" pitchFamily="34" charset="0"/>
                        </a:rPr>
                        <a:t>10 c</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5 d</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15</a:t>
                      </a:r>
                      <a:endParaRPr lang="ar-SA" b="1" dirty="0">
                        <a:latin typeface="Arial" pitchFamily="34" charset="0"/>
                        <a:cs typeface="Arial" pitchFamily="34" charset="0"/>
                      </a:endParaRPr>
                    </a:p>
                  </a:txBody>
                  <a:tcPr/>
                </a:tc>
              </a:tr>
              <a:tr h="342900">
                <a:tc>
                  <a:txBody>
                    <a:bodyPr/>
                    <a:lstStyle/>
                    <a:p>
                      <a:pPr algn="ctr" rtl="1"/>
                      <a:r>
                        <a:rPr lang="en-US" b="1" dirty="0" smtClean="0">
                          <a:latin typeface="Arial" pitchFamily="34" charset="0"/>
                          <a:cs typeface="Arial" pitchFamily="34" charset="0"/>
                        </a:rPr>
                        <a:t>Sum</a:t>
                      </a:r>
                    </a:p>
                  </a:txBody>
                  <a:tcPr/>
                </a:tc>
                <a:tc>
                  <a:txBody>
                    <a:bodyPr/>
                    <a:lstStyle/>
                    <a:p>
                      <a:pPr algn="ctr" rtl="1"/>
                      <a:r>
                        <a:rPr lang="en-US" b="1" dirty="0" smtClean="0">
                          <a:latin typeface="Arial" pitchFamily="34" charset="0"/>
                          <a:cs typeface="Arial" pitchFamily="34" charset="0"/>
                        </a:rPr>
                        <a:t>22</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12</a:t>
                      </a:r>
                      <a:endParaRPr lang="ar-SA" b="1" dirty="0">
                        <a:latin typeface="Arial" pitchFamily="34" charset="0"/>
                        <a:cs typeface="Arial" pitchFamily="34" charset="0"/>
                      </a:endParaRPr>
                    </a:p>
                  </a:txBody>
                  <a:tcPr/>
                </a:tc>
                <a:tc>
                  <a:txBody>
                    <a:bodyPr/>
                    <a:lstStyle/>
                    <a:p>
                      <a:pPr algn="ctr" rtl="1"/>
                      <a:r>
                        <a:rPr lang="en-US" b="1" dirty="0" smtClean="0">
                          <a:latin typeface="Arial" pitchFamily="34" charset="0"/>
                          <a:cs typeface="Arial" pitchFamily="34" charset="0"/>
                        </a:rPr>
                        <a:t>36</a:t>
                      </a:r>
                      <a:endParaRPr lang="ar-SA" b="1" dirty="0">
                        <a:latin typeface="Arial" pitchFamily="34" charset="0"/>
                        <a:cs typeface="Arial" pitchFamily="34" charset="0"/>
                      </a:endParaRPr>
                    </a:p>
                  </a:txBody>
                  <a:tcPr/>
                </a:tc>
              </a:tr>
            </a:tbl>
          </a:graphicData>
        </a:graphic>
      </p:graphicFrame>
      <mc:AlternateContent xmlns:mc="http://schemas.openxmlformats.org/markup-compatibility/2006" xmlns:a14="http://schemas.microsoft.com/office/drawing/2010/main">
        <mc:Choice Requires="a14">
          <p:sp>
            <p:nvSpPr>
              <p:cNvPr id="21" name="مستطيل مستدير الزوايا 10"/>
              <p:cNvSpPr/>
              <p:nvPr/>
            </p:nvSpPr>
            <p:spPr>
              <a:xfrm>
                <a:off x="1052106" y="3999561"/>
                <a:ext cx="5328592" cy="1066800"/>
              </a:xfrm>
              <a:prstGeom prst="roundRect">
                <a:avLst/>
              </a:prstGeom>
              <a:ln/>
            </p:spPr>
            <p:style>
              <a:lnRef idx="2">
                <a:schemeClr val="dk1"/>
              </a:lnRef>
              <a:fillRef idx="1">
                <a:schemeClr val="lt1"/>
              </a:fillRef>
              <a:effectRef idx="0">
                <a:schemeClr val="dk1"/>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ar-SA" sz="2000" b="1" i="1" smtClean="0">
                              <a:solidFill>
                                <a:srgbClr val="FF0000"/>
                              </a:solidFill>
                              <a:latin typeface="Cambria Math"/>
                            </a:rPr>
                          </m:ctrlPr>
                        </m:sSubPr>
                        <m:e>
                          <m:r>
                            <a:rPr lang="en-US" sz="2000" b="1" i="1">
                              <a:solidFill>
                                <a:srgbClr val="FF0000"/>
                              </a:solidFill>
                              <a:latin typeface="Cambria Math"/>
                            </a:rPr>
                            <m:t>𝒓</m:t>
                          </m:r>
                        </m:e>
                        <m:sub>
                          <m:r>
                            <a:rPr lang="ar-SA" sz="2000" b="1" i="1">
                              <a:solidFill>
                                <a:srgbClr val="FF0000"/>
                              </a:solidFill>
                              <a:latin typeface="Cambria Math"/>
                              <a:ea typeface="Cambria Math"/>
                            </a:rPr>
                            <m:t>∅</m:t>
                          </m:r>
                        </m:sub>
                      </m:sSub>
                      <m:r>
                        <a:rPr lang="ar-SA" sz="2000" b="1" i="1">
                          <a:solidFill>
                            <a:srgbClr val="FF0000"/>
                          </a:solidFill>
                          <a:latin typeface="Cambria Math"/>
                        </a:rPr>
                        <m:t>=</m:t>
                      </m:r>
                      <m:r>
                        <a:rPr lang="ar-SA" sz="2000" b="1" i="1" smtClean="0">
                          <a:solidFill>
                            <a:srgbClr val="FF0000"/>
                          </a:solidFill>
                          <a:latin typeface="Cambria Math"/>
                        </a:rPr>
                        <m:t> </m:t>
                      </m:r>
                      <m:f>
                        <m:fPr>
                          <m:ctrlPr>
                            <a:rPr lang="ar-SA" sz="2000" b="1" i="1">
                              <a:solidFill>
                                <a:srgbClr val="FF0000"/>
                              </a:solidFill>
                              <a:latin typeface="Cambria Math"/>
                            </a:rPr>
                          </m:ctrlPr>
                        </m:fPr>
                        <m:num>
                          <m:r>
                            <a:rPr lang="en-US" sz="2000" b="1" i="1" smtClean="0">
                              <a:solidFill>
                                <a:srgbClr val="FF0000"/>
                              </a:solidFill>
                              <a:latin typeface="Cambria Math"/>
                            </a:rPr>
                            <m:t>𝒂</m:t>
                          </m:r>
                          <m:r>
                            <a:rPr lang="ar-SA" sz="2000" b="1" i="1">
                              <a:solidFill>
                                <a:srgbClr val="FF0000"/>
                              </a:solidFill>
                              <a:latin typeface="Cambria Math"/>
                              <a:ea typeface="Cambria Math"/>
                            </a:rPr>
                            <m:t>×</m:t>
                          </m:r>
                          <m:r>
                            <a:rPr lang="en-US" sz="2000" b="1" i="1" smtClean="0">
                              <a:solidFill>
                                <a:srgbClr val="FF0000"/>
                              </a:solidFill>
                              <a:latin typeface="Cambria Math"/>
                              <a:ea typeface="Cambria Math"/>
                            </a:rPr>
                            <m:t>𝒅</m:t>
                          </m:r>
                          <m:r>
                            <a:rPr lang="ar-SA" sz="2000" b="1" i="1">
                              <a:solidFill>
                                <a:srgbClr val="FF0000"/>
                              </a:solidFill>
                              <a:latin typeface="Cambria Math"/>
                              <a:ea typeface="Cambria Math"/>
                            </a:rPr>
                            <m:t> −</m:t>
                          </m:r>
                          <m:r>
                            <a:rPr lang="en-US" sz="2000" b="1" i="1" smtClean="0">
                              <a:solidFill>
                                <a:srgbClr val="FF0000"/>
                              </a:solidFill>
                              <a:latin typeface="Cambria Math"/>
                              <a:ea typeface="Cambria Math"/>
                            </a:rPr>
                            <m:t>𝒃</m:t>
                          </m:r>
                          <m:r>
                            <a:rPr lang="ar-SA" sz="2000" b="1" i="1">
                              <a:solidFill>
                                <a:srgbClr val="FF0000"/>
                              </a:solidFill>
                              <a:latin typeface="Cambria Math"/>
                              <a:ea typeface="Cambria Math"/>
                            </a:rPr>
                            <m:t>×</m:t>
                          </m:r>
                          <m:r>
                            <a:rPr lang="en-US" sz="2000" b="1" i="1" smtClean="0">
                              <a:solidFill>
                                <a:srgbClr val="FF0000"/>
                              </a:solidFill>
                              <a:latin typeface="Cambria Math"/>
                              <a:ea typeface="Cambria Math"/>
                            </a:rPr>
                            <m:t>𝑪</m:t>
                          </m:r>
                        </m:num>
                        <m:den>
                          <m:rad>
                            <m:radPr>
                              <m:degHide m:val="on"/>
                              <m:ctrlPr>
                                <a:rPr lang="ar-SA" sz="2000" b="1" i="1">
                                  <a:solidFill>
                                    <a:srgbClr val="FF0000"/>
                                  </a:solidFill>
                                  <a:latin typeface="Cambria Math"/>
                                </a:rPr>
                              </m:ctrlPr>
                            </m:radPr>
                            <m:deg/>
                            <m:e>
                              <m:d>
                                <m:dPr>
                                  <m:ctrlPr>
                                    <a:rPr lang="ar-SA" sz="2000" b="1" i="1" smtClean="0">
                                      <a:solidFill>
                                        <a:srgbClr val="FF0000"/>
                                      </a:solidFill>
                                      <a:latin typeface="Cambria Math"/>
                                    </a:rPr>
                                  </m:ctrlPr>
                                </m:dPr>
                                <m:e>
                                  <m:r>
                                    <a:rPr lang="en-US" sz="2000" b="1" i="1" smtClean="0">
                                      <a:solidFill>
                                        <a:srgbClr val="FF0000"/>
                                      </a:solidFill>
                                      <a:latin typeface="Cambria Math"/>
                                    </a:rPr>
                                    <m:t>𝒂</m:t>
                                  </m:r>
                                  <m:r>
                                    <a:rPr lang="en-US" sz="2000" b="1" i="1" smtClean="0">
                                      <a:solidFill>
                                        <a:srgbClr val="FF0000"/>
                                      </a:solidFill>
                                      <a:latin typeface="Cambria Math"/>
                                    </a:rPr>
                                    <m:t>+</m:t>
                                  </m:r>
                                  <m:r>
                                    <a:rPr lang="en-US" sz="2000" b="1" i="1" smtClean="0">
                                      <a:solidFill>
                                        <a:srgbClr val="FF0000"/>
                                      </a:solidFill>
                                      <a:latin typeface="Cambria Math"/>
                                    </a:rPr>
                                    <m:t>𝒃</m:t>
                                  </m:r>
                                </m:e>
                              </m:d>
                              <m:d>
                                <m:dPr>
                                  <m:ctrlPr>
                                    <a:rPr lang="ar-SA" sz="2000" b="1" i="1" smtClean="0">
                                      <a:solidFill>
                                        <a:srgbClr val="FF0000"/>
                                      </a:solidFill>
                                      <a:latin typeface="Cambria Math"/>
                                      <a:ea typeface="Cambria Math"/>
                                    </a:rPr>
                                  </m:ctrlPr>
                                </m:dPr>
                                <m:e>
                                  <m:r>
                                    <a:rPr lang="en-US" sz="2000" b="1" i="1" smtClean="0">
                                      <a:solidFill>
                                        <a:srgbClr val="FF0000"/>
                                      </a:solidFill>
                                      <a:latin typeface="Cambria Math"/>
                                      <a:ea typeface="Cambria Math"/>
                                    </a:rPr>
                                    <m:t>𝒄</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𝒅</m:t>
                                  </m:r>
                                </m:e>
                              </m:d>
                              <m:d>
                                <m:dPr>
                                  <m:ctrlPr>
                                    <a:rPr lang="ar-SA" sz="2000" b="1" i="1" smtClean="0">
                                      <a:solidFill>
                                        <a:srgbClr val="FF0000"/>
                                      </a:solidFill>
                                      <a:latin typeface="Cambria Math"/>
                                      <a:ea typeface="Cambria Math"/>
                                    </a:rPr>
                                  </m:ctrlPr>
                                </m:dPr>
                                <m:e>
                                  <m:r>
                                    <a:rPr lang="en-US" sz="2000" b="1" i="1" smtClean="0">
                                      <a:solidFill>
                                        <a:srgbClr val="FF0000"/>
                                      </a:solidFill>
                                      <a:latin typeface="Cambria Math"/>
                                      <a:ea typeface="Cambria Math"/>
                                    </a:rPr>
                                    <m:t>𝒂</m:t>
                                  </m:r>
                                  <m:r>
                                    <a:rPr lang="en-US" sz="2000" b="1" i="1" smtClean="0">
                                      <a:solidFill>
                                        <a:srgbClr val="FF0000"/>
                                      </a:solidFill>
                                      <a:latin typeface="Cambria Math"/>
                                      <a:ea typeface="Cambria Math"/>
                                    </a:rPr>
                                    <m:t>+</m:t>
                                  </m:r>
                                  <m:r>
                                    <a:rPr lang="en-US" sz="2000" b="1" i="1" smtClean="0">
                                      <a:solidFill>
                                        <a:srgbClr val="FF0000"/>
                                      </a:solidFill>
                                      <a:latin typeface="Cambria Math"/>
                                      <a:ea typeface="Cambria Math"/>
                                    </a:rPr>
                                    <m:t>𝒄</m:t>
                                  </m:r>
                                </m:e>
                              </m:d>
                              <m:d>
                                <m:dPr>
                                  <m:ctrlPr>
                                    <a:rPr lang="ar-SA" sz="2000" b="1" i="1">
                                      <a:solidFill>
                                        <a:srgbClr val="FF0000"/>
                                      </a:solidFill>
                                      <a:latin typeface="Cambria Math"/>
                                      <a:ea typeface="Cambria Math"/>
                                    </a:rPr>
                                  </m:ctrlPr>
                                </m:dPr>
                                <m:e>
                                  <m:r>
                                    <a:rPr lang="en-US" sz="2000" b="1" i="1">
                                      <a:solidFill>
                                        <a:srgbClr val="FF0000"/>
                                      </a:solidFill>
                                      <a:latin typeface="Cambria Math"/>
                                      <a:ea typeface="Cambria Math"/>
                                    </a:rPr>
                                    <m:t>𝒃</m:t>
                                  </m:r>
                                  <m:r>
                                    <a:rPr lang="en-US" sz="2000" b="1" i="1">
                                      <a:solidFill>
                                        <a:srgbClr val="FF0000"/>
                                      </a:solidFill>
                                      <a:latin typeface="Cambria Math"/>
                                      <a:ea typeface="Cambria Math"/>
                                    </a:rPr>
                                    <m:t>+</m:t>
                                  </m:r>
                                  <m:r>
                                    <a:rPr lang="en-US" sz="2000" b="1" i="1">
                                      <a:solidFill>
                                        <a:srgbClr val="FF0000"/>
                                      </a:solidFill>
                                      <a:latin typeface="Cambria Math"/>
                                      <a:ea typeface="Cambria Math"/>
                                    </a:rPr>
                                    <m:t>𝒅</m:t>
                                  </m:r>
                                </m:e>
                              </m:d>
                            </m:e>
                          </m:rad>
                        </m:den>
                      </m:f>
                      <m:r>
                        <a:rPr lang="ar-SA" sz="2000" b="1" i="1">
                          <a:solidFill>
                            <a:srgbClr val="FF0000"/>
                          </a:solidFill>
                          <a:latin typeface="Cambria Math"/>
                        </a:rPr>
                        <m:t> </m:t>
                      </m:r>
                    </m:oMath>
                  </m:oMathPara>
                </a14:m>
                <a:endParaRPr lang="ar-SA" sz="2000" b="1" dirty="0">
                  <a:solidFill>
                    <a:srgbClr val="FF0000"/>
                  </a:solidFill>
                </a:endParaRPr>
              </a:p>
            </p:txBody>
          </p:sp>
        </mc:Choice>
        <mc:Fallback xmlns="">
          <p:sp>
            <p:nvSpPr>
              <p:cNvPr id="21" name="مستطيل مستدير الزوايا 10"/>
              <p:cNvSpPr>
                <a:spLocks noRot="1" noChangeAspect="1" noMove="1" noResize="1" noEditPoints="1" noAdjustHandles="1" noChangeArrowheads="1" noChangeShapeType="1" noTextEdit="1"/>
              </p:cNvSpPr>
              <p:nvPr/>
            </p:nvSpPr>
            <p:spPr>
              <a:xfrm>
                <a:off x="1052106" y="3999561"/>
                <a:ext cx="5328592" cy="1066800"/>
              </a:xfrm>
              <a:prstGeom prst="roundRect">
                <a:avLst/>
              </a:prstGeom>
              <a:blipFill rotWithShape="1">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مستطيل مستدير الزوايا 8"/>
              <p:cNvSpPr/>
              <p:nvPr/>
            </p:nvSpPr>
            <p:spPr>
              <a:xfrm>
                <a:off x="755073" y="5071905"/>
                <a:ext cx="5922658" cy="1675591"/>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000" b="1" i="0" u="none" strike="noStrike" kern="0" cap="none" spc="0" normalizeH="0" baseline="0" noProof="0" dirty="0" smtClean="0">
                  <a:ln>
                    <a:noFill/>
                  </a:ln>
                  <a:solidFill>
                    <a:srgbClr val="FF0000"/>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SA" sz="2000" b="1" i="1" u="none" strike="noStrike" kern="0" cap="none" spc="0" normalizeH="0" baseline="0" noProof="0">
                              <a:ln>
                                <a:noFill/>
                              </a:ln>
                              <a:solidFill>
                                <a:srgbClr val="FF0000"/>
                              </a:solidFill>
                              <a:effectLst/>
                              <a:uLnTx/>
                              <a:uFillTx/>
                              <a:latin typeface="Cambria Math"/>
                              <a:ea typeface="+mn-ea"/>
                            </a:rPr>
                          </m:ctrlPr>
                        </m:sSubPr>
                        <m:e>
                          <m:r>
                            <a:rPr kumimoji="0" lang="en-US" sz="2000" b="1" i="1" u="none" strike="noStrike" kern="0" cap="none" spc="0" normalizeH="0" baseline="0" noProof="0">
                              <a:ln>
                                <a:noFill/>
                              </a:ln>
                              <a:solidFill>
                                <a:srgbClr val="FF0000"/>
                              </a:solidFill>
                              <a:effectLst/>
                              <a:uLnTx/>
                              <a:uFillTx/>
                              <a:latin typeface="Cambria Math"/>
                              <a:ea typeface="+mn-ea"/>
                              <a:cs typeface="+mn-cs"/>
                            </a:rPr>
                            <m:t>𝒓</m:t>
                          </m:r>
                        </m:e>
                        <m:sub>
                          <m:r>
                            <a:rPr kumimoji="0" lang="ar-SA" sz="2000" b="1" i="1" u="none" strike="noStrike" kern="0" cap="none" spc="0" normalizeH="0" baseline="0" noProof="0">
                              <a:ln>
                                <a:noFill/>
                              </a:ln>
                              <a:solidFill>
                                <a:srgbClr val="FF0000"/>
                              </a:solidFill>
                              <a:effectLst/>
                              <a:uLnTx/>
                              <a:uFillTx/>
                              <a:latin typeface="Cambria Math"/>
                              <a:ea typeface="Cambria Math"/>
                            </a:rPr>
                            <m:t>∅</m:t>
                          </m:r>
                        </m:sub>
                      </m:sSub>
                      <m:r>
                        <a:rPr kumimoji="0" lang="ar-SA" sz="2000" b="1" i="1" u="none" strike="noStrike" kern="0" cap="none" spc="0" normalizeH="0" baseline="0" noProof="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 </m:t>
                      </m:r>
                      <m:f>
                        <m:fPr>
                          <m:ctrlPr>
                            <a:rPr kumimoji="0" lang="ar-SA" sz="2000" b="1" i="1" u="none" strike="noStrike" kern="0" cap="none" spc="0" normalizeH="0" baseline="0" noProof="0" smtClean="0">
                              <a:ln>
                                <a:noFill/>
                              </a:ln>
                              <a:solidFill>
                                <a:srgbClr val="FF0000"/>
                              </a:solidFill>
                              <a:effectLst/>
                              <a:uLnTx/>
                              <a:uFillTx/>
                              <a:latin typeface="Cambria Math"/>
                              <a:ea typeface="+mn-ea"/>
                            </a:rPr>
                          </m:ctrlPr>
                        </m:fPr>
                        <m:num>
                          <m:r>
                            <a:rPr kumimoji="0" lang="ar-SA" sz="2000" b="1" i="1" u="none" strike="noStrike" kern="0" cap="none" spc="0" normalizeH="0" baseline="0" noProof="0" smtClean="0">
                              <a:ln>
                                <a:noFill/>
                              </a:ln>
                              <a:solidFill>
                                <a:srgbClr val="FF0000"/>
                              </a:solidFill>
                              <a:effectLst/>
                              <a:uLnTx/>
                              <a:uFillTx/>
                              <a:latin typeface="Cambria Math"/>
                              <a:ea typeface="+mn-ea"/>
                            </a:rPr>
                            <m:t>𝟏𝟐</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𝟓</m:t>
                          </m:r>
                          <m:r>
                            <a:rPr kumimoji="0" lang="ar-SA" sz="2000" b="1" i="1" u="none" strike="noStrike" kern="0" cap="none" spc="0" normalizeH="0" baseline="0" noProof="0" smtClean="0">
                              <a:ln>
                                <a:noFill/>
                              </a:ln>
                              <a:solidFill>
                                <a:srgbClr val="FF0000"/>
                              </a:solidFill>
                              <a:effectLst/>
                              <a:uLnTx/>
                              <a:uFillTx/>
                              <a:latin typeface="Cambria Math"/>
                              <a:ea typeface="Cambria Math"/>
                            </a:rPr>
                            <m:t> −</m:t>
                          </m:r>
                          <m:r>
                            <a:rPr kumimoji="0" lang="ar-SA" sz="2000" b="1" i="1" u="none" strike="noStrike" kern="0" cap="none" spc="0" normalizeH="0" baseline="0" noProof="0" smtClean="0">
                              <a:ln>
                                <a:noFill/>
                              </a:ln>
                              <a:solidFill>
                                <a:srgbClr val="FF0000"/>
                              </a:solidFill>
                              <a:effectLst/>
                              <a:uLnTx/>
                              <a:uFillTx/>
                              <a:latin typeface="Cambria Math"/>
                              <a:ea typeface="Cambria Math"/>
                            </a:rPr>
                            <m:t>𝟕</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𝟏𝟎</m:t>
                          </m:r>
                        </m:num>
                        <m:den>
                          <m:rad>
                            <m:radPr>
                              <m:degHide m:val="on"/>
                              <m:ctrlPr>
                                <a:rPr kumimoji="0" lang="ar-SA" sz="2000" b="1" i="1" u="none" strike="noStrike" kern="0" cap="none" spc="0" normalizeH="0" baseline="0" noProof="0" smtClean="0">
                                  <a:ln>
                                    <a:noFill/>
                                  </a:ln>
                                  <a:solidFill>
                                    <a:srgbClr val="FF0000"/>
                                  </a:solidFill>
                                  <a:effectLst/>
                                  <a:uLnTx/>
                                  <a:uFillTx/>
                                  <a:latin typeface="Cambria Math"/>
                                  <a:ea typeface="+mn-ea"/>
                                </a:rPr>
                              </m:ctrlPr>
                            </m:radPr>
                            <m:deg/>
                            <m:e>
                              <m:r>
                                <a:rPr kumimoji="0" lang="ar-SA" sz="2000" b="1" i="1" u="none" strike="noStrike" kern="0" cap="none" spc="0" normalizeH="0" baseline="0" noProof="0" smtClean="0">
                                  <a:ln>
                                    <a:noFill/>
                                  </a:ln>
                                  <a:solidFill>
                                    <a:srgbClr val="FF0000"/>
                                  </a:solidFill>
                                  <a:effectLst/>
                                  <a:uLnTx/>
                                  <a:uFillTx/>
                                  <a:latin typeface="Cambria Math"/>
                                  <a:ea typeface="+mn-ea"/>
                                </a:rPr>
                                <m:t>𝟐𝟐</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𝟏𝟐</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𝟏𝟗</m:t>
                              </m:r>
                              <m:r>
                                <a:rPr kumimoji="0" lang="ar-SA" sz="2000" b="1" i="1" u="none" strike="noStrike" kern="0" cap="none" spc="0" normalizeH="0" baseline="0" noProof="0" smtClean="0">
                                  <a:ln>
                                    <a:noFill/>
                                  </a:ln>
                                  <a:solidFill>
                                    <a:srgbClr val="FF0000"/>
                                  </a:solidFill>
                                  <a:effectLst/>
                                  <a:uLnTx/>
                                  <a:uFillTx/>
                                  <a:latin typeface="Cambria Math"/>
                                  <a:ea typeface="Cambria Math"/>
                                </a:rPr>
                                <m:t>×</m:t>
                              </m:r>
                              <m:r>
                                <a:rPr kumimoji="0" lang="ar-SA" sz="2000" b="1" i="1" u="none" strike="noStrike" kern="0" cap="none" spc="0" normalizeH="0" baseline="0" noProof="0" smtClean="0">
                                  <a:ln>
                                    <a:noFill/>
                                  </a:ln>
                                  <a:solidFill>
                                    <a:srgbClr val="FF0000"/>
                                  </a:solidFill>
                                  <a:effectLst/>
                                  <a:uLnTx/>
                                  <a:uFillTx/>
                                  <a:latin typeface="Cambria Math"/>
                                  <a:ea typeface="Cambria Math"/>
                                </a:rPr>
                                <m:t>𝟏𝟓</m:t>
                              </m:r>
                            </m:e>
                          </m:rad>
                        </m:den>
                      </m:f>
                      <m:r>
                        <a:rPr kumimoji="0" lang="ar-SA" sz="2000" b="1" i="1" u="none" strike="noStrike" kern="0" cap="none" spc="0" normalizeH="0" baseline="0" noProof="0" smtClean="0">
                          <a:ln>
                            <a:noFill/>
                          </a:ln>
                          <a:solidFill>
                            <a:srgbClr val="FF0000"/>
                          </a:solidFill>
                          <a:effectLst/>
                          <a:uLnTx/>
                          <a:uFillTx/>
                          <a:latin typeface="Cambria Math"/>
                          <a:ea typeface="+mn-ea"/>
                        </a:rPr>
                        <m:t>= </m:t>
                      </m:r>
                    </m:oMath>
                  </m:oMathPara>
                </a14:m>
                <a:endParaRPr kumimoji="0" lang="ar-SA" sz="2000" b="1" i="0" u="none" strike="noStrike" kern="0" cap="none" spc="0" normalizeH="0" baseline="0" noProof="0" dirty="0" smtClean="0">
                  <a:ln>
                    <a:noFill/>
                  </a:ln>
                  <a:solidFill>
                    <a:srgbClr val="FF0000"/>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000" b="1" i="1" u="none" strike="noStrike" kern="0" cap="none" spc="0" normalizeH="0" baseline="0" noProof="0" dirty="0" smtClean="0">
                  <a:ln>
                    <a:noFill/>
                  </a:ln>
                  <a:solidFill>
                    <a:srgbClr val="FF0000"/>
                  </a:solidFill>
                  <a:effectLst/>
                  <a:uLnTx/>
                  <a:uFillTx/>
                  <a:latin typeface="Cambria Math"/>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ar-SA" sz="2000" b="1" i="1" u="none" strike="noStrike" kern="0" cap="none" spc="0" normalizeH="0" baseline="0" noProof="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 </m:t>
                      </m:r>
                      <m:f>
                        <m:fPr>
                          <m:ctrlPr>
                            <a:rPr kumimoji="0" lang="ar-SA" sz="2000" b="1" i="1" u="none" strike="noStrike" kern="0" cap="none" spc="0" normalizeH="0" baseline="0" noProof="0" smtClean="0">
                              <a:ln>
                                <a:noFill/>
                              </a:ln>
                              <a:solidFill>
                                <a:srgbClr val="FF0000"/>
                              </a:solidFill>
                              <a:effectLst/>
                              <a:uLnTx/>
                              <a:uFillTx/>
                              <a:latin typeface="Cambria Math"/>
                              <a:ea typeface="+mn-ea"/>
                            </a:rPr>
                          </m:ctrlPr>
                        </m:fPr>
                        <m:num>
                          <m:r>
                            <a:rPr kumimoji="0" lang="ar-SA" sz="2000" b="1" i="1" u="none" strike="noStrike" kern="0" cap="none" spc="0" normalizeH="0" baseline="0" noProof="0" smtClean="0">
                              <a:ln>
                                <a:noFill/>
                              </a:ln>
                              <a:solidFill>
                                <a:srgbClr val="FF0000"/>
                              </a:solidFill>
                              <a:effectLst/>
                              <a:uLnTx/>
                              <a:uFillTx/>
                              <a:latin typeface="Cambria Math"/>
                              <a:ea typeface="+mn-ea"/>
                            </a:rPr>
                            <m:t>𝟔𝟎</m:t>
                          </m:r>
                          <m:r>
                            <a:rPr kumimoji="0" lang="ar-SA" sz="2000" b="1" i="1" u="none" strike="noStrike" kern="0" cap="none" spc="0" normalizeH="0" baseline="0" noProof="0" smtClean="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𝟕𝟎</m:t>
                          </m:r>
                        </m:num>
                        <m:den>
                          <m:rad>
                            <m:radPr>
                              <m:degHide m:val="on"/>
                              <m:ctrlPr>
                                <a:rPr kumimoji="0" lang="ar-SA" sz="2000" b="1" i="1" u="none" strike="noStrike" kern="0" cap="none" spc="0" normalizeH="0" baseline="0" noProof="0" smtClean="0">
                                  <a:ln>
                                    <a:noFill/>
                                  </a:ln>
                                  <a:solidFill>
                                    <a:srgbClr val="FF0000"/>
                                  </a:solidFill>
                                  <a:effectLst/>
                                  <a:uLnTx/>
                                  <a:uFillTx/>
                                  <a:latin typeface="Cambria Math"/>
                                  <a:ea typeface="+mn-ea"/>
                                </a:rPr>
                              </m:ctrlPr>
                            </m:radPr>
                            <m:deg/>
                            <m:e>
                              <m:r>
                                <a:rPr kumimoji="0" lang="ar-SA" sz="2000" b="1" i="1" u="none" strike="noStrike" kern="0" cap="none" spc="0" normalizeH="0" baseline="0" noProof="0" smtClean="0">
                                  <a:ln>
                                    <a:noFill/>
                                  </a:ln>
                                  <a:solidFill>
                                    <a:srgbClr val="FF0000"/>
                                  </a:solidFill>
                                  <a:effectLst/>
                                  <a:uLnTx/>
                                  <a:uFillTx/>
                                  <a:latin typeface="Cambria Math"/>
                                  <a:ea typeface="+mn-ea"/>
                                </a:rPr>
                                <m:t>𝟕𝟓𝟐𝟒𝟎</m:t>
                              </m:r>
                            </m:e>
                          </m:rad>
                        </m:den>
                      </m:f>
                      <m:r>
                        <a:rPr kumimoji="0" lang="ar-SA" sz="2000" b="1" i="1" u="none" strike="noStrike" kern="0" cap="none" spc="0" normalizeH="0" baseline="0" noProof="0" smtClean="0">
                          <a:ln>
                            <a:noFill/>
                          </a:ln>
                          <a:solidFill>
                            <a:srgbClr val="FF0000"/>
                          </a:solidFill>
                          <a:effectLst/>
                          <a:uLnTx/>
                          <a:uFillTx/>
                          <a:latin typeface="Cambria Math"/>
                          <a:ea typeface="+mn-ea"/>
                        </a:rPr>
                        <m:t>= </m:t>
                      </m:r>
                      <m:f>
                        <m:fPr>
                          <m:ctrlPr>
                            <a:rPr kumimoji="0" lang="ar-SA" sz="2000" b="1" i="1" u="none" strike="noStrike" kern="0" cap="none" spc="0" normalizeH="0" baseline="0" noProof="0" smtClean="0">
                              <a:ln>
                                <a:noFill/>
                              </a:ln>
                              <a:solidFill>
                                <a:srgbClr val="FF0000"/>
                              </a:solidFill>
                              <a:effectLst/>
                              <a:uLnTx/>
                              <a:uFillTx/>
                              <a:latin typeface="Cambria Math"/>
                              <a:ea typeface="+mn-ea"/>
                            </a:rPr>
                          </m:ctrlPr>
                        </m:fPr>
                        <m:num>
                          <m:r>
                            <a:rPr kumimoji="0" lang="ar-SA" sz="2000" b="1" i="1" u="none" strike="noStrike" kern="0" cap="none" spc="0" normalizeH="0" baseline="0" noProof="0" smtClean="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𝟏𝟎</m:t>
                          </m:r>
                        </m:num>
                        <m:den>
                          <m:r>
                            <a:rPr kumimoji="0" lang="ar-SA" sz="2000" b="1" i="1" u="none" strike="noStrike" kern="0" cap="none" spc="0" normalizeH="0" baseline="0" noProof="0" smtClean="0">
                              <a:ln>
                                <a:noFill/>
                              </a:ln>
                              <a:solidFill>
                                <a:srgbClr val="FF0000"/>
                              </a:solidFill>
                              <a:effectLst/>
                              <a:uLnTx/>
                              <a:uFillTx/>
                              <a:latin typeface="Cambria Math"/>
                              <a:ea typeface="+mn-ea"/>
                            </a:rPr>
                            <m:t>𝟐𝟕𝟒</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𝟐𝟗𝟗</m:t>
                          </m:r>
                        </m:den>
                      </m:f>
                      <m:r>
                        <a:rPr kumimoji="0" lang="ar-SA" sz="2000" b="1" i="1" u="none" strike="noStrike" kern="0" cap="none" spc="0" normalizeH="0" baseline="0" noProof="0" smtClean="0">
                          <a:ln>
                            <a:noFill/>
                          </a:ln>
                          <a:solidFill>
                            <a:srgbClr val="FF0000"/>
                          </a:solidFill>
                          <a:effectLst/>
                          <a:uLnTx/>
                          <a:uFillTx/>
                          <a:latin typeface="Cambria Math"/>
                          <a:ea typeface="+mn-ea"/>
                        </a:rPr>
                        <m:t>=−</m:t>
                      </m:r>
                      <m:r>
                        <a:rPr kumimoji="0" lang="ar-SA" sz="2000" b="1" i="1" u="none" strike="noStrike" kern="0" cap="none" spc="0" normalizeH="0" baseline="0" noProof="0" smtClean="0">
                          <a:ln>
                            <a:noFill/>
                          </a:ln>
                          <a:solidFill>
                            <a:srgbClr val="FF0000"/>
                          </a:solidFill>
                          <a:effectLst/>
                          <a:uLnTx/>
                          <a:uFillTx/>
                          <a:latin typeface="Cambria Math"/>
                          <a:ea typeface="+mn-ea"/>
                        </a:rPr>
                        <m:t>𝟎</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m:t>
                      </m:r>
                      <m:r>
                        <a:rPr kumimoji="0" lang="en-US" sz="2000" b="1" i="1" u="none" strike="noStrike" kern="0" cap="none" spc="0" normalizeH="0" baseline="0" noProof="0" smtClean="0">
                          <a:ln>
                            <a:noFill/>
                          </a:ln>
                          <a:solidFill>
                            <a:srgbClr val="FF0000"/>
                          </a:solidFill>
                          <a:effectLst/>
                          <a:uLnTx/>
                          <a:uFillTx/>
                          <a:latin typeface="Cambria Math"/>
                          <a:ea typeface="+mn-ea"/>
                          <a:cs typeface="+mn-cs"/>
                        </a:rPr>
                        <m:t>𝟎𝟑𝟕</m:t>
                      </m:r>
                    </m:oMath>
                  </m:oMathPara>
                </a14:m>
                <a:endParaRPr kumimoji="0" lang="ar-SA" sz="2000" b="1" i="0" u="none" strike="noStrike" kern="0" cap="none" spc="0" normalizeH="0" baseline="0" noProof="0" dirty="0" smtClean="0">
                  <a:ln>
                    <a:noFill/>
                  </a:ln>
                  <a:solidFill>
                    <a:srgbClr val="FF0000"/>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2000" b="1" i="0" u="none" strike="noStrike" kern="0" cap="none" spc="0" normalizeH="0" baseline="0" noProof="0" dirty="0">
                  <a:ln>
                    <a:noFill/>
                  </a:ln>
                  <a:solidFill>
                    <a:srgbClr val="FF0000"/>
                  </a:solidFill>
                  <a:effectLst/>
                  <a:uLnTx/>
                  <a:uFillTx/>
                  <a:latin typeface="Calibri"/>
                  <a:ea typeface="+mn-ea"/>
                  <a:cs typeface="Arial"/>
                </a:endParaRPr>
              </a:p>
            </p:txBody>
          </p:sp>
        </mc:Choice>
        <mc:Fallback xmlns="">
          <p:sp>
            <p:nvSpPr>
              <p:cNvPr id="25" name="مستطيل مستدير الزوايا 8"/>
              <p:cNvSpPr>
                <a:spLocks noRot="1" noChangeAspect="1" noMove="1" noResize="1" noEditPoints="1" noAdjustHandles="1" noChangeArrowheads="1" noChangeShapeType="1" noTextEdit="1"/>
              </p:cNvSpPr>
              <p:nvPr/>
            </p:nvSpPr>
            <p:spPr>
              <a:xfrm>
                <a:off x="755073" y="5071905"/>
                <a:ext cx="5922658" cy="1675591"/>
              </a:xfrm>
              <a:prstGeom prst="roundRect">
                <a:avLst/>
              </a:prstGeom>
              <a:blipFill rotWithShape="1">
                <a:blip r:embed="rId4"/>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342717141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bg/>
                                          </p:spTgt>
                                        </p:tgtEl>
                                        <p:attrNameLst>
                                          <p:attrName>style.visibility</p:attrName>
                                        </p:attrNameLst>
                                      </p:cBhvr>
                                      <p:to>
                                        <p:strVal val="visible"/>
                                      </p:to>
                                    </p:set>
                                    <p:animEffect transition="in" filter="randombar(horizontal)">
                                      <p:cBhvr>
                                        <p:cTn id="12" dur="500"/>
                                        <p:tgtEl>
                                          <p:spTgt spid="2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الانحدار الخطي </a:t>
              </a:r>
              <a:r>
                <a:rPr lang="en-US" sz="2000" b="1" dirty="0" smtClean="0">
                  <a:solidFill>
                    <a:srgbClr val="000000"/>
                  </a:solidFill>
                  <a:latin typeface="Arial" pitchFamily="34" charset="0"/>
                  <a:cs typeface="Arial" pitchFamily="34" charset="0"/>
                </a:rPr>
                <a:t>Linear </a:t>
              </a:r>
              <a:r>
                <a:rPr lang="en-US" sz="2000" b="1" dirty="0">
                  <a:solidFill>
                    <a:srgbClr val="000000"/>
                  </a:solidFill>
                  <a:latin typeface="Arial" pitchFamily="34" charset="0"/>
                  <a:cs typeface="Arial" pitchFamily="34" charset="0"/>
                </a:rPr>
                <a:t>Regression</a:t>
              </a: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5729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400" b="1" dirty="0">
                <a:solidFill>
                  <a:prstClr val="black"/>
                </a:solidFill>
                <a:latin typeface="Simplified Arabic" pitchFamily="18" charset="-78"/>
                <a:cs typeface="Simplified Arabic" pitchFamily="18" charset="-78"/>
              </a:rPr>
              <a:t>الانحدار </a:t>
            </a:r>
            <a:r>
              <a:rPr lang="ar-EG" sz="2400" b="1" dirty="0" smtClean="0">
                <a:solidFill>
                  <a:prstClr val="black"/>
                </a:solidFill>
                <a:latin typeface="Simplified Arabic" pitchFamily="18" charset="-78"/>
                <a:cs typeface="Simplified Arabic" pitchFamily="18" charset="-78"/>
              </a:rPr>
              <a:t>أسلوب </a:t>
            </a:r>
            <a:r>
              <a:rPr lang="ar-EG" sz="2400" b="1" dirty="0">
                <a:solidFill>
                  <a:prstClr val="black"/>
                </a:solidFill>
                <a:latin typeface="Simplified Arabic" pitchFamily="18" charset="-78"/>
                <a:cs typeface="Simplified Arabic" pitchFamily="18" charset="-78"/>
              </a:rPr>
              <a:t>يمكن بواسطته تقدير قيمة أحد المتغيرين بمعلومية قيمة المتغير الآخر عن طريق معادلة </a:t>
            </a:r>
            <a:r>
              <a:rPr lang="ar-EG" sz="2400" b="1" dirty="0" smtClean="0">
                <a:solidFill>
                  <a:prstClr val="black"/>
                </a:solidFill>
                <a:latin typeface="Simplified Arabic" pitchFamily="18" charset="-78"/>
                <a:cs typeface="Simplified Arabic" pitchFamily="18" charset="-78"/>
              </a:rPr>
              <a:t>الانحدار.</a:t>
            </a:r>
          </a:p>
          <a:p>
            <a:pPr marL="342900" indent="-342900" algn="just">
              <a:buFont typeface="Wingdings" pitchFamily="2" charset="2"/>
              <a:buChar char="q"/>
            </a:pPr>
            <a:r>
              <a:rPr lang="ar-EG" sz="2400" b="1" dirty="0">
                <a:solidFill>
                  <a:prstClr val="black"/>
                </a:solidFill>
                <a:latin typeface="Simplified Arabic" pitchFamily="18" charset="-78"/>
                <a:cs typeface="Simplified Arabic" pitchFamily="18" charset="-78"/>
              </a:rPr>
              <a:t>ويعرف المتغير الأول بالمتغير التابع </a:t>
            </a:r>
            <a:r>
              <a:rPr lang="en-US" sz="2000" b="1" dirty="0" smtClean="0">
                <a:solidFill>
                  <a:prstClr val="black"/>
                </a:solidFill>
                <a:latin typeface="Simplified Arabic" pitchFamily="18" charset="-78"/>
                <a:cs typeface="Simplified Arabic" pitchFamily="18" charset="-78"/>
              </a:rPr>
              <a:t>dependent</a:t>
            </a:r>
            <a:r>
              <a:rPr lang="ar-EG" sz="2400" b="1" dirty="0" smtClean="0">
                <a:solidFill>
                  <a:prstClr val="black"/>
                </a:solidFill>
                <a:latin typeface="Simplified Arabic" pitchFamily="18" charset="-78"/>
                <a:cs typeface="Simplified Arabic" pitchFamily="18" charset="-78"/>
              </a:rPr>
              <a:t> ويرمز له بالحرف </a:t>
            </a:r>
            <a:r>
              <a:rPr lang="en-US" sz="2400" b="1" dirty="0" smtClean="0">
                <a:solidFill>
                  <a:prstClr val="black"/>
                </a:solidFill>
                <a:latin typeface="Simplified Arabic" pitchFamily="18" charset="-78"/>
                <a:cs typeface="Simplified Arabic" pitchFamily="18" charset="-78"/>
              </a:rPr>
              <a:t>Y</a:t>
            </a:r>
            <a:r>
              <a:rPr lang="ar-EG" sz="2400" b="1" dirty="0" smtClean="0">
                <a:solidFill>
                  <a:prstClr val="black"/>
                </a:solidFill>
                <a:latin typeface="Simplified Arabic" pitchFamily="18" charset="-78"/>
                <a:cs typeface="Simplified Arabic" pitchFamily="18" charset="-78"/>
              </a:rPr>
              <a:t>، في </a:t>
            </a:r>
            <a:r>
              <a:rPr lang="ar-EG" sz="2400" b="1" dirty="0">
                <a:solidFill>
                  <a:prstClr val="black"/>
                </a:solidFill>
                <a:latin typeface="Simplified Arabic" pitchFamily="18" charset="-78"/>
                <a:cs typeface="Simplified Arabic" pitchFamily="18" charset="-78"/>
              </a:rPr>
              <a:t>حين يعرف المتغير الآخر بالمتغير المستقل </a:t>
            </a:r>
            <a:r>
              <a:rPr lang="en-US" sz="2000" b="1" dirty="0" smtClean="0">
                <a:solidFill>
                  <a:prstClr val="black"/>
                </a:solidFill>
                <a:latin typeface="Simplified Arabic" pitchFamily="18" charset="-78"/>
                <a:cs typeface="Simplified Arabic" pitchFamily="18" charset="-78"/>
              </a:rPr>
              <a:t>Independent</a:t>
            </a:r>
            <a:r>
              <a:rPr lang="ar-EG" sz="2400" b="1" dirty="0" smtClean="0">
                <a:solidFill>
                  <a:prstClr val="black"/>
                </a:solidFill>
                <a:latin typeface="Simplified Arabic" pitchFamily="18" charset="-78"/>
                <a:cs typeface="Simplified Arabic" pitchFamily="18" charset="-78"/>
              </a:rPr>
              <a:t> ويرمز له بالحرف </a:t>
            </a:r>
            <a:r>
              <a:rPr lang="en-US" sz="2400" b="1" dirty="0" smtClean="0">
                <a:solidFill>
                  <a:prstClr val="black"/>
                </a:solidFill>
                <a:latin typeface="Simplified Arabic" pitchFamily="18" charset="-78"/>
                <a:cs typeface="Simplified Arabic" pitchFamily="18" charset="-78"/>
              </a:rPr>
              <a:t>X</a:t>
            </a:r>
            <a:r>
              <a:rPr lang="ar-EG" sz="2400" b="1" dirty="0" smtClean="0">
                <a:solidFill>
                  <a:prstClr val="black"/>
                </a:solidFill>
                <a:latin typeface="Simplified Arabic" pitchFamily="18" charset="-78"/>
                <a:cs typeface="Simplified Arabic" pitchFamily="18" charset="-78"/>
              </a:rPr>
              <a:t>.</a:t>
            </a:r>
            <a:endParaRPr lang="en-US" sz="24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2400" b="1" dirty="0">
                <a:solidFill>
                  <a:prstClr val="black"/>
                </a:solidFill>
                <a:latin typeface="Simplified Arabic" pitchFamily="18" charset="-78"/>
                <a:cs typeface="Simplified Arabic" pitchFamily="18" charset="-78"/>
              </a:rPr>
              <a:t>تهدف دراسة الانحدار </a:t>
            </a:r>
            <a:r>
              <a:rPr lang="ar-EG" sz="2400" b="1" dirty="0" smtClean="0">
                <a:solidFill>
                  <a:prstClr val="black"/>
                </a:solidFill>
                <a:latin typeface="Simplified Arabic" pitchFamily="18" charset="-78"/>
                <a:cs typeface="Simplified Arabic" pitchFamily="18" charset="-78"/>
              </a:rPr>
              <a:t>التنبؤ </a:t>
            </a:r>
            <a:r>
              <a:rPr lang="ar-EG" sz="2400" b="1" dirty="0">
                <a:solidFill>
                  <a:prstClr val="black"/>
                </a:solidFill>
                <a:latin typeface="Simplified Arabic" pitchFamily="18" charset="-78"/>
                <a:cs typeface="Simplified Arabic" pitchFamily="18" charset="-78"/>
              </a:rPr>
              <a:t>بقيمة متغير </a:t>
            </a:r>
            <a:r>
              <a:rPr lang="en-US" sz="2400" b="1" dirty="0" smtClean="0">
                <a:solidFill>
                  <a:prstClr val="black"/>
                </a:solidFill>
                <a:latin typeface="Simplified Arabic" pitchFamily="18" charset="-78"/>
                <a:cs typeface="Simplified Arabic" pitchFamily="18" charset="-78"/>
              </a:rPr>
              <a:t>Y</a:t>
            </a:r>
            <a:r>
              <a:rPr lang="ar-EG" sz="2400" b="1" dirty="0" smtClean="0">
                <a:solidFill>
                  <a:prstClr val="black"/>
                </a:solidFill>
                <a:latin typeface="Simplified Arabic" pitchFamily="18" charset="-78"/>
                <a:cs typeface="Simplified Arabic" pitchFamily="18" charset="-78"/>
              </a:rPr>
              <a:t> بمعرفة </a:t>
            </a:r>
            <a:r>
              <a:rPr lang="ar-EG" sz="2400" b="1" dirty="0">
                <a:solidFill>
                  <a:prstClr val="black"/>
                </a:solidFill>
                <a:latin typeface="Simplified Arabic" pitchFamily="18" charset="-78"/>
                <a:cs typeface="Simplified Arabic" pitchFamily="18" charset="-78"/>
              </a:rPr>
              <a:t>متغير </a:t>
            </a:r>
            <a:r>
              <a:rPr lang="en-US" sz="2400" b="1" dirty="0" smtClean="0">
                <a:solidFill>
                  <a:prstClr val="black"/>
                </a:solidFill>
                <a:latin typeface="Simplified Arabic" pitchFamily="18" charset="-78"/>
                <a:cs typeface="Simplified Arabic" pitchFamily="18" charset="-78"/>
              </a:rPr>
              <a:t>X</a:t>
            </a:r>
            <a:r>
              <a:rPr lang="ar-EG" sz="2400" b="1" dirty="0" smtClean="0">
                <a:solidFill>
                  <a:prstClr val="black"/>
                </a:solidFill>
                <a:latin typeface="Simplified Arabic" pitchFamily="18" charset="-78"/>
                <a:cs typeface="Simplified Arabic" pitchFamily="18" charset="-78"/>
              </a:rPr>
              <a:t>. إذاً الغاية </a:t>
            </a:r>
            <a:r>
              <a:rPr lang="ar-EG" sz="2400" b="1" dirty="0">
                <a:solidFill>
                  <a:prstClr val="black"/>
                </a:solidFill>
                <a:latin typeface="Simplified Arabic" pitchFamily="18" charset="-78"/>
                <a:cs typeface="Simplified Arabic" pitchFamily="18" charset="-78"/>
              </a:rPr>
              <a:t>من استخدام أسلوب تحليل الانحدار الخطي </a:t>
            </a:r>
            <a:r>
              <a:rPr lang="ar-EG" sz="2400" b="1" dirty="0" smtClean="0">
                <a:solidFill>
                  <a:prstClr val="black"/>
                </a:solidFill>
                <a:latin typeface="Simplified Arabic" pitchFamily="18" charset="-78"/>
                <a:cs typeface="Simplified Arabic" pitchFamily="18" charset="-78"/>
              </a:rPr>
              <a:t>دراسة </a:t>
            </a:r>
            <a:r>
              <a:rPr lang="ar-EG" sz="2400" b="1" dirty="0">
                <a:solidFill>
                  <a:prstClr val="black"/>
                </a:solidFill>
                <a:latin typeface="Simplified Arabic" pitchFamily="18" charset="-78"/>
                <a:cs typeface="Simplified Arabic" pitchFamily="18" charset="-78"/>
              </a:rPr>
              <a:t>وتحليل أثر متغير كمي على متغير كمي </a:t>
            </a:r>
            <a:r>
              <a:rPr lang="ar-EG" sz="2400" b="1" dirty="0" smtClean="0">
                <a:solidFill>
                  <a:prstClr val="black"/>
                </a:solidFill>
                <a:latin typeface="Simplified Arabic" pitchFamily="18" charset="-78"/>
                <a:cs typeface="Simplified Arabic" pitchFamily="18" charset="-78"/>
              </a:rPr>
              <a:t>آخر.</a:t>
            </a:r>
          </a:p>
          <a:p>
            <a:pPr marL="342900" indent="-342900" algn="just">
              <a:buFont typeface="Wingdings" pitchFamily="2" charset="2"/>
              <a:buChar char="q"/>
            </a:pPr>
            <a:r>
              <a:rPr lang="ar-EG" sz="2400" b="1" dirty="0" smtClean="0">
                <a:solidFill>
                  <a:prstClr val="black"/>
                </a:solidFill>
                <a:latin typeface="Simplified Arabic" pitchFamily="18" charset="-78"/>
                <a:cs typeface="Simplified Arabic" pitchFamily="18" charset="-78"/>
              </a:rPr>
              <a:t>ويعتمد نموذج </a:t>
            </a:r>
            <a:r>
              <a:rPr lang="ar-EG" sz="2400" b="1" dirty="0">
                <a:solidFill>
                  <a:prstClr val="black"/>
                </a:solidFill>
                <a:latin typeface="Simplified Arabic" pitchFamily="18" charset="-78"/>
                <a:cs typeface="Simplified Arabic" pitchFamily="18" charset="-78"/>
              </a:rPr>
              <a:t>الانحدار </a:t>
            </a:r>
            <a:r>
              <a:rPr lang="ar-EG" sz="2400" b="1" dirty="0" smtClean="0">
                <a:solidFill>
                  <a:prstClr val="black"/>
                </a:solidFill>
                <a:latin typeface="Simplified Arabic" pitchFamily="18" charset="-78"/>
                <a:cs typeface="Simplified Arabic" pitchFamily="18" charset="-78"/>
              </a:rPr>
              <a:t>دائماً </a:t>
            </a:r>
            <a:r>
              <a:rPr lang="ar-EG" sz="2400" b="1" dirty="0">
                <a:solidFill>
                  <a:prstClr val="black"/>
                </a:solidFill>
                <a:latin typeface="Simplified Arabic" pitchFamily="18" charset="-78"/>
                <a:cs typeface="Simplified Arabic" pitchFamily="18" charset="-78"/>
              </a:rPr>
              <a:t>على علاقة </a:t>
            </a:r>
            <a:r>
              <a:rPr lang="ar-EG" sz="2400" b="1" dirty="0" smtClean="0">
                <a:solidFill>
                  <a:prstClr val="black"/>
                </a:solidFill>
                <a:latin typeface="Simplified Arabic" pitchFamily="18" charset="-78"/>
                <a:cs typeface="Simplified Arabic" pitchFamily="18" charset="-78"/>
              </a:rPr>
              <a:t>السببية، </a:t>
            </a:r>
            <a:r>
              <a:rPr lang="ar-EG" sz="2400" b="1" dirty="0">
                <a:solidFill>
                  <a:prstClr val="black"/>
                </a:solidFill>
                <a:latin typeface="Simplified Arabic" pitchFamily="18" charset="-78"/>
                <a:cs typeface="Simplified Arabic" pitchFamily="18" charset="-78"/>
              </a:rPr>
              <a:t>بمعنى ان يكون التغير في المتغير المستقل مسبب رئيسي للتغير في المتغير التابع</a:t>
            </a:r>
            <a:r>
              <a:rPr lang="ar-EG" sz="2400" b="1" dirty="0" smtClean="0">
                <a:solidFill>
                  <a:prstClr val="black"/>
                </a:solidFill>
                <a:latin typeface="Simplified Arabic" pitchFamily="18" charset="-78"/>
                <a:cs typeface="Simplified Arabic" pitchFamily="18" charset="-78"/>
              </a:rPr>
              <a:t>.</a:t>
            </a:r>
            <a:endParaRPr lang="ar-EG" sz="24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019800" y="1592446"/>
            <a:ext cx="27230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pic>
        <p:nvPicPr>
          <p:cNvPr id="6146" name="Picture 2" descr="E:\الأساليب الكمية\pice\الانحار الخطي.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88926" y="2971800"/>
            <a:ext cx="2598084" cy="1460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77594" y="1921538"/>
            <a:ext cx="2482734" cy="923330"/>
          </a:xfrm>
          <a:prstGeom prst="rect">
            <a:avLst/>
          </a:prstGeom>
        </p:spPr>
        <p:txBody>
          <a:bodyPr wrap="square">
            <a:spAutoFit/>
          </a:bodyPr>
          <a:lstStyle/>
          <a:p>
            <a:pPr algn="ctr" rtl="1"/>
            <a:r>
              <a:rPr lang="ar-EG" b="1" dirty="0">
                <a:latin typeface="Arial" pitchFamily="34" charset="0"/>
                <a:cs typeface="Arial" pitchFamily="34" charset="0"/>
              </a:rPr>
              <a:t>الانحدار الخطي البسيط </a:t>
            </a:r>
            <a:endParaRPr lang="ar-EG" b="1" dirty="0" smtClean="0">
              <a:latin typeface="Arial" pitchFamily="34" charset="0"/>
              <a:cs typeface="Arial" pitchFamily="34" charset="0"/>
            </a:endParaRPr>
          </a:p>
          <a:p>
            <a:pPr algn="ctr" rtl="1"/>
            <a:r>
              <a:rPr lang="en-US" b="1" dirty="0" smtClean="0">
                <a:latin typeface="Arial" pitchFamily="34" charset="0"/>
                <a:cs typeface="Arial" pitchFamily="34" charset="0"/>
              </a:rPr>
              <a:t>Y </a:t>
            </a:r>
            <a:r>
              <a:rPr lang="en-US" b="1" dirty="0">
                <a:latin typeface="Arial" pitchFamily="34" charset="0"/>
                <a:cs typeface="Arial" pitchFamily="34" charset="0"/>
              </a:rPr>
              <a:t>= a + b X </a:t>
            </a:r>
            <a:endParaRPr lang="ar-EG" b="1" dirty="0" smtClean="0">
              <a:latin typeface="Arial" pitchFamily="34" charset="0"/>
              <a:cs typeface="Arial" pitchFamily="34" charset="0"/>
            </a:endParaRPr>
          </a:p>
          <a:p>
            <a:pPr algn="just" rtl="1"/>
            <a:r>
              <a:rPr lang="ar-EG" b="1" dirty="0" smtClean="0">
                <a:latin typeface="Arial" pitchFamily="34" charset="0"/>
                <a:cs typeface="Arial" pitchFamily="34" charset="0"/>
              </a:rPr>
              <a:t>وتحسب </a:t>
            </a:r>
            <a:r>
              <a:rPr lang="en-US" b="1" dirty="0">
                <a:latin typeface="Arial" pitchFamily="34" charset="0"/>
                <a:cs typeface="Arial" pitchFamily="34" charset="0"/>
              </a:rPr>
              <a:t>a, </a:t>
            </a:r>
            <a:r>
              <a:rPr lang="en-US" b="1" dirty="0" smtClean="0">
                <a:latin typeface="Arial" pitchFamily="34" charset="0"/>
                <a:cs typeface="Arial" pitchFamily="34" charset="0"/>
              </a:rPr>
              <a:t>b </a:t>
            </a:r>
            <a:r>
              <a:rPr lang="ar-EG" b="1" dirty="0" smtClean="0">
                <a:latin typeface="Arial" pitchFamily="34" charset="0"/>
                <a:cs typeface="Arial" pitchFamily="34" charset="0"/>
              </a:rPr>
              <a:t> تبعاً للآتي :</a:t>
            </a:r>
            <a:endParaRPr lang="en-US" b="1" dirty="0">
              <a:latin typeface="Arial" pitchFamily="34" charset="0"/>
              <a:cs typeface="Arial" pitchFamily="34" charset="0"/>
            </a:endParaRPr>
          </a:p>
        </p:txBody>
      </p:sp>
      <p:pic>
        <p:nvPicPr>
          <p:cNvPr id="25" name="Picture 47"/>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l="2304" t="7097" r="4863" b="3757"/>
          <a:stretch>
            <a:fillRect/>
          </a:stretch>
        </p:blipFill>
        <p:spPr bwMode="auto">
          <a:xfrm>
            <a:off x="6275961" y="4432300"/>
            <a:ext cx="2286000" cy="1873414"/>
          </a:xfrm>
          <a:prstGeom prst="rect">
            <a:avLst/>
          </a:prstGeom>
          <a:solidFill>
            <a:schemeClr val="tx2"/>
          </a:solidFill>
          <a:ln w="38100">
            <a:solidFill>
              <a:schemeClr val="tx1">
                <a:alpha val="0"/>
              </a:schemeClr>
            </a:solidFill>
            <a:miter lim="800000"/>
            <a:headEnd/>
            <a:tailEnd/>
          </a:ln>
        </p:spPr>
      </p:pic>
    </p:spTree>
    <p:extLst>
      <p:ext uri="{BB962C8B-B14F-4D97-AF65-F5344CB8AC3E}">
        <p14:creationId xmlns:p14="http://schemas.microsoft.com/office/powerpoint/2010/main" val="132924605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49947" y="108539194"/>
              <a:ext cx="6349359" cy="208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معادلة </a:t>
              </a:r>
              <a:r>
                <a:rPr lang="ar-EG" sz="2000" b="1" dirty="0" smtClean="0">
                  <a:solidFill>
                    <a:srgbClr val="000000"/>
                  </a:solidFill>
                  <a:latin typeface="Arial" pitchFamily="34" charset="0"/>
                  <a:cs typeface="Arial" pitchFamily="34" charset="0"/>
                </a:rPr>
                <a:t>خط الانحدار </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2" y="1619362"/>
            <a:ext cx="8556879" cy="5058863"/>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sz="2000" b="1" dirty="0" smtClean="0">
                <a:solidFill>
                  <a:prstClr val="black"/>
                </a:solidFill>
                <a:latin typeface="Simplified Arabic" pitchFamily="18" charset="-78"/>
                <a:cs typeface="Simplified Arabic" pitchFamily="18" charset="-78"/>
              </a:rPr>
              <a:t> </a:t>
            </a: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1619362"/>
            <a:ext cx="7544054" cy="337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44" y="5021818"/>
            <a:ext cx="7696200" cy="164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للانحدار </a:t>
              </a:r>
              <a:r>
                <a:rPr lang="ar-EG" sz="2000" b="1" dirty="0">
                  <a:solidFill>
                    <a:srgbClr val="000000"/>
                  </a:solidFill>
                  <a:latin typeface="Arial" pitchFamily="34" charset="0"/>
                  <a:cs typeface="Arial" pitchFamily="34" charset="0"/>
                </a:rPr>
                <a:t>الخطي </a:t>
              </a:r>
            </a:p>
            <a:p>
              <a:pPr algn="ctr" defTabSz="766816" fontAlgn="base">
                <a:spcBef>
                  <a:spcPct val="0"/>
                </a:spcBef>
                <a:spcAft>
                  <a:spcPts val="587"/>
                </a:spcAft>
              </a:pP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8508104"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83484"/>
            <a:ext cx="7132320" cy="497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045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539194"/>
              <a:ext cx="6364372" cy="306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EG" sz="2000" b="1" dirty="0" smtClean="0">
                  <a:solidFill>
                    <a:srgbClr val="000000"/>
                  </a:solidFill>
                  <a:latin typeface="Arial" pitchFamily="34" charset="0"/>
                  <a:cs typeface="Arial" pitchFamily="34" charset="0"/>
                </a:rPr>
                <a:t>مثال تطبيقي للانحدار </a:t>
              </a:r>
              <a:r>
                <a:rPr lang="ar-EG" sz="2000" b="1" dirty="0">
                  <a:solidFill>
                    <a:srgbClr val="000000"/>
                  </a:solidFill>
                  <a:latin typeface="Arial" pitchFamily="34" charset="0"/>
                  <a:cs typeface="Arial" pitchFamily="34" charset="0"/>
                </a:rPr>
                <a:t>الخطي </a:t>
              </a:r>
            </a:p>
            <a:p>
              <a:pPr algn="ctr" defTabSz="766816" fontAlgn="base">
                <a:spcBef>
                  <a:spcPct val="0"/>
                </a:spcBef>
                <a:spcAft>
                  <a:spcPts val="587"/>
                </a:spcAft>
              </a:pPr>
              <a:endParaRPr lang="ar-SA"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الانحدار الخطي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8508104"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9" name="Rectangle 8"/>
          <p:cNvSpPr/>
          <p:nvPr/>
        </p:nvSpPr>
        <p:spPr>
          <a:xfrm>
            <a:off x="6172201" y="1582341"/>
            <a:ext cx="2570600" cy="800219"/>
          </a:xfrm>
          <a:prstGeom prst="rect">
            <a:avLst/>
          </a:prstGeom>
        </p:spPr>
        <p:txBody>
          <a:bodyPr wrap="square">
            <a:spAutoFit/>
          </a:bodyPr>
          <a:lstStyle/>
          <a:p>
            <a:pPr algn="just" rtl="1"/>
            <a:endParaRPr lang="ar-EG" sz="1400" b="1" dirty="0" smtClean="0">
              <a:solidFill>
                <a:prstClr val="black"/>
              </a:solidFill>
              <a:latin typeface="Arial" pitchFamily="34" charset="0"/>
              <a:cs typeface="Arial" pitchFamily="34" charset="0"/>
            </a:endParaRPr>
          </a:p>
          <a:p>
            <a:pPr algn="just" rtl="1"/>
            <a:endParaRPr lang="ar-EG" sz="1600" b="1" dirty="0">
              <a:solidFill>
                <a:prstClr val="black"/>
              </a:solidFill>
              <a:latin typeface="Arial" pitchFamily="34" charset="0"/>
              <a:cs typeface="Arial" pitchFamily="34" charset="0"/>
            </a:endParaRPr>
          </a:p>
          <a:p>
            <a:pPr marL="285750" indent="-285750" algn="just" rtl="1">
              <a:buFont typeface="Wingdings" pitchFamily="2" charset="2"/>
              <a:buChar char="§"/>
            </a:pPr>
            <a:endParaRPr lang="ar-EG" sz="1600" b="1" dirty="0">
              <a:solidFill>
                <a:prstClr val="black"/>
              </a:solidFill>
              <a:latin typeface="Arial" pitchFamily="34" charset="0"/>
              <a:cs typeface="Arial"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04" y="1946744"/>
            <a:ext cx="7955280" cy="421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77052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353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685800"/>
            <a:ext cx="8458200" cy="990600"/>
          </a:xfrm>
        </p:spPr>
        <p:txBody>
          <a:bodyPr>
            <a:normAutofit/>
          </a:bodyPr>
          <a:lstStyle/>
          <a:p>
            <a:pPr algn="ctr" rtl="1"/>
            <a:r>
              <a:rPr lang="ar-EG" sz="4000" b="1" dirty="0" smtClean="0">
                <a:solidFill>
                  <a:srgbClr val="002060"/>
                </a:solidFill>
                <a:latin typeface="Arial" pitchFamily="34" charset="0"/>
                <a:cs typeface="Arial" pitchFamily="34" charset="0"/>
              </a:rPr>
              <a:t>معامل الارتباط وخط الانحدار</a:t>
            </a:r>
            <a:endParaRPr lang="ar-SA" sz="4000" b="1" dirty="0">
              <a:solidFill>
                <a:srgbClr val="002060"/>
              </a:solidFill>
              <a:latin typeface="Arial" pitchFamily="34" charset="0"/>
              <a:cs typeface="Arial" pitchFamily="34" charset="0"/>
            </a:endParaRPr>
          </a:p>
        </p:txBody>
      </p:sp>
      <p:grpSp>
        <p:nvGrpSpPr>
          <p:cNvPr id="4" name="Group 26"/>
          <p:cNvGrpSpPr>
            <a:grpSpLocks/>
          </p:cNvGrpSpPr>
          <p:nvPr/>
        </p:nvGrpSpPr>
        <p:grpSpPr bwMode="auto">
          <a:xfrm>
            <a:off x="1676400" y="1794331"/>
            <a:ext cx="5718587" cy="3467100"/>
            <a:chOff x="1077" y="4140"/>
            <a:chExt cx="7243" cy="3541"/>
          </a:xfrm>
        </p:grpSpPr>
        <p:sp>
          <p:nvSpPr>
            <p:cNvPr id="5" name="Text Box 27"/>
            <p:cNvSpPr txBox="1">
              <a:spLocks noChangeArrowheads="1"/>
            </p:cNvSpPr>
            <p:nvPr/>
          </p:nvSpPr>
          <p:spPr bwMode="auto">
            <a:xfrm>
              <a:off x="5757" y="5940"/>
              <a:ext cx="2563" cy="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الميل</a:t>
              </a: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	</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المقابل</a:t>
              </a: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	</a:t>
              </a:r>
              <a:endParaRPr kumimoji="0" lang="en-US" sz="1500" b="0" i="0" u="none" strike="noStrike" kern="0" cap="none" spc="0" normalizeH="0" baseline="0" noProof="0" smtClean="0">
                <a:ln>
                  <a:noFill/>
                </a:ln>
                <a:solidFill>
                  <a:sysClr val="windowText" lastClr="000000"/>
                </a:solidFill>
                <a:effectLst/>
                <a:uLnTx/>
                <a:uFillTx/>
                <a:latin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smtClean="0">
                  <a:ln>
                    <a:noFill/>
                  </a:ln>
                  <a:solidFill>
                    <a:sysClr val="windowText" lastClr="000000"/>
                  </a:solidFill>
                  <a:effectLst/>
                  <a:uLnTx/>
                  <a:uFillTx/>
                  <a:latin typeface="Times New Roman" pitchFamily="18" charset="0"/>
                  <a:cs typeface="Arial" pitchFamily="34" charset="0"/>
                </a:rPr>
                <a:t>	</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المجاور</a:t>
              </a: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	</a:t>
              </a:r>
              <a:endParaRPr kumimoji="0" lang="en-US" sz="1500" b="0" i="0" u="none" strike="noStrike" kern="0" cap="none" spc="0" normalizeH="0" baseline="0" noProof="0" smtClean="0">
                <a:ln>
                  <a:noFill/>
                </a:ln>
                <a:solidFill>
                  <a:sysClr val="windowText" lastClr="000000"/>
                </a:solidFill>
                <a:effectLst/>
                <a:uLnTx/>
                <a:uFillTx/>
                <a:latin typeface="Times New Roman" pitchFamily="18"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6" name="Freeform 28"/>
            <p:cNvSpPr>
              <a:spLocks/>
            </p:cNvSpPr>
            <p:nvPr/>
          </p:nvSpPr>
          <p:spPr bwMode="auto">
            <a:xfrm>
              <a:off x="2722" y="4140"/>
              <a:ext cx="4173" cy="3011"/>
            </a:xfrm>
            <a:custGeom>
              <a:avLst/>
              <a:gdLst>
                <a:gd name="T0" fmla="*/ 0 w 2304"/>
                <a:gd name="T1" fmla="*/ 0 h 1824"/>
                <a:gd name="T2" fmla="*/ 0 w 2304"/>
                <a:gd name="T3" fmla="*/ 13543 h 1824"/>
                <a:gd name="T4" fmla="*/ 24793 w 2304"/>
                <a:gd name="T5" fmla="*/ 13543 h 1824"/>
                <a:gd name="T6" fmla="*/ 0 60000 65536"/>
                <a:gd name="T7" fmla="*/ 0 60000 65536"/>
                <a:gd name="T8" fmla="*/ 0 60000 65536"/>
              </a:gdLst>
              <a:ahLst/>
              <a:cxnLst>
                <a:cxn ang="T6">
                  <a:pos x="T0" y="T1"/>
                </a:cxn>
                <a:cxn ang="T7">
                  <a:pos x="T2" y="T3"/>
                </a:cxn>
                <a:cxn ang="T8">
                  <a:pos x="T4" y="T5"/>
                </a:cxn>
              </a:cxnLst>
              <a:rect l="0" t="0" r="r" b="b"/>
              <a:pathLst>
                <a:path w="2304" h="1824">
                  <a:moveTo>
                    <a:pt x="0" y="0"/>
                  </a:moveTo>
                  <a:lnTo>
                    <a:pt x="0" y="1824"/>
                  </a:lnTo>
                  <a:lnTo>
                    <a:pt x="2304" y="1824"/>
                  </a:lnTo>
                </a:path>
              </a:pathLst>
            </a:custGeom>
            <a:noFill/>
            <a:ln w="19050" cap="flat" cmpd="sng">
              <a:solidFill>
                <a:srgbClr val="000000"/>
              </a:solidFill>
              <a:prstDash val="solid"/>
              <a:round/>
              <a:headEnd type="arrow"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 name="Text Box 29"/>
            <p:cNvSpPr txBox="1">
              <a:spLocks noChangeArrowheads="1"/>
            </p:cNvSpPr>
            <p:nvPr/>
          </p:nvSpPr>
          <p:spPr bwMode="auto">
            <a:xfrm>
              <a:off x="1977" y="4320"/>
              <a:ext cx="54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smtClean="0">
                  <a:ln>
                    <a:noFill/>
                  </a:ln>
                  <a:solidFill>
                    <a:srgbClr val="000000"/>
                  </a:solidFill>
                  <a:effectLst/>
                  <a:uLnTx/>
                  <a:uFillTx/>
                  <a:latin typeface="Tahoma" pitchFamily="34" charset="0"/>
                  <a:cs typeface="Arial" pitchFamily="34" charset="0"/>
                </a:rPr>
                <a:t>y</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8" name="Text Box 30"/>
            <p:cNvSpPr txBox="1">
              <a:spLocks noChangeArrowheads="1"/>
            </p:cNvSpPr>
            <p:nvPr/>
          </p:nvSpPr>
          <p:spPr bwMode="auto">
            <a:xfrm>
              <a:off x="5937" y="7200"/>
              <a:ext cx="580"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smtClean="0">
                  <a:ln>
                    <a:noFill/>
                  </a:ln>
                  <a:solidFill>
                    <a:srgbClr val="000000"/>
                  </a:solidFill>
                  <a:effectLst/>
                  <a:uLnTx/>
                  <a:uFillTx/>
                  <a:latin typeface="Tahoma" pitchFamily="34" charset="0"/>
                  <a:cs typeface="Arial" pitchFamily="34" charset="0"/>
                </a:rPr>
                <a:t>x</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9" name="Line 31"/>
            <p:cNvSpPr>
              <a:spLocks noChangeShapeType="1"/>
            </p:cNvSpPr>
            <p:nvPr/>
          </p:nvSpPr>
          <p:spPr bwMode="auto">
            <a:xfrm flipV="1">
              <a:off x="2605" y="4500"/>
              <a:ext cx="4307" cy="1928"/>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Line 32"/>
            <p:cNvSpPr>
              <a:spLocks noChangeShapeType="1"/>
            </p:cNvSpPr>
            <p:nvPr/>
          </p:nvSpPr>
          <p:spPr bwMode="auto">
            <a:xfrm>
              <a:off x="2201" y="6448"/>
              <a:ext cx="404" cy="0"/>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Line 33"/>
            <p:cNvSpPr>
              <a:spLocks noChangeShapeType="1"/>
            </p:cNvSpPr>
            <p:nvPr/>
          </p:nvSpPr>
          <p:spPr bwMode="auto">
            <a:xfrm>
              <a:off x="3884" y="5871"/>
              <a:ext cx="1547"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Line 34"/>
            <p:cNvSpPr>
              <a:spLocks noChangeShapeType="1"/>
            </p:cNvSpPr>
            <p:nvPr/>
          </p:nvSpPr>
          <p:spPr bwMode="auto">
            <a:xfrm flipV="1">
              <a:off x="5431" y="5150"/>
              <a:ext cx="0" cy="72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Text Box 35"/>
            <p:cNvSpPr txBox="1">
              <a:spLocks noChangeArrowheads="1"/>
            </p:cNvSpPr>
            <p:nvPr/>
          </p:nvSpPr>
          <p:spPr bwMode="auto">
            <a:xfrm>
              <a:off x="4137" y="5871"/>
              <a:ext cx="1154" cy="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المجاور</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sp>
          <p:nvSpPr>
            <p:cNvPr id="14" name="Text Box 36"/>
            <p:cNvSpPr txBox="1">
              <a:spLocks noChangeArrowheads="1"/>
            </p:cNvSpPr>
            <p:nvPr/>
          </p:nvSpPr>
          <p:spPr bwMode="auto">
            <a:xfrm>
              <a:off x="5431" y="5293"/>
              <a:ext cx="1046" cy="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المقابل</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pic>
          <p:nvPicPr>
            <p:cNvPr id="1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5677">
              <a:off x="3379" y="5017"/>
              <a:ext cx="213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 y="6159"/>
              <a:ext cx="426"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 y="6015"/>
              <a:ext cx="382"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0"/>
            <p:cNvSpPr txBox="1">
              <a:spLocks noChangeArrowheads="1"/>
            </p:cNvSpPr>
            <p:nvPr/>
          </p:nvSpPr>
          <p:spPr bwMode="auto">
            <a:xfrm>
              <a:off x="1077" y="6705"/>
              <a:ext cx="1319"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596" tIns="34798" rIns="69596" bIns="34798"/>
            <a:lstStyle>
              <a:lvl1pPr eaLnBrk="0" hangingPunct="0">
                <a:defRPr sz="4400" b="1">
                  <a:solidFill>
                    <a:schemeClr val="tx1"/>
                  </a:solidFill>
                  <a:latin typeface="Comic Sans MS" pitchFamily="66" charset="0"/>
                  <a:cs typeface="Arial" pitchFamily="34" charset="0"/>
                </a:defRPr>
              </a:lvl1pPr>
              <a:lvl2pPr marL="742950" indent="-285750" eaLnBrk="0" hangingPunct="0">
                <a:defRPr sz="4400" b="1">
                  <a:solidFill>
                    <a:schemeClr val="tx1"/>
                  </a:solidFill>
                  <a:latin typeface="Comic Sans MS" pitchFamily="66" charset="0"/>
                  <a:cs typeface="Arial" pitchFamily="34" charset="0"/>
                </a:defRPr>
              </a:lvl2pPr>
              <a:lvl3pPr marL="1143000" indent="-228600" eaLnBrk="0" hangingPunct="0">
                <a:defRPr sz="4400" b="1">
                  <a:solidFill>
                    <a:schemeClr val="tx1"/>
                  </a:solidFill>
                  <a:latin typeface="Comic Sans MS" pitchFamily="66" charset="0"/>
                  <a:cs typeface="Arial" pitchFamily="34" charset="0"/>
                </a:defRPr>
              </a:lvl3pPr>
              <a:lvl4pPr marL="1600200" indent="-228600" eaLnBrk="0" hangingPunct="0">
                <a:defRPr sz="4400" b="1">
                  <a:solidFill>
                    <a:schemeClr val="tx1"/>
                  </a:solidFill>
                  <a:latin typeface="Comic Sans MS" pitchFamily="66" charset="0"/>
                  <a:cs typeface="Arial" pitchFamily="34" charset="0"/>
                </a:defRPr>
              </a:lvl4pPr>
              <a:lvl5pPr marL="2057400" indent="-228600" eaLnBrk="0" hangingPunct="0">
                <a:defRPr sz="4400" b="1">
                  <a:solidFill>
                    <a:schemeClr val="tx1"/>
                  </a:solidFill>
                  <a:latin typeface="Comic Sans MS" pitchFamily="66" charset="0"/>
                  <a:cs typeface="Arial" pitchFamily="34" charset="0"/>
                </a:defRPr>
              </a:lvl5pPr>
              <a:lvl6pPr marL="25146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6pPr>
              <a:lvl7pPr marL="29718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7pPr>
              <a:lvl8pPr marL="34290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8pPr>
              <a:lvl9pPr marL="3886200" indent="-228600" algn="justLow" rtl="1" eaLnBrk="0" fontAlgn="base" hangingPunct="0">
                <a:spcBef>
                  <a:spcPct val="0"/>
                </a:spcBef>
                <a:spcAft>
                  <a:spcPct val="0"/>
                </a:spcAft>
                <a:defRPr sz="4400" b="1">
                  <a:solidFill>
                    <a:schemeClr val="tx1"/>
                  </a:solidFill>
                  <a:latin typeface="Comic Sans MS" pitchFamily="66"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smtClean="0">
                  <a:ln>
                    <a:noFill/>
                  </a:ln>
                  <a:solidFill>
                    <a:sysClr val="windowText" lastClr="000000"/>
                  </a:solidFill>
                  <a:effectLst/>
                  <a:uLnTx/>
                  <a:uFillTx/>
                  <a:latin typeface="Tahoma" pitchFamily="34" charset="0"/>
                  <a:cs typeface="Arial" pitchFamily="34" charset="0"/>
                </a:rPr>
                <a:t>=</a:t>
              </a:r>
              <a:r>
                <a:rPr kumimoji="0" lang="ar-EG" sz="1000" b="1" i="0" u="none" strike="noStrike" kern="0" cap="none" spc="0" normalizeH="0" baseline="0" noProof="0" smtClean="0">
                  <a:ln>
                    <a:noFill/>
                  </a:ln>
                  <a:solidFill>
                    <a:sysClr val="windowText" lastClr="000000"/>
                  </a:solidFill>
                  <a:effectLst/>
                  <a:uLnTx/>
                  <a:uFillTx/>
                  <a:latin typeface="Tahoma" pitchFamily="34" charset="0"/>
                  <a:cs typeface="Tahoma" pitchFamily="34" charset="0"/>
                </a:rPr>
                <a:t>الثابت</a:t>
              </a:r>
              <a:endParaRPr kumimoji="0" lang="en-US" sz="4400" b="1" i="0" u="none" strike="noStrike" kern="0" cap="none" spc="0" normalizeH="0" baseline="0" noProof="0" smtClean="0">
                <a:ln>
                  <a:noFill/>
                </a:ln>
                <a:solidFill>
                  <a:sysClr val="windowText" lastClr="000000"/>
                </a:solidFill>
                <a:effectLst/>
                <a:uLnTx/>
                <a:uFillTx/>
                <a:latin typeface="Comic Sans MS" pitchFamily="66" charset="0"/>
                <a:cs typeface="Arial" pitchFamily="34" charset="0"/>
              </a:endParaRPr>
            </a:p>
          </p:txBody>
        </p:sp>
      </p:grpSp>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178" cy="6857191"/>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0" name="Text Box 25"/>
            <p:cNvSpPr txBox="1">
              <a:spLocks noChangeArrowheads="1"/>
            </p:cNvSpPr>
            <p:nvPr/>
          </p:nvSpPr>
          <p:spPr bwMode="auto">
            <a:xfrm flipH="1">
              <a:off x="106938492" y="108461478"/>
              <a:ext cx="6390528" cy="3492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800" b="1" dirty="0" smtClean="0">
                  <a:solidFill>
                    <a:srgbClr val="000000"/>
                  </a:solidFill>
                  <a:latin typeface="Arial" pitchFamily="34" charset="0"/>
                  <a:cs typeface="Arial" pitchFamily="34" charset="0"/>
                </a:rPr>
                <a:t>مقدمة</a:t>
              </a:r>
              <a:r>
                <a:rPr lang="ar-SA" sz="2800" b="1" u="sng" dirty="0" smtClean="0">
                  <a:solidFill>
                    <a:srgbClr val="000000"/>
                  </a:solidFill>
                  <a:latin typeface="Arial" pitchFamily="34" charset="0"/>
                  <a:cs typeface="Arial" pitchFamily="34" charset="0"/>
                </a:rPr>
                <a:t> </a:t>
              </a:r>
              <a:endParaRPr lang="en-US" sz="2800" b="1" dirty="0" smtClean="0">
                <a:solidFill>
                  <a:srgbClr val="000000"/>
                </a:solidFill>
                <a:latin typeface="Arial" pitchFamily="34" charset="0"/>
                <a:cs typeface="Arial" pitchFamily="34" charset="0"/>
              </a:endParaRPr>
            </a:p>
            <a:p>
              <a:pPr algn="just" defTabSz="766816" rtl="1" fontAlgn="base">
                <a:spcBef>
                  <a:spcPct val="0"/>
                </a:spcBef>
                <a:spcAft>
                  <a:spcPct val="0"/>
                </a:spcAft>
              </a:pPr>
              <a:r>
                <a:rPr lang="en-US" sz="20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يقصد </a:t>
              </a:r>
              <a:r>
                <a:rPr lang="ar-EG" sz="2400" b="1" dirty="0" smtClean="0">
                  <a:solidFill>
                    <a:prstClr val="black"/>
                  </a:solidFill>
                  <a:latin typeface="Arial" pitchFamily="34" charset="0"/>
                  <a:cs typeface="Arial" pitchFamily="34" charset="0"/>
                </a:rPr>
                <a:t>ب</a:t>
              </a:r>
              <a:r>
                <a:rPr lang="ar-SA" sz="2400" b="1" dirty="0" smtClean="0">
                  <a:solidFill>
                    <a:prstClr val="black"/>
                  </a:solidFill>
                  <a:latin typeface="Arial" pitchFamily="34" charset="0"/>
                  <a:cs typeface="Arial" pitchFamily="34" charset="0"/>
                </a:rPr>
                <a:t>معامل </a:t>
              </a:r>
              <a:r>
                <a:rPr lang="ar-SA" sz="2400" b="1" dirty="0">
                  <a:solidFill>
                    <a:prstClr val="black"/>
                  </a:solidFill>
                  <a:latin typeface="Arial" pitchFamily="34" charset="0"/>
                  <a:cs typeface="Arial" pitchFamily="34" charset="0"/>
                </a:rPr>
                <a:t>الارتباط </a:t>
              </a:r>
              <a:r>
                <a:rPr lang="en-US" sz="2400" b="1" dirty="0" smtClean="0">
                  <a:solidFill>
                    <a:prstClr val="black"/>
                  </a:solidFill>
                  <a:latin typeface="Arial" pitchFamily="34" charset="0"/>
                  <a:cs typeface="Arial" pitchFamily="34" charset="0"/>
                </a:rPr>
                <a:t>Correlation Coefficient </a:t>
              </a:r>
              <a:r>
                <a:rPr lang="ar-EG" sz="2400" b="1" dirty="0" smtClean="0">
                  <a:solidFill>
                    <a:prstClr val="black"/>
                  </a:solidFill>
                  <a:latin typeface="Arial" pitchFamily="34" charset="0"/>
                  <a:cs typeface="Arial" pitchFamily="34" charset="0"/>
                </a:rPr>
                <a:t> </a:t>
              </a:r>
              <a:r>
                <a:rPr lang="ar-SA" sz="2400" b="1" dirty="0" smtClean="0">
                  <a:solidFill>
                    <a:prstClr val="black"/>
                  </a:solidFill>
                  <a:latin typeface="Arial" pitchFamily="34" charset="0"/>
                  <a:cs typeface="Arial" pitchFamily="34" charset="0"/>
                </a:rPr>
                <a:t>تعيين </a:t>
              </a:r>
              <a:r>
                <a:rPr lang="ar-SA" sz="2400" b="1" dirty="0">
                  <a:solidFill>
                    <a:prstClr val="black"/>
                  </a:solidFill>
                  <a:latin typeface="Arial" pitchFamily="34" charset="0"/>
                  <a:cs typeface="Arial" pitchFamily="34" charset="0"/>
                </a:rPr>
                <a:t>طبيعة وقوة العلاقة بين </a:t>
              </a:r>
              <a:r>
                <a:rPr lang="ar-SA" sz="2400" b="1" dirty="0" smtClean="0">
                  <a:solidFill>
                    <a:prstClr val="black"/>
                  </a:solidFill>
                  <a:latin typeface="Arial" pitchFamily="34" charset="0"/>
                  <a:cs typeface="Arial" pitchFamily="34" charset="0"/>
                </a:rPr>
                <a:t>متغيري</a:t>
              </a:r>
              <a:r>
                <a:rPr lang="ar-EG" sz="2400" b="1" dirty="0">
                  <a:solidFill>
                    <a:prstClr val="black"/>
                  </a:solidFill>
                  <a:latin typeface="Arial" pitchFamily="34" charset="0"/>
                  <a:cs typeface="Arial" pitchFamily="34" charset="0"/>
                </a:rPr>
                <a:t>ن</a:t>
              </a:r>
              <a:r>
                <a:rPr lang="ar-SA" sz="24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أو </a:t>
              </a:r>
              <a:r>
                <a:rPr lang="ar-SA" sz="2400" b="1" dirty="0" smtClean="0">
                  <a:solidFill>
                    <a:prstClr val="black"/>
                  </a:solidFill>
                  <a:latin typeface="Arial" pitchFamily="34" charset="0"/>
                  <a:cs typeface="Arial" pitchFamily="34" charset="0"/>
                </a:rPr>
                <a:t>أكثر</a:t>
              </a:r>
              <a:r>
                <a:rPr lang="ar-EG" sz="2400" b="1" dirty="0" smtClean="0">
                  <a:solidFill>
                    <a:prstClr val="black"/>
                  </a:solidFill>
                  <a:latin typeface="Arial" pitchFamily="34" charset="0"/>
                  <a:cs typeface="Arial" pitchFamily="34" charset="0"/>
                </a:rPr>
                <a:t>، بمعني ايجاد </a:t>
              </a:r>
              <a:r>
                <a:rPr lang="ar-SA" sz="2400" b="1" dirty="0" smtClean="0">
                  <a:solidFill>
                    <a:prstClr val="black"/>
                  </a:solidFill>
                  <a:latin typeface="Arial" pitchFamily="34" charset="0"/>
                  <a:cs typeface="Arial" pitchFamily="34" charset="0"/>
                </a:rPr>
                <a:t>مقدار </a:t>
              </a:r>
              <a:r>
                <a:rPr lang="ar-SA" sz="2400" b="1" dirty="0">
                  <a:solidFill>
                    <a:prstClr val="black"/>
                  </a:solidFill>
                  <a:latin typeface="Arial" pitchFamily="34" charset="0"/>
                  <a:cs typeface="Arial" pitchFamily="34" charset="0"/>
                </a:rPr>
                <a:t>العلاقة بين المتغيرات </a:t>
              </a:r>
              <a:r>
                <a:rPr lang="ar-EG" sz="2400" b="1" dirty="0">
                  <a:solidFill>
                    <a:prstClr val="black"/>
                  </a:solidFill>
                  <a:latin typeface="Arial" pitchFamily="34" charset="0"/>
                  <a:cs typeface="Arial" pitchFamily="34" charset="0"/>
                </a:rPr>
                <a:t>سواء </a:t>
              </a:r>
              <a:r>
                <a:rPr lang="ar-EG" sz="2400" b="1" dirty="0" smtClean="0">
                  <a:solidFill>
                    <a:prstClr val="black"/>
                  </a:solidFill>
                  <a:latin typeface="Arial" pitchFamily="34" charset="0"/>
                  <a:cs typeface="Arial" pitchFamily="34" charset="0"/>
                </a:rPr>
                <a:t>أكانت </a:t>
              </a:r>
              <a:r>
                <a:rPr lang="ar-SA" sz="2400" b="1" dirty="0" smtClean="0">
                  <a:solidFill>
                    <a:prstClr val="black"/>
                  </a:solidFill>
                  <a:latin typeface="Arial" pitchFamily="34" charset="0"/>
                  <a:cs typeface="Arial" pitchFamily="34" charset="0"/>
                </a:rPr>
                <a:t>سلبية أم إيجابية</a:t>
              </a:r>
              <a:r>
                <a:rPr lang="ar-EG" sz="2400" b="1" dirty="0" smtClean="0">
                  <a:solidFill>
                    <a:prstClr val="black"/>
                  </a:solidFill>
                  <a:latin typeface="Arial" pitchFamily="34" charset="0"/>
                  <a:cs typeface="Arial" pitchFamily="34" charset="0"/>
                </a:rPr>
                <a:t>،</a:t>
              </a:r>
              <a:r>
                <a:rPr lang="ar-SA" sz="24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وسوف تقتصر دراستنا على الارتباط بين متغيرين (ظاهرتين) </a:t>
              </a:r>
              <a:r>
                <a:rPr lang="ar-SA" sz="2400" b="1" dirty="0" smtClean="0">
                  <a:solidFill>
                    <a:prstClr val="black"/>
                  </a:solidFill>
                  <a:latin typeface="Arial" pitchFamily="34" charset="0"/>
                  <a:cs typeface="Arial" pitchFamily="34" charset="0"/>
                </a:rPr>
                <a:t>فقط</a:t>
              </a:r>
              <a:r>
                <a:rPr lang="ar-EG" sz="2400" b="1" dirty="0">
                  <a:solidFill>
                    <a:prstClr val="black"/>
                  </a:solidFill>
                  <a:latin typeface="Arial" pitchFamily="34" charset="0"/>
                  <a:cs typeface="Arial" pitchFamily="34" charset="0"/>
                </a:rPr>
                <a:t>.</a:t>
              </a:r>
              <a:r>
                <a:rPr lang="ar-EG" sz="2400" b="1" dirty="0" smtClean="0">
                  <a:solidFill>
                    <a:prstClr val="black"/>
                  </a:solidFill>
                  <a:latin typeface="Arial" pitchFamily="34" charset="0"/>
                  <a:cs typeface="Arial" pitchFamily="34" charset="0"/>
                </a:rPr>
                <a:t> و</a:t>
              </a:r>
              <a:r>
                <a:rPr lang="ar-SA" sz="2400" b="1" dirty="0" smtClean="0">
                  <a:solidFill>
                    <a:prstClr val="black"/>
                  </a:solidFill>
                  <a:latin typeface="Arial" pitchFamily="34" charset="0"/>
                  <a:cs typeface="Arial" pitchFamily="34" charset="0"/>
                </a:rPr>
                <a:t>يمكن </a:t>
              </a:r>
              <a:r>
                <a:rPr lang="ar-SA" sz="2400" b="1" dirty="0">
                  <a:solidFill>
                    <a:prstClr val="black"/>
                  </a:solidFill>
                  <a:latin typeface="Arial" pitchFamily="34" charset="0"/>
                  <a:cs typeface="Arial" pitchFamily="34" charset="0"/>
                </a:rPr>
                <a:t>قياس </a:t>
              </a:r>
              <a:r>
                <a:rPr lang="ar-SA" sz="2400" b="1" dirty="0" smtClean="0">
                  <a:solidFill>
                    <a:prstClr val="black"/>
                  </a:solidFill>
                  <a:latin typeface="Arial" pitchFamily="34" charset="0"/>
                  <a:cs typeface="Arial" pitchFamily="34" charset="0"/>
                </a:rPr>
                <a:t>العلاقة </a:t>
              </a:r>
              <a:r>
                <a:rPr lang="ar-SA" sz="2400" b="1" dirty="0">
                  <a:solidFill>
                    <a:prstClr val="black"/>
                  </a:solidFill>
                  <a:latin typeface="Arial" pitchFamily="34" charset="0"/>
                  <a:cs typeface="Arial" pitchFamily="34" charset="0"/>
                </a:rPr>
                <a:t>بين ظاهرتين</a:t>
              </a:r>
              <a:r>
                <a:rPr lang="ar-EG" sz="2400" b="1" dirty="0" smtClean="0">
                  <a:solidFill>
                    <a:prstClr val="black"/>
                  </a:solidFill>
                  <a:latin typeface="Arial" pitchFamily="34" charset="0"/>
                  <a:cs typeface="Arial" pitchFamily="34" charset="0"/>
                </a:rPr>
                <a:t> بطرق مختلفة منها</a:t>
              </a:r>
              <a:r>
                <a:rPr lang="ar-SA" sz="2400" b="1" dirty="0" smtClean="0">
                  <a:solidFill>
                    <a:prstClr val="black"/>
                  </a:solidFill>
                  <a:latin typeface="Arial" pitchFamily="34" charset="0"/>
                  <a:cs typeface="Arial" pitchFamily="34" charset="0"/>
                </a:rPr>
                <a:t>:</a:t>
              </a:r>
              <a:endParaRPr lang="ar-EG" sz="2400" b="1" dirty="0" smtClean="0">
                <a:solidFill>
                  <a:prstClr val="black"/>
                </a:solidFill>
                <a:latin typeface="Arial" pitchFamily="34" charset="0"/>
                <a:cs typeface="Arial" pitchFamily="34" charset="0"/>
              </a:endParaRPr>
            </a:p>
            <a:p>
              <a:pPr lvl="0" algn="just" defTabSz="766816" rtl="1" fontAlgn="base">
                <a:spcBef>
                  <a:spcPct val="0"/>
                </a:spcBef>
                <a:spcAft>
                  <a:spcPct val="0"/>
                </a:spcAft>
              </a:pPr>
              <a:r>
                <a:rPr lang="ar-SA" sz="2400" b="1" dirty="0">
                  <a:solidFill>
                    <a:srgbClr val="FF0000"/>
                  </a:solidFill>
                  <a:latin typeface="Arial" pitchFamily="34" charset="0"/>
                  <a:cs typeface="Arial" pitchFamily="34" charset="0"/>
                </a:rPr>
                <a:t>طريقة شكل الانتشار </a:t>
              </a:r>
              <a:r>
                <a:rPr lang="en-US" sz="2400" b="1" dirty="0">
                  <a:solidFill>
                    <a:srgbClr val="FF0000"/>
                  </a:solidFill>
                  <a:latin typeface="Arial" pitchFamily="34" charset="0"/>
                  <a:cs typeface="Arial" pitchFamily="34" charset="0"/>
                </a:rPr>
                <a:t>Scatter Diagram </a:t>
              </a:r>
              <a:r>
                <a:rPr lang="ar-SA" sz="2400" b="1" dirty="0" smtClean="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وسيلة مبدئية تساعد </a:t>
              </a:r>
              <a:r>
                <a:rPr lang="ar-EG" sz="2400" b="1" dirty="0" smtClean="0">
                  <a:solidFill>
                    <a:prstClr val="black"/>
                  </a:solidFill>
                  <a:latin typeface="Arial" pitchFamily="34" charset="0"/>
                  <a:cs typeface="Arial" pitchFamily="34" charset="0"/>
                </a:rPr>
                <a:t>في </a:t>
              </a:r>
              <a:r>
                <a:rPr lang="ar-EG" sz="2400" b="1" dirty="0">
                  <a:solidFill>
                    <a:prstClr val="black"/>
                  </a:solidFill>
                  <a:latin typeface="Arial" pitchFamily="34" charset="0"/>
                  <a:cs typeface="Arial" pitchFamily="34" charset="0"/>
                </a:rPr>
                <a:t>معرفة نوع الارتباط ولا تعتبر بديلاً عن الطرق الإحصائية، تصلح إذا كان المتغيران كميين</a:t>
              </a:r>
              <a:r>
                <a:rPr lang="ar-SA" sz="2400" b="1" dirty="0" smtClean="0">
                  <a:solidFill>
                    <a:prstClr val="black"/>
                  </a:solidFill>
                  <a:latin typeface="Arial" pitchFamily="34" charset="0"/>
                  <a:cs typeface="Arial" pitchFamily="34" charset="0"/>
                </a:rPr>
                <a:t>.</a:t>
              </a: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معامل بيرسون </a:t>
              </a:r>
              <a:r>
                <a:rPr lang="en-US" sz="2400" b="1" dirty="0">
                  <a:solidFill>
                    <a:srgbClr val="FF0000"/>
                  </a:solidFill>
                  <a:latin typeface="Arial" pitchFamily="34" charset="0"/>
                  <a:cs typeface="Arial" pitchFamily="34" charset="0"/>
                </a:rPr>
                <a:t>Pearson</a:t>
              </a:r>
              <a:r>
                <a:rPr lang="ar-SA" sz="2400" b="1" dirty="0" smtClean="0">
                  <a:latin typeface="Arial" pitchFamily="34" charset="0"/>
                  <a:cs typeface="Arial" pitchFamily="34" charset="0"/>
                </a:rPr>
                <a:t>:</a:t>
              </a:r>
              <a:r>
                <a:rPr lang="ar-EG" sz="2400" b="1" dirty="0" smtClean="0">
                  <a:latin typeface="Arial" pitchFamily="34" charset="0"/>
                  <a:cs typeface="Arial" pitchFamily="34" charset="0"/>
                </a:rPr>
                <a:t> </a:t>
              </a:r>
              <a:r>
                <a:rPr lang="ar-SA" sz="2400" b="1" dirty="0">
                  <a:solidFill>
                    <a:prstClr val="black"/>
                  </a:solidFill>
                  <a:latin typeface="Arial" pitchFamily="34" charset="0"/>
                  <a:cs typeface="Arial" pitchFamily="34" charset="0"/>
                </a:rPr>
                <a:t>ويرى بيرسون أن أفضل مقياس للارتباط بين متغيرين </a:t>
              </a:r>
              <a:r>
                <a:rPr lang="ar-SA" sz="2400" b="1" dirty="0" smtClean="0">
                  <a:solidFill>
                    <a:prstClr val="black"/>
                  </a:solidFill>
                  <a:latin typeface="Arial" pitchFamily="34" charset="0"/>
                  <a:cs typeface="Arial" pitchFamily="34" charset="0"/>
                </a:rPr>
                <a:t>يختلفان </a:t>
              </a:r>
              <a:r>
                <a:rPr lang="ar-SA" sz="2400" b="1" dirty="0">
                  <a:solidFill>
                    <a:prstClr val="black"/>
                  </a:solidFill>
                  <a:latin typeface="Arial" pitchFamily="34" charset="0"/>
                  <a:cs typeface="Arial" pitchFamily="34" charset="0"/>
                </a:rPr>
                <a:t>في وحدات القياس </a:t>
              </a:r>
              <a:r>
                <a:rPr lang="ar-SA" sz="2400" b="1" dirty="0" smtClean="0">
                  <a:solidFill>
                    <a:prstClr val="black"/>
                  </a:solidFill>
                  <a:latin typeface="Arial" pitchFamily="34" charset="0"/>
                  <a:cs typeface="Arial" pitchFamily="34" charset="0"/>
                </a:rPr>
                <a:t>أو </a:t>
              </a:r>
              <a:r>
                <a:rPr lang="ar-SA" sz="2400" b="1" dirty="0">
                  <a:solidFill>
                    <a:prstClr val="black"/>
                  </a:solidFill>
                  <a:latin typeface="Arial" pitchFamily="34" charset="0"/>
                  <a:cs typeface="Arial" pitchFamily="34" charset="0"/>
                </a:rPr>
                <a:t>في مستواهما </a:t>
              </a:r>
              <a:r>
                <a:rPr lang="ar-SA" sz="2400" b="1" dirty="0" smtClean="0">
                  <a:solidFill>
                    <a:prstClr val="black"/>
                  </a:solidFill>
                  <a:latin typeface="Arial" pitchFamily="34" charset="0"/>
                  <a:cs typeface="Arial" pitchFamily="34" charset="0"/>
                </a:rPr>
                <a:t>العام</a:t>
              </a:r>
              <a:r>
                <a:rPr lang="ar-EG" sz="2400" b="1" dirty="0">
                  <a:solidFill>
                    <a:prstClr val="black"/>
                  </a:solidFill>
                  <a:latin typeface="Arial" pitchFamily="34" charset="0"/>
                  <a:cs typeface="Arial" pitchFamily="34" charset="0"/>
                </a:rPr>
                <a:t>، عن طريق حساب انحرافات كل من المتغيرين عن </a:t>
              </a:r>
              <a:r>
                <a:rPr lang="ar-EG" sz="2400" b="1" dirty="0" smtClean="0">
                  <a:solidFill>
                    <a:prstClr val="black"/>
                  </a:solidFill>
                  <a:latin typeface="Arial" pitchFamily="34" charset="0"/>
                  <a:cs typeface="Arial" pitchFamily="34" charset="0"/>
                </a:rPr>
                <a:t>وسطهما الحسابي، </a:t>
              </a:r>
              <a:r>
                <a:rPr lang="ar-EG" sz="2400" b="1" dirty="0">
                  <a:solidFill>
                    <a:prstClr val="black"/>
                  </a:solidFill>
                  <a:latin typeface="Arial" pitchFamily="34" charset="0"/>
                  <a:cs typeface="Arial" pitchFamily="34" charset="0"/>
                </a:rPr>
                <a:t>وقسمة </a:t>
              </a:r>
              <a:r>
                <a:rPr lang="ar-EG" sz="2400" b="1" dirty="0" smtClean="0">
                  <a:solidFill>
                    <a:prstClr val="black"/>
                  </a:solidFill>
                  <a:latin typeface="Arial" pitchFamily="34" charset="0"/>
                  <a:cs typeface="Arial" pitchFamily="34" charset="0"/>
                </a:rPr>
                <a:t>الانحرافات </a:t>
              </a:r>
              <a:r>
                <a:rPr lang="ar-EG" sz="2400" b="1" dirty="0">
                  <a:solidFill>
                    <a:prstClr val="black"/>
                  </a:solidFill>
                  <a:latin typeface="Arial" pitchFamily="34" charset="0"/>
                  <a:cs typeface="Arial" pitchFamily="34" charset="0"/>
                </a:rPr>
                <a:t>على الانحراف المعياري لكل منهما، فنحصل على ما يسمى بالوحدات المعيارية لكل </a:t>
              </a:r>
              <a:r>
                <a:rPr lang="ar-EG" sz="2400" b="1" dirty="0" smtClean="0">
                  <a:solidFill>
                    <a:prstClr val="black"/>
                  </a:solidFill>
                  <a:latin typeface="Arial" pitchFamily="34" charset="0"/>
                  <a:cs typeface="Arial" pitchFamily="34" charset="0"/>
                </a:rPr>
                <a:t>متغير</a:t>
              </a:r>
              <a:r>
                <a:rPr lang="ar-SA" sz="2400" b="1" dirty="0" smtClean="0">
                  <a:solidFill>
                    <a:prstClr val="black"/>
                  </a:solidFill>
                  <a:latin typeface="Arial" pitchFamily="34" charset="0"/>
                  <a:cs typeface="Arial" pitchFamily="34" charset="0"/>
                </a:rPr>
                <a:t>.</a:t>
              </a: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r>
                <a:rPr lang="ar-SA" sz="2400" b="1" dirty="0">
                  <a:solidFill>
                    <a:srgbClr val="FF0000"/>
                  </a:solidFill>
                  <a:latin typeface="Arial" pitchFamily="34" charset="0"/>
                  <a:cs typeface="Arial" pitchFamily="34" charset="0"/>
                </a:rPr>
                <a:t>معامل </a:t>
              </a:r>
              <a:r>
                <a:rPr lang="ar-SA" sz="2400" b="1" dirty="0" err="1">
                  <a:solidFill>
                    <a:srgbClr val="FF0000"/>
                  </a:solidFill>
                  <a:latin typeface="Arial" pitchFamily="34" charset="0"/>
                  <a:cs typeface="Arial" pitchFamily="34" charset="0"/>
                </a:rPr>
                <a:t>سبيرمان</a:t>
              </a:r>
              <a:r>
                <a:rPr lang="ar-SA" sz="24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Spearman</a:t>
              </a:r>
              <a:r>
                <a:rPr lang="ar-SA" sz="2400" b="1" dirty="0">
                  <a:solidFill>
                    <a:prstClr val="black"/>
                  </a:solidFill>
                  <a:latin typeface="Arial" pitchFamily="34" charset="0"/>
                  <a:cs typeface="Arial" pitchFamily="34" charset="0"/>
                </a:rPr>
                <a:t>: </a:t>
              </a:r>
              <a:r>
                <a:rPr lang="ar-EG" sz="2400" b="1" dirty="0" smtClean="0">
                  <a:solidFill>
                    <a:prstClr val="black"/>
                  </a:solidFill>
                  <a:latin typeface="Arial" pitchFamily="34" charset="0"/>
                  <a:cs typeface="Arial" pitchFamily="34" charset="0"/>
                </a:rPr>
                <a:t>أحد </a:t>
              </a:r>
              <a:r>
                <a:rPr lang="ar-SA" sz="2400" b="1" dirty="0" smtClean="0">
                  <a:solidFill>
                    <a:prstClr val="black"/>
                  </a:solidFill>
                  <a:latin typeface="Arial" pitchFamily="34" charset="0"/>
                  <a:cs typeface="Arial" pitchFamily="34" charset="0"/>
                </a:rPr>
                <a:t>معامل</a:t>
              </a:r>
              <a:r>
                <a:rPr lang="ar-EG" sz="2400" b="1" dirty="0" smtClean="0">
                  <a:solidFill>
                    <a:prstClr val="black"/>
                  </a:solidFill>
                  <a:latin typeface="Arial" pitchFamily="34" charset="0"/>
                  <a:cs typeface="Arial" pitchFamily="34" charset="0"/>
                </a:rPr>
                <a:t>ات</a:t>
              </a:r>
              <a:r>
                <a:rPr lang="ar-SA" sz="2400" b="1" dirty="0" smtClean="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ارتباط الرتب </a:t>
              </a:r>
              <a:r>
                <a:rPr lang="en-US" sz="2000" b="1" dirty="0">
                  <a:solidFill>
                    <a:prstClr val="black"/>
                  </a:solidFill>
                  <a:latin typeface="Arial" pitchFamily="34" charset="0"/>
                  <a:cs typeface="Arial" pitchFamily="34" charset="0"/>
                </a:rPr>
                <a:t>Rank Correlation </a:t>
              </a:r>
              <a:r>
                <a:rPr lang="ar-EG" sz="2000" b="1" dirty="0">
                  <a:solidFill>
                    <a:prstClr val="black"/>
                  </a:solidFill>
                  <a:latin typeface="Arial" pitchFamily="34" charset="0"/>
                  <a:cs typeface="Arial" pitchFamily="34" charset="0"/>
                </a:rPr>
                <a:t> </a:t>
              </a:r>
              <a:r>
                <a:rPr lang="ar-EG" sz="2400" b="1" dirty="0">
                  <a:solidFill>
                    <a:prstClr val="black"/>
                  </a:solidFill>
                  <a:latin typeface="Arial" pitchFamily="34" charset="0"/>
                  <a:cs typeface="Arial" pitchFamily="34" charset="0"/>
                </a:rPr>
                <a:t>لإيجاد الارتباط بين رتب المتغيرين وليس بين القيم ذاتها، سواء أكان المتغيران وصفيين أم كميين أم أن يكون أحد المتغيرين كمياً بينما الأخر وصفياً</a:t>
              </a:r>
              <a:r>
                <a:rPr lang="ar-SA" sz="2400" b="1" dirty="0">
                  <a:solidFill>
                    <a:prstClr val="black"/>
                  </a:solidFill>
                  <a:latin typeface="Arial" pitchFamily="34" charset="0"/>
                  <a:cs typeface="Arial" pitchFamily="34" charset="0"/>
                </a:rPr>
                <a:t>.</a:t>
              </a:r>
              <a:endParaRPr lang="ar-EG" sz="2400" b="1" dirty="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a:p>
              <a:pPr algn="just" defTabSz="766816" rtl="1" fontAlgn="base">
                <a:spcBef>
                  <a:spcPct val="0"/>
                </a:spcBef>
                <a:spcAft>
                  <a:spcPct val="0"/>
                </a:spcAft>
              </a:pPr>
              <a:endParaRPr lang="ar-SA" sz="24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7" y="107967780"/>
              <a:ext cx="5947695"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معامل الارتباط </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en-US" sz="20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aphicFrame>
        <p:nvGraphicFramePr>
          <p:cNvPr id="39" name="رسم تخطيطي 14"/>
          <p:cNvGraphicFramePr/>
          <p:nvPr>
            <p:extLst>
              <p:ext uri="{D42A27DB-BD31-4B8C-83A1-F6EECF244321}">
                <p14:modId xmlns:p14="http://schemas.microsoft.com/office/powerpoint/2010/main" val="1174874485"/>
              </p:ext>
            </p:extLst>
          </p:nvPr>
        </p:nvGraphicFramePr>
        <p:xfrm>
          <a:off x="557230" y="1089372"/>
          <a:ext cx="7615622" cy="256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5"/>
          <p:cNvGrpSpPr>
            <a:grpSpLocks/>
          </p:cNvGrpSpPr>
          <p:nvPr/>
        </p:nvGrpSpPr>
        <p:grpSpPr bwMode="auto">
          <a:xfrm>
            <a:off x="1661677" y="3890783"/>
            <a:ext cx="5486400" cy="2362200"/>
            <a:chOff x="2340" y="6167"/>
            <a:chExt cx="7200" cy="2880"/>
          </a:xfrm>
        </p:grpSpPr>
        <p:sp>
          <p:nvSpPr>
            <p:cNvPr id="21" name="AutoShape 6"/>
            <p:cNvSpPr>
              <a:spLocks noChangeArrowheads="1"/>
            </p:cNvSpPr>
            <p:nvPr/>
          </p:nvSpPr>
          <p:spPr bwMode="auto">
            <a:xfrm>
              <a:off x="2340" y="6167"/>
              <a:ext cx="7200" cy="288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5" name="Line 7"/>
            <p:cNvSpPr>
              <a:spLocks noChangeShapeType="1"/>
            </p:cNvSpPr>
            <p:nvPr/>
          </p:nvSpPr>
          <p:spPr bwMode="auto">
            <a:xfrm flipV="1">
              <a:off x="3007" y="6662"/>
              <a:ext cx="0" cy="1947"/>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6" name="Line 8"/>
            <p:cNvSpPr>
              <a:spLocks noChangeShapeType="1"/>
            </p:cNvSpPr>
            <p:nvPr/>
          </p:nvSpPr>
          <p:spPr bwMode="auto">
            <a:xfrm>
              <a:off x="3007" y="8670"/>
              <a:ext cx="1702"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7" name="Line 9"/>
            <p:cNvSpPr>
              <a:spLocks noChangeShapeType="1"/>
            </p:cNvSpPr>
            <p:nvPr/>
          </p:nvSpPr>
          <p:spPr bwMode="auto">
            <a:xfrm flipV="1">
              <a:off x="5257" y="6844"/>
              <a:ext cx="0" cy="1765"/>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28" name="Line 10"/>
            <p:cNvSpPr>
              <a:spLocks noChangeShapeType="1"/>
            </p:cNvSpPr>
            <p:nvPr/>
          </p:nvSpPr>
          <p:spPr bwMode="auto">
            <a:xfrm>
              <a:off x="5257" y="8610"/>
              <a:ext cx="1521" cy="0"/>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1" name="Line 12"/>
            <p:cNvSpPr>
              <a:spLocks noChangeShapeType="1"/>
            </p:cNvSpPr>
            <p:nvPr/>
          </p:nvSpPr>
          <p:spPr bwMode="auto">
            <a:xfrm>
              <a:off x="7263" y="8548"/>
              <a:ext cx="1521" cy="0"/>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2" name="Line 13"/>
            <p:cNvSpPr>
              <a:spLocks noChangeShapeType="1"/>
            </p:cNvSpPr>
            <p:nvPr/>
          </p:nvSpPr>
          <p:spPr bwMode="auto">
            <a:xfrm flipV="1">
              <a:off x="3007" y="7026"/>
              <a:ext cx="1458" cy="1643"/>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5" name="Line 14"/>
            <p:cNvSpPr>
              <a:spLocks noChangeShapeType="1"/>
            </p:cNvSpPr>
            <p:nvPr/>
          </p:nvSpPr>
          <p:spPr bwMode="auto">
            <a:xfrm>
              <a:off x="7263" y="7210"/>
              <a:ext cx="1156" cy="1337"/>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36" name="Text Box 15"/>
            <p:cNvSpPr txBox="1">
              <a:spLocks noChangeArrowheads="1"/>
            </p:cNvSpPr>
            <p:nvPr/>
          </p:nvSpPr>
          <p:spPr bwMode="auto">
            <a:xfrm>
              <a:off x="4163" y="8670"/>
              <a:ext cx="425" cy="292"/>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a:solidFill>
                    <a:srgbClr val="000000"/>
                  </a:solidFill>
                  <a:latin typeface="Verdana" pitchFamily="34" charset="0"/>
                </a:rPr>
                <a:t>x</a:t>
              </a:r>
              <a:endParaRPr lang="en-US"/>
            </a:p>
          </p:txBody>
        </p:sp>
        <p:sp>
          <p:nvSpPr>
            <p:cNvPr id="37" name="Rectangle 16"/>
            <p:cNvSpPr>
              <a:spLocks noChangeArrowheads="1"/>
            </p:cNvSpPr>
            <p:nvPr/>
          </p:nvSpPr>
          <p:spPr bwMode="auto">
            <a:xfrm>
              <a:off x="6290" y="8610"/>
              <a:ext cx="269"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a:solidFill>
                    <a:srgbClr val="000000"/>
                  </a:solidFill>
                  <a:latin typeface="Verdana" pitchFamily="34" charset="0"/>
                </a:rPr>
                <a:t>x</a:t>
              </a:r>
              <a:endParaRPr lang="en-US"/>
            </a:p>
          </p:txBody>
        </p:sp>
        <p:sp>
          <p:nvSpPr>
            <p:cNvPr id="38" name="Rectangle 17"/>
            <p:cNvSpPr>
              <a:spLocks noChangeArrowheads="1"/>
            </p:cNvSpPr>
            <p:nvPr/>
          </p:nvSpPr>
          <p:spPr bwMode="auto">
            <a:xfrm>
              <a:off x="8175" y="8610"/>
              <a:ext cx="269"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a:solidFill>
                    <a:srgbClr val="000000"/>
                  </a:solidFill>
                  <a:latin typeface="Verdana" pitchFamily="34" charset="0"/>
                </a:rPr>
                <a:t>x</a:t>
              </a:r>
              <a:endParaRPr lang="en-US"/>
            </a:p>
          </p:txBody>
        </p:sp>
        <p:sp>
          <p:nvSpPr>
            <p:cNvPr id="40" name="Text Box 18"/>
            <p:cNvSpPr txBox="1">
              <a:spLocks noChangeArrowheads="1"/>
            </p:cNvSpPr>
            <p:nvPr/>
          </p:nvSpPr>
          <p:spPr bwMode="auto">
            <a:xfrm>
              <a:off x="2519" y="6602"/>
              <a:ext cx="304"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b="0">
                  <a:solidFill>
                    <a:srgbClr val="000000"/>
                  </a:solidFill>
                  <a:latin typeface="Verdana" pitchFamily="34" charset="0"/>
                </a:rPr>
                <a:t>y</a:t>
              </a:r>
              <a:endParaRPr lang="en-US"/>
            </a:p>
          </p:txBody>
        </p:sp>
        <p:sp>
          <p:nvSpPr>
            <p:cNvPr id="41" name="Rectangle 19"/>
            <p:cNvSpPr>
              <a:spLocks noChangeArrowheads="1"/>
            </p:cNvSpPr>
            <p:nvPr/>
          </p:nvSpPr>
          <p:spPr bwMode="auto">
            <a:xfrm>
              <a:off x="4963" y="6815"/>
              <a:ext cx="254"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b="0">
                  <a:solidFill>
                    <a:srgbClr val="000000"/>
                  </a:solidFill>
                  <a:latin typeface="Verdana" pitchFamily="34" charset="0"/>
                </a:rPr>
                <a:t>y</a:t>
              </a:r>
              <a:endParaRPr lang="en-US"/>
            </a:p>
          </p:txBody>
        </p:sp>
        <p:sp>
          <p:nvSpPr>
            <p:cNvPr id="42" name="Rectangle 20"/>
            <p:cNvSpPr>
              <a:spLocks noChangeArrowheads="1"/>
            </p:cNvSpPr>
            <p:nvPr/>
          </p:nvSpPr>
          <p:spPr bwMode="auto">
            <a:xfrm>
              <a:off x="7028" y="6833"/>
              <a:ext cx="256"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r">
                <a:defRPr/>
              </a:pPr>
              <a:r>
                <a:rPr lang="en-US" sz="900" b="0">
                  <a:solidFill>
                    <a:srgbClr val="000000"/>
                  </a:solidFill>
                  <a:latin typeface="Verdana" pitchFamily="34" charset="0"/>
                </a:rPr>
                <a:t>y</a:t>
              </a:r>
              <a:endParaRPr lang="en-US"/>
            </a:p>
          </p:txBody>
        </p:sp>
        <p:sp>
          <p:nvSpPr>
            <p:cNvPr id="43" name="Text Box 21"/>
            <p:cNvSpPr txBox="1">
              <a:spLocks noChangeArrowheads="1"/>
            </p:cNvSpPr>
            <p:nvPr/>
          </p:nvSpPr>
          <p:spPr bwMode="auto">
            <a:xfrm>
              <a:off x="3494" y="6541"/>
              <a:ext cx="1065" cy="660"/>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1800">
                  <a:solidFill>
                    <a:schemeClr val="bg1"/>
                  </a:solidFill>
                  <a:latin typeface="Verdana" pitchFamily="34" charset="0"/>
                </a:rPr>
                <a:t>r=+1</a:t>
              </a:r>
              <a:endParaRPr lang="en-US" sz="6000">
                <a:solidFill>
                  <a:schemeClr val="bg1"/>
                </a:solidFill>
              </a:endParaRPr>
            </a:p>
          </p:txBody>
        </p:sp>
        <p:sp>
          <p:nvSpPr>
            <p:cNvPr id="44" name="Rectangle 22"/>
            <p:cNvSpPr>
              <a:spLocks noChangeArrowheads="1"/>
            </p:cNvSpPr>
            <p:nvPr/>
          </p:nvSpPr>
          <p:spPr bwMode="auto">
            <a:xfrm>
              <a:off x="7440" y="6541"/>
              <a:ext cx="1021" cy="480"/>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1800">
                  <a:solidFill>
                    <a:schemeClr val="bg1"/>
                  </a:solidFill>
                  <a:latin typeface="Verdana" pitchFamily="34" charset="0"/>
                </a:rPr>
                <a:t>r= -1</a:t>
              </a:r>
              <a:endParaRPr lang="en-US" sz="6000">
                <a:solidFill>
                  <a:schemeClr val="bg1"/>
                </a:solidFill>
              </a:endParaRPr>
            </a:p>
          </p:txBody>
        </p:sp>
        <p:sp>
          <p:nvSpPr>
            <p:cNvPr id="45" name="Line 23"/>
            <p:cNvSpPr>
              <a:spLocks noChangeShapeType="1"/>
            </p:cNvSpPr>
            <p:nvPr/>
          </p:nvSpPr>
          <p:spPr bwMode="auto">
            <a:xfrm flipV="1">
              <a:off x="5865" y="7026"/>
              <a:ext cx="0" cy="1583"/>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46" name="Line 24"/>
            <p:cNvSpPr>
              <a:spLocks noChangeShapeType="1"/>
            </p:cNvSpPr>
            <p:nvPr/>
          </p:nvSpPr>
          <p:spPr bwMode="auto">
            <a:xfrm>
              <a:off x="5257" y="7696"/>
              <a:ext cx="1521" cy="0"/>
            </a:xfrm>
            <a:prstGeom prst="line">
              <a:avLst/>
            </a:prstGeom>
            <a:ln w="38100">
              <a:solidFill>
                <a:srgbClr val="FF0000"/>
              </a:solidFill>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47" name="Rectangle 25"/>
            <p:cNvSpPr>
              <a:spLocks noChangeArrowheads="1"/>
            </p:cNvSpPr>
            <p:nvPr/>
          </p:nvSpPr>
          <p:spPr bwMode="auto">
            <a:xfrm>
              <a:off x="5400" y="6481"/>
              <a:ext cx="1560" cy="360"/>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1800">
                  <a:solidFill>
                    <a:schemeClr val="bg1"/>
                  </a:solidFill>
                  <a:latin typeface="Verdana" pitchFamily="34" charset="0"/>
                </a:rPr>
                <a:t>r=0</a:t>
              </a:r>
              <a:endParaRPr lang="en-US" sz="6000">
                <a:solidFill>
                  <a:schemeClr val="bg1"/>
                </a:solidFill>
              </a:endParaRPr>
            </a:p>
          </p:txBody>
        </p:sp>
        <p:sp>
          <p:nvSpPr>
            <p:cNvPr id="48" name="Freeform 26"/>
            <p:cNvSpPr>
              <a:spLocks/>
            </p:cNvSpPr>
            <p:nvPr/>
          </p:nvSpPr>
          <p:spPr bwMode="auto">
            <a:xfrm>
              <a:off x="3675" y="7940"/>
              <a:ext cx="283" cy="730"/>
            </a:xfrm>
            <a:custGeom>
              <a:avLst/>
              <a:gdLst>
                <a:gd name="T0" fmla="*/ 192 w 224"/>
                <a:gd name="T1" fmla="*/ 576 h 576"/>
                <a:gd name="T2" fmla="*/ 192 w 224"/>
                <a:gd name="T3" fmla="*/ 240 h 576"/>
                <a:gd name="T4" fmla="*/ 0 w 224"/>
                <a:gd name="T5" fmla="*/ 0 h 576"/>
              </a:gdLst>
              <a:ahLst/>
              <a:cxnLst>
                <a:cxn ang="0">
                  <a:pos x="T0" y="T1"/>
                </a:cxn>
                <a:cxn ang="0">
                  <a:pos x="T2" y="T3"/>
                </a:cxn>
                <a:cxn ang="0">
                  <a:pos x="T4" y="T5"/>
                </a:cxn>
              </a:cxnLst>
              <a:rect l="0" t="0" r="r" b="b"/>
              <a:pathLst>
                <a:path w="224" h="576">
                  <a:moveTo>
                    <a:pt x="192" y="576"/>
                  </a:moveTo>
                  <a:cubicBezTo>
                    <a:pt x="208" y="456"/>
                    <a:pt x="224" y="336"/>
                    <a:pt x="192" y="240"/>
                  </a:cubicBezTo>
                  <a:cubicBezTo>
                    <a:pt x="160" y="144"/>
                    <a:pt x="32" y="40"/>
                    <a:pt x="0" y="0"/>
                  </a:cubicBezTo>
                </a:path>
              </a:pathLst>
            </a:custGeom>
            <a:ln w="38100">
              <a:solidFill>
                <a:srgbClr val="FF0000"/>
              </a:solidFill>
              <a:headEnd type="triangl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49" name="Text Box 27"/>
            <p:cNvSpPr txBox="1">
              <a:spLocks noChangeArrowheads="1"/>
            </p:cNvSpPr>
            <p:nvPr/>
          </p:nvSpPr>
          <p:spPr bwMode="auto">
            <a:xfrm>
              <a:off x="3311" y="8244"/>
              <a:ext cx="485"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900" b="0">
                  <a:solidFill>
                    <a:srgbClr val="000000"/>
                  </a:solidFill>
                  <a:latin typeface="Verdana" pitchFamily="34" charset="0"/>
                </a:rPr>
                <a:t>45</a:t>
              </a:r>
              <a:r>
                <a:rPr lang="en-US" sz="1100" b="0" baseline="30000">
                  <a:solidFill>
                    <a:srgbClr val="000000"/>
                  </a:solidFill>
                  <a:latin typeface="Verdana" pitchFamily="34" charset="0"/>
                </a:rPr>
                <a:t>0</a:t>
              </a:r>
              <a:endParaRPr lang="en-US"/>
            </a:p>
          </p:txBody>
        </p:sp>
        <p:sp>
          <p:nvSpPr>
            <p:cNvPr id="50" name="Rectangle 28"/>
            <p:cNvSpPr>
              <a:spLocks noChangeArrowheads="1"/>
            </p:cNvSpPr>
            <p:nvPr/>
          </p:nvSpPr>
          <p:spPr bwMode="auto">
            <a:xfrm>
              <a:off x="7446" y="8062"/>
              <a:ext cx="458" cy="292"/>
            </a:xfrm>
            <a:prstGeom prst="rect">
              <a:avLst/>
            </a:prstGeom>
            <a:ln/>
          </p:spPr>
          <p:style>
            <a:lnRef idx="1">
              <a:schemeClr val="accent2"/>
            </a:lnRef>
            <a:fillRef idx="2">
              <a:schemeClr val="accent2"/>
            </a:fillRef>
            <a:effectRef idx="1">
              <a:schemeClr val="accent2"/>
            </a:effectRef>
            <a:fontRef idx="minor">
              <a:schemeClr val="dk1"/>
            </a:fontRef>
          </p:style>
          <p:txBody>
            <a:bodyPr lIns="46634" tIns="23317" rIns="46634" bIns="23317"/>
            <a:lstStyle/>
            <a:p>
              <a:pPr algn="l">
                <a:defRPr/>
              </a:pPr>
              <a:r>
                <a:rPr lang="en-US" sz="900" b="0">
                  <a:solidFill>
                    <a:srgbClr val="000000"/>
                  </a:solidFill>
                  <a:latin typeface="Verdana" pitchFamily="34" charset="0"/>
                </a:rPr>
                <a:t>45</a:t>
              </a:r>
              <a:r>
                <a:rPr lang="en-US" sz="1000" b="0" baseline="30000">
                  <a:solidFill>
                    <a:srgbClr val="000000"/>
                  </a:solidFill>
                  <a:latin typeface="Verdana" pitchFamily="34" charset="0"/>
                </a:rPr>
                <a:t>0</a:t>
              </a:r>
              <a:endParaRPr lang="en-US"/>
            </a:p>
          </p:txBody>
        </p:sp>
        <p:sp>
          <p:nvSpPr>
            <p:cNvPr id="51" name="Line 29"/>
            <p:cNvSpPr>
              <a:spLocks noChangeShapeType="1"/>
            </p:cNvSpPr>
            <p:nvPr/>
          </p:nvSpPr>
          <p:spPr bwMode="auto">
            <a:xfrm>
              <a:off x="7325" y="7392"/>
              <a:ext cx="242" cy="610"/>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2" name="Line 30"/>
            <p:cNvSpPr>
              <a:spLocks noChangeShapeType="1"/>
            </p:cNvSpPr>
            <p:nvPr/>
          </p:nvSpPr>
          <p:spPr bwMode="auto">
            <a:xfrm flipH="1" flipV="1">
              <a:off x="7871" y="8244"/>
              <a:ext cx="367" cy="244"/>
            </a:xfrm>
            <a:prstGeom prst="line">
              <a:avLst/>
            </a:prstGeom>
            <a:ln w="38100">
              <a:solidFill>
                <a:srgbClr val="FF0000"/>
              </a:solidFill>
              <a:headEnd/>
              <a:tailEnd type="triangle" w="med" len="me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3" name="Freeform 31"/>
            <p:cNvSpPr>
              <a:spLocks/>
            </p:cNvSpPr>
            <p:nvPr/>
          </p:nvSpPr>
          <p:spPr bwMode="auto">
            <a:xfrm>
              <a:off x="7263" y="7330"/>
              <a:ext cx="123" cy="184"/>
            </a:xfrm>
            <a:custGeom>
              <a:avLst/>
              <a:gdLst>
                <a:gd name="T0" fmla="*/ 48 w 48"/>
                <a:gd name="T1" fmla="*/ 0 h 96"/>
                <a:gd name="T2" fmla="*/ 0 w 48"/>
                <a:gd name="T3" fmla="*/ 96 h 96"/>
              </a:gdLst>
              <a:ahLst/>
              <a:cxnLst>
                <a:cxn ang="0">
                  <a:pos x="T0" y="T1"/>
                </a:cxn>
                <a:cxn ang="0">
                  <a:pos x="T2" y="T3"/>
                </a:cxn>
              </a:cxnLst>
              <a:rect l="0" t="0" r="r" b="b"/>
              <a:pathLst>
                <a:path w="48" h="96">
                  <a:moveTo>
                    <a:pt x="48" y="0"/>
                  </a:moveTo>
                  <a:cubicBezTo>
                    <a:pt x="48" y="0"/>
                    <a:pt x="24" y="48"/>
                    <a:pt x="0" y="96"/>
                  </a:cubicBezTo>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sp>
          <p:nvSpPr>
            <p:cNvPr id="54" name="Line 32"/>
            <p:cNvSpPr>
              <a:spLocks noChangeShapeType="1"/>
            </p:cNvSpPr>
            <p:nvPr/>
          </p:nvSpPr>
          <p:spPr bwMode="auto">
            <a:xfrm flipH="1">
              <a:off x="8175" y="8366"/>
              <a:ext cx="63" cy="182"/>
            </a:xfrm>
            <a:prstGeom prst="line">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p>
          </p:txBody>
        </p:sp>
      </p:grpSp>
    </p:spTree>
    <p:extLst>
      <p:ext uri="{BB962C8B-B14F-4D97-AF65-F5344CB8AC3E}">
        <p14:creationId xmlns:p14="http://schemas.microsoft.com/office/powerpoint/2010/main" val="358504494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graphicEl>
                                              <a:dgm id="{4FC0124F-FD88-4A36-B670-3496A1EAEF5F}"/>
                                            </p:graphicEl>
                                          </p:spTgt>
                                        </p:tgtEl>
                                        <p:attrNameLst>
                                          <p:attrName>style.visibility</p:attrName>
                                        </p:attrNameLst>
                                      </p:cBhvr>
                                      <p:to>
                                        <p:strVal val="visible"/>
                                      </p:to>
                                    </p:set>
                                    <p:animEffect transition="in" filter="fade">
                                      <p:cBhvr>
                                        <p:cTn id="7" dur="1000"/>
                                        <p:tgtEl>
                                          <p:spTgt spid="39">
                                            <p:graphicEl>
                                              <a:dgm id="{4FC0124F-FD88-4A36-B670-3496A1EAEF5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graphicEl>
                                              <a:dgm id="{85DC47F8-888F-4B5A-AFD4-49611A2C8D56}"/>
                                            </p:graphicEl>
                                          </p:spTgt>
                                        </p:tgtEl>
                                        <p:attrNameLst>
                                          <p:attrName>style.visibility</p:attrName>
                                        </p:attrNameLst>
                                      </p:cBhvr>
                                      <p:to>
                                        <p:strVal val="visible"/>
                                      </p:to>
                                    </p:set>
                                    <p:animEffect transition="in" filter="fade">
                                      <p:cBhvr>
                                        <p:cTn id="10" dur="1000"/>
                                        <p:tgtEl>
                                          <p:spTgt spid="39">
                                            <p:graphicEl>
                                              <a:dgm id="{85DC47F8-888F-4B5A-AFD4-49611A2C8D5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graphicEl>
                                              <a:dgm id="{E9449C77-F8FC-467C-A481-87EBDE3C69BF}"/>
                                            </p:graphicEl>
                                          </p:spTgt>
                                        </p:tgtEl>
                                        <p:attrNameLst>
                                          <p:attrName>style.visibility</p:attrName>
                                        </p:attrNameLst>
                                      </p:cBhvr>
                                      <p:to>
                                        <p:strVal val="visible"/>
                                      </p:to>
                                    </p:set>
                                    <p:animEffect transition="in" filter="fade">
                                      <p:cBhvr>
                                        <p:cTn id="15" dur="1000"/>
                                        <p:tgtEl>
                                          <p:spTgt spid="39">
                                            <p:graphicEl>
                                              <a:dgm id="{E9449C77-F8FC-467C-A481-87EBDE3C69B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graphicEl>
                                              <a:dgm id="{E486F78E-B3B2-4152-A7CE-869C3BD4C5B2}"/>
                                            </p:graphicEl>
                                          </p:spTgt>
                                        </p:tgtEl>
                                        <p:attrNameLst>
                                          <p:attrName>style.visibility</p:attrName>
                                        </p:attrNameLst>
                                      </p:cBhvr>
                                      <p:to>
                                        <p:strVal val="visible"/>
                                      </p:to>
                                    </p:set>
                                    <p:animEffect transition="in" filter="fade">
                                      <p:cBhvr>
                                        <p:cTn id="18" dur="1000"/>
                                        <p:tgtEl>
                                          <p:spTgt spid="39">
                                            <p:graphicEl>
                                              <a:dgm id="{E486F78E-B3B2-4152-A7CE-869C3BD4C5B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graphicEl>
                                              <a:dgm id="{9EB28B04-B9D7-427A-A213-7EA078E41105}"/>
                                            </p:graphicEl>
                                          </p:spTgt>
                                        </p:tgtEl>
                                        <p:attrNameLst>
                                          <p:attrName>style.visibility</p:attrName>
                                        </p:attrNameLst>
                                      </p:cBhvr>
                                      <p:to>
                                        <p:strVal val="visible"/>
                                      </p:to>
                                    </p:set>
                                    <p:animEffect transition="in" filter="fade">
                                      <p:cBhvr>
                                        <p:cTn id="21" dur="1000"/>
                                        <p:tgtEl>
                                          <p:spTgt spid="39">
                                            <p:graphicEl>
                                              <a:dgm id="{9EB28B04-B9D7-427A-A213-7EA078E4110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graphicEl>
                                              <a:dgm id="{A7ECD127-312E-4337-AAA8-E49F89E01ABA}"/>
                                            </p:graphicEl>
                                          </p:spTgt>
                                        </p:tgtEl>
                                        <p:attrNameLst>
                                          <p:attrName>style.visibility</p:attrName>
                                        </p:attrNameLst>
                                      </p:cBhvr>
                                      <p:to>
                                        <p:strVal val="visible"/>
                                      </p:to>
                                    </p:set>
                                    <p:animEffect transition="in" filter="fade">
                                      <p:cBhvr>
                                        <p:cTn id="26" dur="1000"/>
                                        <p:tgtEl>
                                          <p:spTgt spid="39">
                                            <p:graphicEl>
                                              <a:dgm id="{A7ECD127-312E-4337-AAA8-E49F89E01ABA}"/>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graphicEl>
                                              <a:dgm id="{7F5F2F4E-D740-48E5-BEC7-FB4F67AD49A7}"/>
                                            </p:graphicEl>
                                          </p:spTgt>
                                        </p:tgtEl>
                                        <p:attrNameLst>
                                          <p:attrName>style.visibility</p:attrName>
                                        </p:attrNameLst>
                                      </p:cBhvr>
                                      <p:to>
                                        <p:strVal val="visible"/>
                                      </p:to>
                                    </p:set>
                                    <p:animEffect transition="in" filter="fade">
                                      <p:cBhvr>
                                        <p:cTn id="29" dur="1000"/>
                                        <p:tgtEl>
                                          <p:spTgt spid="39">
                                            <p:graphicEl>
                                              <a:dgm id="{7F5F2F4E-D740-48E5-BEC7-FB4F67AD49A7}"/>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graphicEl>
                                              <a:dgm id="{BCF0ECFA-4EB3-4408-BBEA-B11EE415BA6E}"/>
                                            </p:graphicEl>
                                          </p:spTgt>
                                        </p:tgtEl>
                                        <p:attrNameLst>
                                          <p:attrName>style.visibility</p:attrName>
                                        </p:attrNameLst>
                                      </p:cBhvr>
                                      <p:to>
                                        <p:strVal val="visible"/>
                                      </p:to>
                                    </p:set>
                                    <p:animEffect transition="in" filter="fade">
                                      <p:cBhvr>
                                        <p:cTn id="32" dur="1000"/>
                                        <p:tgtEl>
                                          <p:spTgt spid="39">
                                            <p:graphicEl>
                                              <a:dgm id="{BCF0ECFA-4EB3-4408-BBEA-B11EE415BA6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graphicEl>
                                              <a:dgm id="{EFB580B4-E911-4C3C-A371-2EA0AFA42895}"/>
                                            </p:graphicEl>
                                          </p:spTgt>
                                        </p:tgtEl>
                                        <p:attrNameLst>
                                          <p:attrName>style.visibility</p:attrName>
                                        </p:attrNameLst>
                                      </p:cBhvr>
                                      <p:to>
                                        <p:strVal val="visible"/>
                                      </p:to>
                                    </p:set>
                                    <p:animEffect transition="in" filter="fade">
                                      <p:cBhvr>
                                        <p:cTn id="37" dur="1000"/>
                                        <p:tgtEl>
                                          <p:spTgt spid="39">
                                            <p:graphicEl>
                                              <a:dgm id="{EFB580B4-E911-4C3C-A371-2EA0AFA42895}"/>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graphicEl>
                                              <a:dgm id="{29CF648F-A03E-4BC6-87F7-E3F335D8000B}"/>
                                            </p:graphicEl>
                                          </p:spTgt>
                                        </p:tgtEl>
                                        <p:attrNameLst>
                                          <p:attrName>style.visibility</p:attrName>
                                        </p:attrNameLst>
                                      </p:cBhvr>
                                      <p:to>
                                        <p:strVal val="visible"/>
                                      </p:to>
                                    </p:set>
                                    <p:animEffect transition="in" filter="fade">
                                      <p:cBhvr>
                                        <p:cTn id="40" dur="1000"/>
                                        <p:tgtEl>
                                          <p:spTgt spid="39">
                                            <p:graphicEl>
                                              <a:dgm id="{29CF648F-A03E-4BC6-87F7-E3F335D8000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graphicEl>
                                              <a:dgm id="{9CA68B66-6540-4D0C-B67E-0AAC2104C4AD}"/>
                                            </p:graphicEl>
                                          </p:spTgt>
                                        </p:tgtEl>
                                        <p:attrNameLst>
                                          <p:attrName>style.visibility</p:attrName>
                                        </p:attrNameLst>
                                      </p:cBhvr>
                                      <p:to>
                                        <p:strVal val="visible"/>
                                      </p:to>
                                    </p:set>
                                    <p:animEffect transition="in" filter="fade">
                                      <p:cBhvr>
                                        <p:cTn id="43" dur="1000"/>
                                        <p:tgtEl>
                                          <p:spTgt spid="39">
                                            <p:graphicEl>
                                              <a:dgm id="{9CA68B66-6540-4D0C-B67E-0AAC2104C4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أنواع الارتباط </a:t>
              </a: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683484"/>
            <a:ext cx="687212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2200" b="1" dirty="0">
                <a:latin typeface="Simplified Arabic" pitchFamily="18" charset="-78"/>
                <a:cs typeface="Simplified Arabic" pitchFamily="18" charset="-78"/>
              </a:rPr>
              <a:t>دراسة العلاقة بين متغيرين اثنين فقط </a:t>
            </a:r>
            <a:r>
              <a:rPr lang="ar-EG" sz="2200" b="1" dirty="0" smtClean="0">
                <a:latin typeface="Simplified Arabic" pitchFamily="18" charset="-78"/>
                <a:cs typeface="Simplified Arabic" pitchFamily="18" charset="-78"/>
              </a:rPr>
              <a:t>يعرف </a:t>
            </a:r>
            <a:r>
              <a:rPr lang="ar-EG" sz="2200" b="1" dirty="0">
                <a:latin typeface="Simplified Arabic" pitchFamily="18" charset="-78"/>
                <a:cs typeface="Simplified Arabic" pitchFamily="18" charset="-78"/>
              </a:rPr>
              <a:t>بالارتباط </a:t>
            </a:r>
            <a:r>
              <a:rPr lang="ar-EG" sz="2200" b="1" dirty="0" smtClean="0">
                <a:latin typeface="Simplified Arabic" pitchFamily="18" charset="-78"/>
                <a:cs typeface="Simplified Arabic" pitchFamily="18" charset="-78"/>
              </a:rPr>
              <a:t>البسيط </a:t>
            </a:r>
            <a:r>
              <a:rPr lang="en-US" sz="2200" b="1" dirty="0" smtClean="0">
                <a:latin typeface="Simplified Arabic" pitchFamily="18" charset="-78"/>
                <a:cs typeface="Simplified Arabic" pitchFamily="18" charset="-78"/>
              </a:rPr>
              <a:t>Simple Correlation</a:t>
            </a:r>
            <a:r>
              <a:rPr lang="ar-EG" sz="2200" b="1" dirty="0" smtClean="0">
                <a:latin typeface="Simplified Arabic" pitchFamily="18" charset="-78"/>
                <a:cs typeface="Simplified Arabic" pitchFamily="18" charset="-78"/>
              </a:rPr>
              <a:t>، بينما دراسة العلاقة بين </a:t>
            </a:r>
            <a:r>
              <a:rPr lang="ar-EG" sz="2200" b="1" dirty="0">
                <a:latin typeface="Simplified Arabic" pitchFamily="18" charset="-78"/>
                <a:cs typeface="Simplified Arabic" pitchFamily="18" charset="-78"/>
              </a:rPr>
              <a:t>أكثر من متغيرين تعرف بالارتباط المتعدد </a:t>
            </a:r>
            <a:r>
              <a:rPr lang="en-US" sz="2200" b="1" dirty="0">
                <a:latin typeface="Simplified Arabic" pitchFamily="18" charset="-78"/>
                <a:cs typeface="Simplified Arabic" pitchFamily="18" charset="-78"/>
              </a:rPr>
              <a:t>Multiple Correlation </a:t>
            </a:r>
          </a:p>
          <a:p>
            <a:pPr marL="342900" indent="-342900" algn="just">
              <a:buFont typeface="Wingdings" pitchFamily="2" charset="2"/>
              <a:buChar char="q"/>
            </a:pPr>
            <a:r>
              <a:rPr lang="ar-EG" sz="2200" b="1" dirty="0" smtClean="0">
                <a:latin typeface="Simplified Arabic" pitchFamily="18" charset="-78"/>
                <a:cs typeface="Simplified Arabic" pitchFamily="18" charset="-78"/>
              </a:rPr>
              <a:t>الارتباط </a:t>
            </a:r>
            <a:r>
              <a:rPr lang="ar-EG" sz="2200" b="1" dirty="0">
                <a:latin typeface="Simplified Arabic" pitchFamily="18" charset="-78"/>
                <a:cs typeface="Simplified Arabic" pitchFamily="18" charset="-78"/>
              </a:rPr>
              <a:t>الموجب (</a:t>
            </a:r>
            <a:r>
              <a:rPr lang="ar-EG" sz="2200" b="1" dirty="0" smtClean="0">
                <a:latin typeface="Simplified Arabic" pitchFamily="18" charset="-78"/>
                <a:cs typeface="Simplified Arabic" pitchFamily="18" charset="-78"/>
              </a:rPr>
              <a:t>الطردي)</a:t>
            </a:r>
            <a:r>
              <a:rPr lang="en-US" sz="2200" b="1" dirty="0" smtClean="0">
                <a:latin typeface="Simplified Arabic" pitchFamily="18" charset="-78"/>
                <a:cs typeface="Simplified Arabic" pitchFamily="18" charset="-78"/>
              </a:rPr>
              <a:t>Positive </a:t>
            </a:r>
            <a:r>
              <a:rPr lang="en-US" sz="2200" b="1" dirty="0">
                <a:latin typeface="Simplified Arabic" pitchFamily="18" charset="-78"/>
                <a:cs typeface="Simplified Arabic" pitchFamily="18" charset="-78"/>
              </a:rPr>
              <a:t>correlation </a:t>
            </a:r>
            <a:r>
              <a:rPr lang="en-US" sz="2200" b="1" dirty="0" smtClean="0">
                <a:latin typeface="Simplified Arabic" pitchFamily="18" charset="-78"/>
                <a:cs typeface="Simplified Arabic" pitchFamily="18" charset="-78"/>
              </a:rPr>
              <a:t>: </a:t>
            </a:r>
            <a:r>
              <a:rPr lang="ar-EG" sz="2200" b="1" dirty="0" smtClean="0">
                <a:latin typeface="Simplified Arabic" pitchFamily="18" charset="-78"/>
                <a:cs typeface="Simplified Arabic" pitchFamily="18" charset="-78"/>
              </a:rPr>
              <a:t> اذا </a:t>
            </a:r>
            <a:r>
              <a:rPr lang="ar-EG" sz="2200" b="1" dirty="0">
                <a:latin typeface="Simplified Arabic" pitchFamily="18" charset="-78"/>
                <a:cs typeface="Simplified Arabic" pitchFamily="18" charset="-78"/>
              </a:rPr>
              <a:t>تغير أحد المتغيرين </a:t>
            </a:r>
            <a:r>
              <a:rPr lang="en-US" sz="2200" b="1" dirty="0">
                <a:latin typeface="Simplified Arabic" pitchFamily="18" charset="-78"/>
                <a:cs typeface="Simplified Arabic" pitchFamily="18" charset="-78"/>
              </a:rPr>
              <a:t>X </a:t>
            </a:r>
            <a:r>
              <a:rPr lang="ar-EG" sz="2200" b="1" dirty="0" smtClean="0">
                <a:latin typeface="Simplified Arabic" pitchFamily="18" charset="-78"/>
                <a:cs typeface="Simplified Arabic" pitchFamily="18" charset="-78"/>
              </a:rPr>
              <a:t> أو</a:t>
            </a:r>
            <a:r>
              <a:rPr lang="en-US" sz="2200" b="1" dirty="0" smtClean="0">
                <a:latin typeface="Simplified Arabic" pitchFamily="18" charset="-78"/>
                <a:cs typeface="Simplified Arabic" pitchFamily="18" charset="-78"/>
              </a:rPr>
              <a:t>Y </a:t>
            </a:r>
            <a:r>
              <a:rPr lang="ar-EG" sz="2200" b="1" dirty="0" smtClean="0">
                <a:latin typeface="Simplified Arabic" pitchFamily="18" charset="-78"/>
                <a:cs typeface="Simplified Arabic" pitchFamily="18" charset="-78"/>
              </a:rPr>
              <a:t> فإن </a:t>
            </a:r>
            <a:r>
              <a:rPr lang="ar-EG" sz="2200" b="1" dirty="0">
                <a:latin typeface="Simplified Arabic" pitchFamily="18" charset="-78"/>
                <a:cs typeface="Simplified Arabic" pitchFamily="18" charset="-78"/>
              </a:rPr>
              <a:t>المتغير الآخر يتبعه بنفس الاتجاه، بمعنى أنه إذا زاد أو نقص أحدهما، زاد أو نقص الأخر.</a:t>
            </a:r>
            <a:endParaRPr lang="ar-EG" sz="2200" b="1" dirty="0" smtClean="0">
              <a:latin typeface="Simplified Arabic" pitchFamily="18" charset="-78"/>
              <a:cs typeface="Simplified Arabic" pitchFamily="18" charset="-78"/>
            </a:endParaRPr>
          </a:p>
          <a:p>
            <a:pPr marL="342900" indent="-342900" algn="just">
              <a:buFont typeface="Wingdings" pitchFamily="2" charset="2"/>
              <a:buChar char="q"/>
            </a:pPr>
            <a:r>
              <a:rPr lang="ar-EG" sz="2200" b="1" dirty="0" smtClean="0">
                <a:latin typeface="Simplified Arabic" pitchFamily="18" charset="-78"/>
                <a:cs typeface="Simplified Arabic" pitchFamily="18" charset="-78"/>
              </a:rPr>
              <a:t> </a:t>
            </a:r>
            <a:r>
              <a:rPr lang="ar-EG" sz="2200" b="1" dirty="0">
                <a:latin typeface="Simplified Arabic" pitchFamily="18" charset="-78"/>
                <a:cs typeface="Simplified Arabic" pitchFamily="18" charset="-78"/>
              </a:rPr>
              <a:t>الارتباط السالب (</a:t>
            </a:r>
            <a:r>
              <a:rPr lang="ar-EG" sz="2200" b="1" dirty="0" smtClean="0">
                <a:latin typeface="Simplified Arabic" pitchFamily="18" charset="-78"/>
                <a:cs typeface="Simplified Arabic" pitchFamily="18" charset="-78"/>
              </a:rPr>
              <a:t>العكسي)</a:t>
            </a:r>
            <a:r>
              <a:rPr lang="en-US" sz="2200" b="1" dirty="0" smtClean="0">
                <a:latin typeface="Simplified Arabic" pitchFamily="18" charset="-78"/>
                <a:cs typeface="Simplified Arabic" pitchFamily="18" charset="-78"/>
              </a:rPr>
              <a:t>Negative </a:t>
            </a:r>
            <a:r>
              <a:rPr lang="en-US" sz="2200" b="1" dirty="0">
                <a:latin typeface="Simplified Arabic" pitchFamily="18" charset="-78"/>
                <a:cs typeface="Simplified Arabic" pitchFamily="18" charset="-78"/>
              </a:rPr>
              <a:t>correlation : </a:t>
            </a:r>
            <a:r>
              <a:rPr lang="ar-EG" sz="2200" b="1" dirty="0" smtClean="0">
                <a:latin typeface="Simplified Arabic" pitchFamily="18" charset="-78"/>
                <a:cs typeface="Simplified Arabic" pitchFamily="18" charset="-78"/>
              </a:rPr>
              <a:t> إذا </a:t>
            </a:r>
            <a:r>
              <a:rPr lang="ar-EG" sz="2200" b="1" dirty="0">
                <a:latin typeface="Simplified Arabic" pitchFamily="18" charset="-78"/>
                <a:cs typeface="Simplified Arabic" pitchFamily="18" charset="-78"/>
              </a:rPr>
              <a:t>تغير أحد </a:t>
            </a:r>
            <a:r>
              <a:rPr lang="ar-EG" sz="2200" b="1" dirty="0" smtClean="0">
                <a:latin typeface="Simplified Arabic" pitchFamily="18" charset="-78"/>
                <a:cs typeface="Simplified Arabic" pitchFamily="18" charset="-78"/>
              </a:rPr>
              <a:t>المتغيرين</a:t>
            </a:r>
            <a:r>
              <a:rPr lang="en-US" sz="2200" b="1" dirty="0" smtClean="0">
                <a:latin typeface="Simplified Arabic" pitchFamily="18" charset="-78"/>
                <a:cs typeface="Simplified Arabic" pitchFamily="18" charset="-78"/>
              </a:rPr>
              <a:t>X </a:t>
            </a:r>
            <a:r>
              <a:rPr lang="ar-EG" sz="2200" b="1" dirty="0" smtClean="0">
                <a:latin typeface="Simplified Arabic" pitchFamily="18" charset="-78"/>
                <a:cs typeface="Simplified Arabic" pitchFamily="18" charset="-78"/>
              </a:rPr>
              <a:t> أو</a:t>
            </a:r>
            <a:r>
              <a:rPr lang="en-US" sz="2200" b="1" dirty="0" smtClean="0">
                <a:latin typeface="Simplified Arabic" pitchFamily="18" charset="-78"/>
                <a:cs typeface="Simplified Arabic" pitchFamily="18" charset="-78"/>
              </a:rPr>
              <a:t>Y </a:t>
            </a:r>
            <a:r>
              <a:rPr lang="ar-EG" sz="2200" b="1" dirty="0" smtClean="0">
                <a:latin typeface="Simplified Arabic" pitchFamily="18" charset="-78"/>
                <a:cs typeface="Simplified Arabic" pitchFamily="18" charset="-78"/>
              </a:rPr>
              <a:t> فإن </a:t>
            </a:r>
            <a:r>
              <a:rPr lang="ar-EG" sz="2200" b="1" dirty="0">
                <a:latin typeface="Simplified Arabic" pitchFamily="18" charset="-78"/>
                <a:cs typeface="Simplified Arabic" pitchFamily="18" charset="-78"/>
              </a:rPr>
              <a:t>المتغير الآخر </a:t>
            </a:r>
            <a:r>
              <a:rPr lang="ar-EG" sz="2200" b="1" dirty="0" smtClean="0">
                <a:latin typeface="Simplified Arabic" pitchFamily="18" charset="-78"/>
                <a:cs typeface="Simplified Arabic" pitchFamily="18" charset="-78"/>
              </a:rPr>
              <a:t>يتبعه </a:t>
            </a:r>
            <a:r>
              <a:rPr lang="ar-EG" sz="2200" b="1" dirty="0">
                <a:latin typeface="Simplified Arabic" pitchFamily="18" charset="-78"/>
                <a:cs typeface="Simplified Arabic" pitchFamily="18" charset="-78"/>
              </a:rPr>
              <a:t>بالاتجاه المضاد، بمعنى أنه إذا زاد أحدهما نقص الأخر، أو إذا نقص أحدهما زاد الأخر.</a:t>
            </a:r>
          </a:p>
          <a:p>
            <a:pPr algn="just"/>
            <a:endParaRPr lang="ar-EG" sz="2000" b="1" dirty="0">
              <a:latin typeface="Simplified Arabic" pitchFamily="18" charset="-78"/>
              <a:cs typeface="Simplified Arabic" pitchFamily="18" charset="-78"/>
            </a:endParaRPr>
          </a:p>
          <a:p>
            <a:pPr algn="just"/>
            <a:endParaRPr lang="ar-EG" sz="2000" b="1" dirty="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smtClean="0">
              <a:latin typeface="Simplified Arabic" pitchFamily="18" charset="-78"/>
              <a:cs typeface="Simplified Arabic" pitchFamily="18" charset="-78"/>
            </a:endParaRPr>
          </a:p>
          <a:p>
            <a:pPr algn="just"/>
            <a:endParaRPr lang="en-US" sz="2000" b="1" dirty="0">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EG" sz="1600" b="1" dirty="0">
                <a:solidFill>
                  <a:srgbClr val="FF0000"/>
                </a:solidFill>
                <a:latin typeface="Arial" pitchFamily="34" charset="0"/>
                <a:cs typeface="Arial" pitchFamily="34" charset="0"/>
              </a:rPr>
              <a:t>معامل </a:t>
            </a:r>
            <a:r>
              <a:rPr lang="ar-EG" sz="1600" b="1" dirty="0" smtClean="0">
                <a:solidFill>
                  <a:srgbClr val="FF0000"/>
                </a:solidFill>
                <a:latin typeface="Arial" pitchFamily="34" charset="0"/>
                <a:cs typeface="Arial" pitchFamily="34" charset="0"/>
              </a:rPr>
              <a:t>الارتباط  </a:t>
            </a:r>
            <a:r>
              <a:rPr lang="en-US" sz="1600" b="1" dirty="0" smtClean="0">
                <a:solidFill>
                  <a:srgbClr val="FF0000"/>
                </a:solidFill>
                <a:latin typeface="Arial" pitchFamily="34" charset="0"/>
                <a:cs typeface="Arial" pitchFamily="34" charset="0"/>
              </a:rPr>
              <a:t>r</a:t>
            </a:r>
            <a:endParaRPr lang="ar-EG" sz="1600" b="1" dirty="0" smtClean="0">
              <a:solidFill>
                <a:srgbClr val="FF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تعبير </a:t>
            </a:r>
            <a:r>
              <a:rPr lang="ar-EG" sz="1600" b="1" dirty="0">
                <a:solidFill>
                  <a:srgbClr val="000000"/>
                </a:solidFill>
                <a:latin typeface="Arial" pitchFamily="34" charset="0"/>
                <a:cs typeface="Arial" pitchFamily="34" charset="0"/>
              </a:rPr>
              <a:t>يشير إلى المقياس الإحصائي الذي يدل </a:t>
            </a:r>
            <a:r>
              <a:rPr lang="ar-EG" sz="1600" b="1" dirty="0" smtClean="0">
                <a:solidFill>
                  <a:srgbClr val="000000"/>
                </a:solidFill>
                <a:latin typeface="Arial" pitchFamily="34" charset="0"/>
                <a:cs typeface="Arial" pitchFamily="34" charset="0"/>
              </a:rPr>
              <a:t>على:</a:t>
            </a: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مقدار العلاقة بين المتغيرات سلبية كانت أم </a:t>
            </a:r>
            <a:r>
              <a:rPr lang="ar-EG" sz="1600" b="1" dirty="0" smtClean="0">
                <a:solidFill>
                  <a:srgbClr val="000000"/>
                </a:solidFill>
                <a:latin typeface="Arial" pitchFamily="34" charset="0"/>
                <a:cs typeface="Arial" pitchFamily="34" charset="0"/>
              </a:rPr>
              <a:t>إيجابية.</a:t>
            </a: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تتراوح </a:t>
            </a:r>
            <a:r>
              <a:rPr lang="ar-EG" sz="1600" b="1" dirty="0">
                <a:solidFill>
                  <a:srgbClr val="000000"/>
                </a:solidFill>
                <a:latin typeface="Arial" pitchFamily="34" charset="0"/>
                <a:cs typeface="Arial" pitchFamily="34" charset="0"/>
              </a:rPr>
              <a:t>قيمته بين الارتباط الموجب التام (+1) وبين الارتباط السالب التام (-1</a:t>
            </a:r>
            <a:r>
              <a:rPr lang="ar-EG" sz="16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تدل </a:t>
            </a:r>
            <a:r>
              <a:rPr lang="ar-EG" sz="1600" b="1" dirty="0">
                <a:solidFill>
                  <a:srgbClr val="000000"/>
                </a:solidFill>
                <a:latin typeface="Arial" pitchFamily="34" charset="0"/>
                <a:cs typeface="Arial" pitchFamily="34" charset="0"/>
              </a:rPr>
              <a:t>إشارة المعامل الموجبة على العلاقة </a:t>
            </a:r>
            <a:r>
              <a:rPr lang="ar-EG" sz="1600" b="1" dirty="0" smtClean="0">
                <a:solidFill>
                  <a:srgbClr val="000000"/>
                </a:solidFill>
                <a:latin typeface="Arial" pitchFamily="34" charset="0"/>
                <a:cs typeface="Arial" pitchFamily="34" charset="0"/>
              </a:rPr>
              <a:t>الطردية، </a:t>
            </a:r>
            <a:r>
              <a:rPr lang="ar-EG" sz="1600" b="1" dirty="0">
                <a:solidFill>
                  <a:srgbClr val="000000"/>
                </a:solidFill>
                <a:latin typeface="Arial" pitchFamily="34" charset="0"/>
                <a:cs typeface="Arial" pitchFamily="34" charset="0"/>
              </a:rPr>
              <a:t>بينما تدل إشارة المعامل السالبة على العلاقة العكسية .</a:t>
            </a:r>
          </a:p>
          <a:p>
            <a:pPr marL="0" indent="0" algn="just" defTabSz="766816" fontAlgn="base">
              <a:spcBef>
                <a:spcPct val="0"/>
              </a:spcBef>
              <a:spcAft>
                <a:spcPts val="671"/>
              </a:spcAft>
              <a:buNone/>
            </a:pPr>
            <a:endParaRPr lang="ar-EG" sz="1600" b="1" dirty="0">
              <a:solidFill>
                <a:srgbClr val="000000"/>
              </a:solidFill>
              <a:latin typeface="Arial" pitchFamily="34" charset="0"/>
              <a:cs typeface="Arial" pitchFamily="34" charset="0"/>
            </a:endParaRPr>
          </a:p>
          <a:p>
            <a:pPr marL="0" indent="0">
              <a:buNone/>
            </a:pPr>
            <a:endParaRPr lang="ar-SA" dirty="0">
              <a:solidFill>
                <a:prstClr val="black"/>
              </a:solidFill>
            </a:endParaRPr>
          </a:p>
        </p:txBody>
      </p:sp>
      <p:pic>
        <p:nvPicPr>
          <p:cNvPr id="21" name="Picture 34"/>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236874" y="4953000"/>
            <a:ext cx="6675120" cy="1509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2" y="108461478"/>
              <a:ext cx="6364372" cy="384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smtClean="0">
                  <a:solidFill>
                    <a:srgbClr val="000000"/>
                  </a:solidFill>
                  <a:latin typeface="Arial" pitchFamily="34" charset="0"/>
                  <a:cs typeface="Arial" pitchFamily="34" charset="0"/>
                </a:rPr>
                <a:t>أولا</a:t>
              </a:r>
              <a:r>
                <a:rPr lang="ar-EG" sz="2000" b="1" dirty="0" smtClean="0">
                  <a:solidFill>
                    <a:srgbClr val="000000"/>
                  </a:solidFill>
                  <a:latin typeface="Arial" pitchFamily="34" charset="0"/>
                  <a:cs typeface="Arial" pitchFamily="34" charset="0"/>
                </a:rPr>
                <a:t>ً</a:t>
              </a:r>
              <a:r>
                <a:rPr lang="ar-SA" sz="2000" b="1" dirty="0" smtClean="0">
                  <a:solidFill>
                    <a:srgbClr val="000000"/>
                  </a:solidFill>
                  <a:latin typeface="Arial" pitchFamily="34" charset="0"/>
                  <a:cs typeface="Arial" pitchFamily="34" charset="0"/>
                </a:rPr>
                <a:t>: </a:t>
              </a:r>
              <a:r>
                <a:rPr lang="ar-SA" sz="2000" b="1" dirty="0">
                  <a:solidFill>
                    <a:srgbClr val="000000"/>
                  </a:solidFill>
                  <a:latin typeface="Arial" pitchFamily="34" charset="0"/>
                  <a:cs typeface="Arial" pitchFamily="34" charset="0"/>
                </a:rPr>
                <a:t>طريقة شكل الانتشار </a:t>
              </a:r>
              <a:r>
                <a:rPr lang="en-US" sz="2000" b="1" dirty="0">
                  <a:solidFill>
                    <a:srgbClr val="000000"/>
                  </a:solidFill>
                  <a:latin typeface="Arial" pitchFamily="34" charset="0"/>
                  <a:cs typeface="Arial" pitchFamily="34" charset="0"/>
                </a:rPr>
                <a:t>Scatter Diagram</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0338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24600" y="1592446"/>
            <a:ext cx="2418201" cy="5142857"/>
            <a:chOff x="9037041"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344961" y="1729531"/>
            <a:ext cx="2570187" cy="4770537"/>
          </a:xfrm>
          <a:prstGeom prst="rect">
            <a:avLst/>
          </a:prstGeom>
        </p:spPr>
        <p:txBody>
          <a:bodyPr wrap="square">
            <a:spAutoFit/>
          </a:bodyPr>
          <a:lstStyle/>
          <a:p>
            <a:pPr marL="285750" indent="-285750" algn="just" rtl="1">
              <a:buFont typeface="Wingdings" pitchFamily="2" charset="2"/>
              <a:buChar char="§"/>
            </a:pPr>
            <a:r>
              <a:rPr lang="ar-EG" sz="1600" b="1" dirty="0" smtClean="0">
                <a:latin typeface="Arial" pitchFamily="34" charset="0"/>
                <a:cs typeface="Arial" pitchFamily="34" charset="0"/>
              </a:rPr>
              <a:t>    شكل </a:t>
            </a:r>
            <a:r>
              <a:rPr lang="ar-EG" sz="1600" b="1" dirty="0">
                <a:latin typeface="Arial" pitchFamily="34" charset="0"/>
                <a:cs typeface="Arial" pitchFamily="34" charset="0"/>
              </a:rPr>
              <a:t>الانتشار هو تمثيل قيم الظاهرتين بيانياً على المحورين، المتغير الأول </a:t>
            </a:r>
            <a:r>
              <a:rPr lang="en-US" sz="1600" b="1" dirty="0">
                <a:latin typeface="Arial" pitchFamily="34" charset="0"/>
                <a:cs typeface="Arial" pitchFamily="34" charset="0"/>
              </a:rPr>
              <a:t>X </a:t>
            </a:r>
            <a:r>
              <a:rPr lang="ar-EG" sz="1600" b="1" dirty="0" smtClean="0">
                <a:latin typeface="Arial" pitchFamily="34" charset="0"/>
                <a:cs typeface="Arial" pitchFamily="34" charset="0"/>
              </a:rPr>
              <a:t> على </a:t>
            </a:r>
            <a:r>
              <a:rPr lang="ar-EG" sz="1600" b="1" dirty="0">
                <a:latin typeface="Arial" pitchFamily="34" charset="0"/>
                <a:cs typeface="Arial" pitchFamily="34" charset="0"/>
              </a:rPr>
              <a:t>المحور الأفقي، والمتغير الثاني </a:t>
            </a:r>
            <a:r>
              <a:rPr lang="en-US" sz="1600" b="1" dirty="0">
                <a:latin typeface="Arial" pitchFamily="34" charset="0"/>
                <a:cs typeface="Arial" pitchFamily="34" charset="0"/>
              </a:rPr>
              <a:t>Y </a:t>
            </a:r>
            <a:r>
              <a:rPr lang="ar-EG" sz="1600" b="1" dirty="0" smtClean="0">
                <a:latin typeface="Arial" pitchFamily="34" charset="0"/>
                <a:cs typeface="Arial" pitchFamily="34" charset="0"/>
              </a:rPr>
              <a:t> على </a:t>
            </a:r>
            <a:r>
              <a:rPr lang="ar-EG" sz="1600" b="1" dirty="0">
                <a:latin typeface="Arial" pitchFamily="34" charset="0"/>
                <a:cs typeface="Arial" pitchFamily="34" charset="0"/>
              </a:rPr>
              <a:t>المحور </a:t>
            </a:r>
            <a:r>
              <a:rPr lang="ar-EG" sz="1600" b="1" dirty="0" smtClean="0">
                <a:latin typeface="Arial" pitchFamily="34" charset="0"/>
                <a:cs typeface="Arial" pitchFamily="34" charset="0"/>
              </a:rPr>
              <a:t>الرأسي؛ </a:t>
            </a:r>
            <a:r>
              <a:rPr lang="ar-EG" sz="1600" b="1" dirty="0">
                <a:latin typeface="Arial" pitchFamily="34" charset="0"/>
                <a:cs typeface="Arial" pitchFamily="34" charset="0"/>
              </a:rPr>
              <a:t>حيث يتم تمثيل كل زوج </a:t>
            </a:r>
            <a:r>
              <a:rPr lang="en-US" sz="1600" b="1" dirty="0">
                <a:latin typeface="Arial" pitchFamily="34" charset="0"/>
                <a:cs typeface="Arial" pitchFamily="34" charset="0"/>
              </a:rPr>
              <a:t>Pair </a:t>
            </a:r>
            <a:r>
              <a:rPr lang="ar-EG" sz="1600" b="1" dirty="0" smtClean="0">
                <a:latin typeface="Arial" pitchFamily="34" charset="0"/>
                <a:cs typeface="Arial" pitchFamily="34" charset="0"/>
              </a:rPr>
              <a:t> من </a:t>
            </a:r>
            <a:r>
              <a:rPr lang="ar-EG" sz="1600" b="1" dirty="0">
                <a:latin typeface="Arial" pitchFamily="34" charset="0"/>
                <a:cs typeface="Arial" pitchFamily="34" charset="0"/>
              </a:rPr>
              <a:t>القيم بنقطة، فنحصل على شكل يمثل كيفية انتشار القيم على </a:t>
            </a:r>
            <a:r>
              <a:rPr lang="ar-EG" sz="1600" b="1" dirty="0" smtClean="0">
                <a:latin typeface="Arial" pitchFamily="34" charset="0"/>
                <a:cs typeface="Arial" pitchFamily="34" charset="0"/>
              </a:rPr>
              <a:t>المستوى.</a:t>
            </a:r>
          </a:p>
          <a:p>
            <a:pPr marL="285750" indent="-285750" algn="just" rtl="1">
              <a:buFont typeface="Wingdings" pitchFamily="2" charset="2"/>
              <a:buChar char="§"/>
            </a:pPr>
            <a:r>
              <a:rPr lang="ar-EG" sz="1600" b="1" dirty="0">
                <a:latin typeface="Arial" pitchFamily="34" charset="0"/>
                <a:cs typeface="Arial" pitchFamily="34" charset="0"/>
              </a:rPr>
              <a:t> </a:t>
            </a:r>
            <a:r>
              <a:rPr lang="ar-EG" sz="1600" b="1" dirty="0" smtClean="0">
                <a:latin typeface="Arial" pitchFamily="34" charset="0"/>
                <a:cs typeface="Arial" pitchFamily="34" charset="0"/>
              </a:rPr>
              <a:t>   طريقة </a:t>
            </a:r>
            <a:r>
              <a:rPr lang="ar-EG" sz="1600" b="1" dirty="0">
                <a:latin typeface="Arial" pitchFamily="34" charset="0"/>
                <a:cs typeface="Arial" pitchFamily="34" charset="0"/>
              </a:rPr>
              <a:t>انتشار القيم تدل على وجود أو عدم وجود علاقة بين المتغيرين ومدى قوتها ونوعها. فإذا كانت تتوزع بشكل منتظم دل ذلك على وجود علاقة (يمكن استنتاجها)، أما إذا كانت النقط مبعثرة ولا تنتشر حسب نظام معين دل ذلك على عدم وجود علاقة بين المتغيرين أو أن العلاقة بينهما ضعيفة</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60" y="1685542"/>
            <a:ext cx="5852160" cy="159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05" y="3364937"/>
            <a:ext cx="5852160" cy="166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60" y="5105399"/>
            <a:ext cx="5256699" cy="154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148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ثانياً: </a:t>
              </a:r>
              <a:r>
                <a:rPr lang="ar-SA" sz="2000" b="1" dirty="0" smtClean="0">
                  <a:solidFill>
                    <a:srgbClr val="000000"/>
                  </a:solidFill>
                  <a:latin typeface="Arial" pitchFamily="34" charset="0"/>
                  <a:cs typeface="Arial" pitchFamily="34" charset="0"/>
                </a:rPr>
                <a:t>معامل </a:t>
              </a:r>
              <a:r>
                <a:rPr lang="ar-EG" sz="2000" b="1" dirty="0" smtClean="0">
                  <a:solidFill>
                    <a:srgbClr val="000000"/>
                  </a:solidFill>
                  <a:latin typeface="Arial" pitchFamily="34" charset="0"/>
                  <a:cs typeface="Arial" pitchFamily="34" charset="0"/>
                </a:rPr>
                <a:t>ارتباط </a:t>
              </a:r>
              <a:r>
                <a:rPr lang="ar-SA" sz="2000" b="1" dirty="0" smtClean="0">
                  <a:solidFill>
                    <a:srgbClr val="000000"/>
                  </a:solidFill>
                  <a:latin typeface="Arial" pitchFamily="34" charset="0"/>
                  <a:cs typeface="Arial" pitchFamily="34" charset="0"/>
                </a:rPr>
                <a:t>بيرسون </a:t>
              </a:r>
              <a:r>
                <a:rPr lang="en-US" sz="2000" b="1" dirty="0">
                  <a:solidFill>
                    <a:srgbClr val="000000"/>
                  </a:solidFill>
                  <a:latin typeface="Arial" pitchFamily="34" charset="0"/>
                  <a:cs typeface="Arial" pitchFamily="34" charset="0"/>
                </a:rPr>
                <a:t>Pearson</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عند تطبيق معامل بيرسون للارتباط </a:t>
            </a:r>
            <a:r>
              <a:rPr lang="ar-EG" sz="1800" b="1" dirty="0" smtClean="0">
                <a:solidFill>
                  <a:prstClr val="black"/>
                </a:solidFill>
                <a:latin typeface="Simplified Arabic" pitchFamily="18" charset="-78"/>
                <a:cs typeface="Simplified Arabic" pitchFamily="18" charset="-78"/>
              </a:rPr>
              <a:t> يجب أن تكون </a:t>
            </a:r>
            <a:r>
              <a:rPr lang="ar-EG" sz="1800" b="1" dirty="0">
                <a:solidFill>
                  <a:prstClr val="black"/>
                </a:solidFill>
                <a:latin typeface="Simplified Arabic" pitchFamily="18" charset="-78"/>
                <a:cs typeface="Simplified Arabic" pitchFamily="18" charset="-78"/>
              </a:rPr>
              <a:t>بيانات كلا المتغيرين (الظاهرتين) بيانات </a:t>
            </a:r>
            <a:r>
              <a:rPr lang="ar-EG" sz="1800" b="1" dirty="0" smtClean="0">
                <a:solidFill>
                  <a:prstClr val="black"/>
                </a:solidFill>
                <a:latin typeface="Simplified Arabic" pitchFamily="18" charset="-78"/>
                <a:cs typeface="Simplified Arabic" pitchFamily="18" charset="-78"/>
              </a:rPr>
              <a:t>كمية.</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ويمكن </a:t>
            </a:r>
            <a:r>
              <a:rPr lang="ar-EG" sz="1800" b="1" dirty="0">
                <a:solidFill>
                  <a:prstClr val="black"/>
                </a:solidFill>
                <a:latin typeface="Simplified Arabic" pitchFamily="18" charset="-78"/>
                <a:cs typeface="Simplified Arabic" pitchFamily="18" charset="-78"/>
              </a:rPr>
              <a:t>حساب معامل بيرسون بدلالة القراءات لبيانات المتغيرين باستخدام الصيغة </a:t>
            </a:r>
            <a:r>
              <a:rPr lang="ar-EG" sz="1800" b="1" dirty="0" smtClean="0">
                <a:solidFill>
                  <a:prstClr val="black"/>
                </a:solidFill>
                <a:latin typeface="Simplified Arabic" pitchFamily="18" charset="-78"/>
                <a:cs typeface="Simplified Arabic" pitchFamily="18" charset="-78"/>
              </a:rPr>
              <a:t>المختصرة التالية</a:t>
            </a:r>
            <a:r>
              <a:rPr lang="ar-EG" sz="1800" b="1" dirty="0">
                <a:solidFill>
                  <a:prstClr val="black"/>
                </a:solidFill>
                <a:latin typeface="Simplified Arabic" pitchFamily="18" charset="-78"/>
                <a:cs typeface="Simplified Arabic" pitchFamily="18" charset="-78"/>
              </a:rPr>
              <a:t>:</a:t>
            </a: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مثال: البيانات التالية تمثل المتغيرين </a:t>
            </a:r>
            <a:r>
              <a:rPr lang="en-US" sz="1800" b="1" dirty="0" smtClean="0">
                <a:solidFill>
                  <a:prstClr val="black"/>
                </a:solidFill>
                <a:latin typeface="Simplified Arabic" pitchFamily="18" charset="-78"/>
                <a:cs typeface="Simplified Arabic" pitchFamily="18" charset="-78"/>
              </a:rPr>
              <a:t>X,Y</a:t>
            </a:r>
            <a:r>
              <a:rPr lang="ar-EG" sz="1800" b="1" dirty="0">
                <a:solidFill>
                  <a:prstClr val="black"/>
                </a:solidFill>
                <a:latin typeface="Simplified Arabic" pitchFamily="18" charset="-78"/>
                <a:cs typeface="Simplified Arabic" pitchFamily="18" charset="-78"/>
              </a:rPr>
              <a:t> ، </a:t>
            </a:r>
            <a:r>
              <a:rPr lang="ar-EG" sz="1800" b="1" dirty="0" smtClean="0">
                <a:solidFill>
                  <a:prstClr val="black"/>
                </a:solidFill>
                <a:latin typeface="Simplified Arabic" pitchFamily="18" charset="-78"/>
                <a:cs typeface="Simplified Arabic" pitchFamily="18" charset="-78"/>
              </a:rPr>
              <a:t>الأول: حجم </a:t>
            </a:r>
            <a:r>
              <a:rPr lang="ar-EG" sz="1800" b="1" dirty="0">
                <a:solidFill>
                  <a:prstClr val="black"/>
                </a:solidFill>
                <a:latin typeface="Simplified Arabic" pitchFamily="18" charset="-78"/>
                <a:cs typeface="Simplified Arabic" pitchFamily="18" charset="-78"/>
              </a:rPr>
              <a:t>الإنتاج </a:t>
            </a:r>
            <a:r>
              <a:rPr lang="ar-EG" sz="1800" b="1" dirty="0" smtClean="0">
                <a:solidFill>
                  <a:prstClr val="black"/>
                </a:solidFill>
                <a:latin typeface="Simplified Arabic" pitchFamily="18" charset="-78"/>
                <a:cs typeface="Simplified Arabic" pitchFamily="18" charset="-78"/>
              </a:rPr>
              <a:t>والثاني حجم الصادرات لأحد </a:t>
            </a:r>
            <a:r>
              <a:rPr lang="ar-EG" sz="1800" b="1" dirty="0">
                <a:solidFill>
                  <a:prstClr val="black"/>
                </a:solidFill>
                <a:latin typeface="Simplified Arabic" pitchFamily="18" charset="-78"/>
                <a:cs typeface="Simplified Arabic" pitchFamily="18" charset="-78"/>
              </a:rPr>
              <a:t>شركات البترول، </a:t>
            </a:r>
            <a:r>
              <a:rPr lang="ar-EG" sz="1800" b="1" dirty="0" smtClean="0">
                <a:solidFill>
                  <a:prstClr val="black"/>
                </a:solidFill>
                <a:latin typeface="Simplified Arabic" pitchFamily="18" charset="-78"/>
                <a:cs typeface="Simplified Arabic" pitchFamily="18" charset="-78"/>
              </a:rPr>
              <a:t>المطلوب حساب </a:t>
            </a:r>
            <a:r>
              <a:rPr lang="ar-EG" sz="1800" b="1" dirty="0">
                <a:solidFill>
                  <a:prstClr val="black"/>
                </a:solidFill>
                <a:latin typeface="Simplified Arabic" pitchFamily="18" charset="-78"/>
                <a:cs typeface="Simplified Arabic" pitchFamily="18" charset="-78"/>
              </a:rPr>
              <a:t>معامل </a:t>
            </a:r>
            <a:r>
              <a:rPr lang="ar-EG" sz="1800" b="1" dirty="0" smtClean="0">
                <a:solidFill>
                  <a:prstClr val="black"/>
                </a:solidFill>
                <a:latin typeface="Simplified Arabic" pitchFamily="18" charset="-78"/>
                <a:cs typeface="Simplified Arabic" pitchFamily="18" charset="-78"/>
              </a:rPr>
              <a:t>ارتباط بيرسون، </a:t>
            </a:r>
            <a:r>
              <a:rPr lang="ar-EG" sz="1800" b="1" dirty="0">
                <a:solidFill>
                  <a:prstClr val="black"/>
                </a:solidFill>
                <a:latin typeface="Simplified Arabic" pitchFamily="18" charset="-78"/>
                <a:cs typeface="Simplified Arabic" pitchFamily="18" charset="-78"/>
              </a:rPr>
              <a:t>و</a:t>
            </a:r>
            <a:r>
              <a:rPr lang="ar-EG" sz="1800" b="1" dirty="0" smtClean="0">
                <a:solidFill>
                  <a:prstClr val="black"/>
                </a:solidFill>
                <a:latin typeface="Simplified Arabic" pitchFamily="18" charset="-78"/>
                <a:cs typeface="Simplified Arabic" pitchFamily="18" charset="-78"/>
              </a:rPr>
              <a:t>معرفة مدى </a:t>
            </a:r>
            <a:r>
              <a:rPr lang="ar-EG" sz="1800" b="1" dirty="0">
                <a:solidFill>
                  <a:prstClr val="black"/>
                </a:solidFill>
                <a:latin typeface="Simplified Arabic" pitchFamily="18" charset="-78"/>
                <a:cs typeface="Simplified Arabic" pitchFamily="18" charset="-78"/>
              </a:rPr>
              <a:t>قوة العلاقة </a:t>
            </a:r>
            <a:r>
              <a:rPr lang="ar-EG" sz="1800" b="1" dirty="0" smtClean="0">
                <a:solidFill>
                  <a:prstClr val="black"/>
                </a:solidFill>
                <a:latin typeface="Simplified Arabic" pitchFamily="18" charset="-78"/>
                <a:cs typeface="Simplified Arabic" pitchFamily="18" charset="-78"/>
              </a:rPr>
              <a:t>الخطية بينهما؟</a:t>
            </a: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كل </a:t>
            </a:r>
            <a:r>
              <a:rPr lang="ar-EG" sz="1800" b="1" dirty="0">
                <a:solidFill>
                  <a:prstClr val="black"/>
                </a:solidFill>
                <a:latin typeface="Simplified Arabic" pitchFamily="18" charset="-78"/>
                <a:cs typeface="Simplified Arabic" pitchFamily="18" charset="-78"/>
              </a:rPr>
              <a:t>ما نحتاجه لحساب معامل الارتباط الخطي لبيرسون بالصيغة المختصرة </a:t>
            </a:r>
            <a:r>
              <a:rPr lang="ar-EG" sz="1800" b="1" dirty="0" smtClean="0">
                <a:solidFill>
                  <a:prstClr val="black"/>
                </a:solidFill>
                <a:latin typeface="Simplified Arabic" pitchFamily="18" charset="-78"/>
                <a:cs typeface="Simplified Arabic" pitchFamily="18" charset="-78"/>
              </a:rPr>
              <a:t>حساب  </a:t>
            </a:r>
            <a:r>
              <a:rPr lang="ar-EG" sz="1800" b="1" dirty="0">
                <a:solidFill>
                  <a:prstClr val="black"/>
                </a:solidFill>
                <a:latin typeface="Simplified Arabic" pitchFamily="18" charset="-78"/>
                <a:cs typeface="Simplified Arabic" pitchFamily="18" charset="-78"/>
              </a:rPr>
              <a:t>مجموع مربعات قيم </a:t>
            </a:r>
            <a:r>
              <a:rPr lang="en-US" sz="1800" b="1" dirty="0">
                <a:solidFill>
                  <a:prstClr val="black"/>
                </a:solidFill>
                <a:latin typeface="Simplified Arabic" pitchFamily="18" charset="-78"/>
                <a:cs typeface="Simplified Arabic" pitchFamily="18" charset="-78"/>
              </a:rPr>
              <a:t>x </a:t>
            </a:r>
            <a:r>
              <a:rPr lang="ar-EG" sz="1800" b="1" dirty="0" smtClean="0">
                <a:solidFill>
                  <a:prstClr val="black"/>
                </a:solidFill>
                <a:latin typeface="Simplified Arabic" pitchFamily="18" charset="-78"/>
                <a:cs typeface="Simplified Arabic" pitchFamily="18" charset="-78"/>
              </a:rPr>
              <a:t> ومجموع </a:t>
            </a:r>
            <a:r>
              <a:rPr lang="ar-EG" sz="1800" b="1" dirty="0">
                <a:solidFill>
                  <a:prstClr val="black"/>
                </a:solidFill>
                <a:latin typeface="Simplified Arabic" pitchFamily="18" charset="-78"/>
                <a:cs typeface="Simplified Arabic" pitchFamily="18" charset="-78"/>
              </a:rPr>
              <a:t>مربعات قيم </a:t>
            </a:r>
            <a:r>
              <a:rPr lang="en-US" sz="1800" b="1" dirty="0">
                <a:solidFill>
                  <a:prstClr val="black"/>
                </a:solidFill>
                <a:latin typeface="Simplified Arabic" pitchFamily="18" charset="-78"/>
                <a:cs typeface="Simplified Arabic" pitchFamily="18" charset="-78"/>
              </a:rPr>
              <a:t>y </a:t>
            </a:r>
            <a:r>
              <a:rPr lang="ar-EG" sz="1800" b="1" dirty="0" smtClean="0">
                <a:solidFill>
                  <a:prstClr val="black"/>
                </a:solidFill>
                <a:latin typeface="Simplified Arabic" pitchFamily="18" charset="-78"/>
                <a:cs typeface="Simplified Arabic" pitchFamily="18" charset="-78"/>
              </a:rPr>
              <a:t> ومجموع </a:t>
            </a:r>
            <a:r>
              <a:rPr lang="ar-EG" sz="1800" b="1" dirty="0">
                <a:solidFill>
                  <a:prstClr val="black"/>
                </a:solidFill>
                <a:latin typeface="Simplified Arabic" pitchFamily="18" charset="-78"/>
                <a:cs typeface="Simplified Arabic" pitchFamily="18" charset="-78"/>
              </a:rPr>
              <a:t>حاصل ضربهما بعد معرفة  </a:t>
            </a:r>
            <a:r>
              <a:rPr lang="ar-EG" sz="1800" b="1" dirty="0" smtClean="0">
                <a:solidFill>
                  <a:prstClr val="black"/>
                </a:solidFill>
                <a:latin typeface="Simplified Arabic" pitchFamily="18" charset="-78"/>
                <a:cs typeface="Simplified Arabic" pitchFamily="18" charset="-78"/>
              </a:rPr>
              <a:t>      ،       ،   .</a:t>
            </a: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4">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4493538"/>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algn="just" rtl="1"/>
            <a:r>
              <a:rPr lang="ar-EG" sz="1600" b="1" dirty="0" smtClean="0">
                <a:solidFill>
                  <a:prstClr val="black"/>
                </a:solidFill>
                <a:latin typeface="Arial" pitchFamily="34" charset="0"/>
                <a:cs typeface="Arial" pitchFamily="34" charset="0"/>
              </a:rPr>
              <a:t>حيث </a:t>
            </a:r>
            <a:r>
              <a:rPr lang="ar-EG" sz="1600" b="1" dirty="0">
                <a:solidFill>
                  <a:prstClr val="black"/>
                </a:solidFill>
                <a:latin typeface="Arial" pitchFamily="34" charset="0"/>
                <a:cs typeface="Arial" pitchFamily="34" charset="0"/>
              </a:rPr>
              <a:t>:</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حاصل ضرب كل قيمة من </a:t>
            </a:r>
            <a:r>
              <a:rPr lang="en-US" sz="1400" b="1" dirty="0">
                <a:solidFill>
                  <a:prstClr val="black"/>
                </a:solidFill>
                <a:latin typeface="Arial" pitchFamily="34" charset="0"/>
                <a:cs typeface="Arial" pitchFamily="34" charset="0"/>
              </a:rPr>
              <a:t>X </a:t>
            </a:r>
            <a:r>
              <a:rPr lang="ar-EG" sz="1400" b="1" dirty="0" smtClean="0">
                <a:solidFill>
                  <a:prstClr val="black"/>
                </a:solidFill>
                <a:latin typeface="Arial" pitchFamily="34" charset="0"/>
                <a:cs typeface="Arial" pitchFamily="34" charset="0"/>
              </a:rPr>
              <a:t> في </a:t>
            </a:r>
            <a:r>
              <a:rPr lang="en-US" sz="1400" b="1" dirty="0">
                <a:solidFill>
                  <a:prstClr val="black"/>
                </a:solidFill>
                <a:latin typeface="Arial" pitchFamily="34" charset="0"/>
                <a:cs typeface="Arial" pitchFamily="34" charset="0"/>
              </a:rPr>
              <a:t>Y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 </a:t>
            </a:r>
            <a:r>
              <a:rPr lang="ar-EG" sz="1400" b="1" dirty="0" smtClean="0">
                <a:solidFill>
                  <a:prstClr val="black"/>
                </a:solidFill>
                <a:latin typeface="Arial" pitchFamily="34" charset="0"/>
                <a:cs typeface="Arial" pitchFamily="34" charset="0"/>
              </a:rPr>
              <a:t>       تعني </a:t>
            </a:r>
            <a:r>
              <a:rPr lang="ar-EG" sz="1400" b="1" dirty="0">
                <a:solidFill>
                  <a:prstClr val="black"/>
                </a:solidFill>
                <a:latin typeface="Arial" pitchFamily="34" charset="0"/>
                <a:cs typeface="Arial" pitchFamily="34" charset="0"/>
              </a:rPr>
              <a:t>مجموع قيم المتغير </a:t>
            </a:r>
            <a:r>
              <a:rPr lang="en-US" sz="1400" b="1" dirty="0" smtClean="0">
                <a:solidFill>
                  <a:prstClr val="black"/>
                </a:solidFill>
                <a:latin typeface="Arial" pitchFamily="34" charset="0"/>
                <a:cs typeface="Arial" pitchFamily="34" charset="0"/>
              </a:rPr>
              <a:t>X</a:t>
            </a:r>
            <a:endParaRPr lang="en-US" sz="1400" b="1" dirty="0">
              <a:solidFill>
                <a:prstClr val="black"/>
              </a:solidFill>
              <a:latin typeface="Arial" pitchFamily="34" charset="0"/>
              <a:cs typeface="Arial" pitchFamily="34" charset="0"/>
            </a:endParaRP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قيم المتغير </a:t>
            </a:r>
            <a:r>
              <a:rPr lang="en-US" sz="1400" b="1" dirty="0">
                <a:solidFill>
                  <a:prstClr val="black"/>
                </a:solidFill>
                <a:latin typeface="Arial" pitchFamily="34" charset="0"/>
                <a:cs typeface="Arial" pitchFamily="34" charset="0"/>
              </a:rPr>
              <a:t>Y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 </a:t>
            </a:r>
            <a:r>
              <a:rPr lang="ar-EG" sz="1400" b="1" dirty="0" smtClean="0">
                <a:solidFill>
                  <a:prstClr val="black"/>
                </a:solidFill>
                <a:latin typeface="Arial" pitchFamily="34" charset="0"/>
                <a:cs typeface="Arial" pitchFamily="34" charset="0"/>
              </a:rPr>
              <a:t>      تعني </a:t>
            </a:r>
            <a:r>
              <a:rPr lang="ar-EG" sz="1400" b="1" dirty="0">
                <a:solidFill>
                  <a:prstClr val="black"/>
                </a:solidFill>
                <a:latin typeface="Arial" pitchFamily="34" charset="0"/>
                <a:cs typeface="Arial" pitchFamily="34" charset="0"/>
              </a:rPr>
              <a:t>مجموع مربع قيم المتغير </a:t>
            </a:r>
            <a:r>
              <a:rPr lang="en-US" sz="1400" b="1" dirty="0" smtClean="0">
                <a:solidFill>
                  <a:prstClr val="black"/>
                </a:solidFill>
                <a:latin typeface="Arial" pitchFamily="34" charset="0"/>
                <a:cs typeface="Arial" pitchFamily="34" charset="0"/>
              </a:rPr>
              <a:t>X</a:t>
            </a:r>
            <a:r>
              <a:rPr lang="ar-EG" sz="1400" b="1" dirty="0" smtClean="0">
                <a:solidFill>
                  <a:prstClr val="black"/>
                </a:solidFill>
                <a:latin typeface="Arial" pitchFamily="34" charset="0"/>
                <a:cs typeface="Arial" pitchFamily="34" charset="0"/>
              </a:rPr>
              <a:t> </a:t>
            </a:r>
            <a:endParaRPr lang="en-US" sz="1400" b="1" dirty="0">
              <a:solidFill>
                <a:prstClr val="black"/>
              </a:solidFill>
              <a:latin typeface="Arial" pitchFamily="34" charset="0"/>
              <a:cs typeface="Arial" pitchFamily="34" charset="0"/>
            </a:endParaRPr>
          </a:p>
          <a:p>
            <a:pPr algn="just" rtl="1"/>
            <a:r>
              <a:rPr lang="ar-EG" sz="1400" b="1" dirty="0" smtClean="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مربع مجموع قيم المتغير </a:t>
            </a:r>
            <a:r>
              <a:rPr lang="en-US" sz="1400" b="1" dirty="0" smtClean="0">
                <a:solidFill>
                  <a:prstClr val="black"/>
                </a:solidFill>
                <a:latin typeface="Arial" pitchFamily="34" charset="0"/>
                <a:cs typeface="Arial" pitchFamily="34" charset="0"/>
              </a:rPr>
              <a:t>X</a:t>
            </a:r>
            <a:r>
              <a:rPr lang="ar-EG" sz="1400" b="1" dirty="0" smtClean="0">
                <a:solidFill>
                  <a:prstClr val="black"/>
                </a:solidFill>
                <a:latin typeface="Arial" pitchFamily="34" charset="0"/>
                <a:cs typeface="Arial" pitchFamily="34" charset="0"/>
              </a:rPr>
              <a:t> </a:t>
            </a:r>
            <a:endParaRPr lang="en-US" sz="1400" b="1" dirty="0">
              <a:solidFill>
                <a:prstClr val="black"/>
              </a:solidFill>
              <a:latin typeface="Arial" pitchFamily="34" charset="0"/>
              <a:cs typeface="Arial" pitchFamily="34" charset="0"/>
            </a:endParaRP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مربع قيم المتغير </a:t>
            </a:r>
            <a:r>
              <a:rPr lang="en-US" sz="1400" b="1" dirty="0" smtClean="0">
                <a:solidFill>
                  <a:prstClr val="black"/>
                </a:solidFill>
                <a:latin typeface="Arial" pitchFamily="34" charset="0"/>
                <a:cs typeface="Arial" pitchFamily="34" charset="0"/>
              </a:rPr>
              <a:t>Y</a:t>
            </a:r>
            <a:endParaRPr lang="en-US" sz="1400" b="1" dirty="0">
              <a:solidFill>
                <a:prstClr val="black"/>
              </a:solidFill>
              <a:latin typeface="Arial" pitchFamily="34" charset="0"/>
              <a:cs typeface="Arial" pitchFamily="34" charset="0"/>
            </a:endParaRP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مربع مجموع قيم المتغير </a:t>
            </a:r>
            <a:r>
              <a:rPr lang="en-US" sz="1400" b="1" dirty="0">
                <a:solidFill>
                  <a:prstClr val="black"/>
                </a:solidFill>
                <a:latin typeface="Arial" pitchFamily="34" charset="0"/>
                <a:cs typeface="Arial" pitchFamily="34" charset="0"/>
              </a:rPr>
              <a:t>Y </a:t>
            </a:r>
            <a:r>
              <a:rPr lang="en-US" sz="1400" b="1" dirty="0" smtClean="0">
                <a:solidFill>
                  <a:prstClr val="black"/>
                </a:solidFill>
                <a:latin typeface="Arial" pitchFamily="34" charset="0"/>
                <a:cs typeface="Arial" pitchFamily="34" charset="0"/>
              </a:rPr>
              <a:t> </a:t>
            </a:r>
          </a:p>
          <a:p>
            <a:pPr marL="285750" indent="-285750" algn="just" rtl="1">
              <a:buFont typeface="Wingdings" pitchFamily="2" charset="2"/>
              <a:buChar char="§"/>
            </a:pPr>
            <a:r>
              <a:rPr lang="en-US" sz="1400" b="1" dirty="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      </a:t>
            </a:r>
            <a:r>
              <a:rPr lang="ar-EG" sz="1400" b="1" dirty="0" smtClean="0">
                <a:solidFill>
                  <a:prstClr val="black"/>
                </a:solidFill>
                <a:latin typeface="Arial" pitchFamily="34" charset="0"/>
                <a:cs typeface="Arial" pitchFamily="34" charset="0"/>
              </a:rPr>
              <a:t>عدد </a:t>
            </a:r>
            <a:r>
              <a:rPr lang="ar-EG" sz="1400" b="1" dirty="0">
                <a:solidFill>
                  <a:prstClr val="black"/>
                </a:solidFill>
                <a:latin typeface="Arial" pitchFamily="34" charset="0"/>
                <a:cs typeface="Arial" pitchFamily="34" charset="0"/>
              </a:rPr>
              <a:t>قيم الدراسة (عدد الأزواج المطلوب حساب الارتباط بينها) . </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18" y="2611582"/>
            <a:ext cx="4023360" cy="67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797904482"/>
              </p:ext>
            </p:extLst>
          </p:nvPr>
        </p:nvGraphicFramePr>
        <p:xfrm>
          <a:off x="7979827" y="2133600"/>
          <a:ext cx="485775" cy="257175"/>
        </p:xfrm>
        <a:graphic>
          <a:graphicData uri="http://schemas.openxmlformats.org/presentationml/2006/ole">
            <mc:AlternateContent xmlns:mc="http://schemas.openxmlformats.org/markup-compatibility/2006">
              <mc:Choice xmlns:v="urn:schemas-microsoft-com:vml" Requires="v">
                <p:oleObj spid="_x0000_s2186" name="Equation" r:id="rId6" imgW="444114" imgH="253780" progId="Equation.3">
                  <p:embed/>
                </p:oleObj>
              </mc:Choice>
              <mc:Fallback>
                <p:oleObj name="Equation" r:id="rId6" imgW="444114" imgH="25378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9827" y="2133600"/>
                        <a:ext cx="4857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42015390"/>
              </p:ext>
            </p:extLst>
          </p:nvPr>
        </p:nvGraphicFramePr>
        <p:xfrm>
          <a:off x="8021113" y="3171444"/>
          <a:ext cx="444500" cy="257175"/>
        </p:xfrm>
        <a:graphic>
          <a:graphicData uri="http://schemas.openxmlformats.org/presentationml/2006/ole">
            <mc:AlternateContent xmlns:mc="http://schemas.openxmlformats.org/markup-compatibility/2006">
              <mc:Choice xmlns:v="urn:schemas-microsoft-com:vml" Requires="v">
                <p:oleObj spid="_x0000_s2187" name="Equation" r:id="rId8" imgW="406048" imgH="253780" progId="Equation.3">
                  <p:embed/>
                </p:oleObj>
              </mc:Choice>
              <mc:Fallback>
                <p:oleObj name="Equation" r:id="rId8" imgW="406048" imgH="253780"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1113" y="3171444"/>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62987018"/>
              </p:ext>
            </p:extLst>
          </p:nvPr>
        </p:nvGraphicFramePr>
        <p:xfrm>
          <a:off x="8035245" y="2818274"/>
          <a:ext cx="485775" cy="257175"/>
        </p:xfrm>
        <a:graphic>
          <a:graphicData uri="http://schemas.openxmlformats.org/presentationml/2006/ole">
            <mc:AlternateContent xmlns:mc="http://schemas.openxmlformats.org/markup-compatibility/2006">
              <mc:Choice xmlns:v="urn:schemas-microsoft-com:vml" Requires="v">
                <p:oleObj spid="_x0000_s2188" name="Equation" r:id="rId10" imgW="444114" imgH="253780" progId="Equation.3">
                  <p:embed/>
                </p:oleObj>
              </mc:Choice>
              <mc:Fallback>
                <p:oleObj name="Equation" r:id="rId10" imgW="444114" imgH="253780" progId="Equation.3">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5245" y="2818274"/>
                        <a:ext cx="4857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39962675"/>
              </p:ext>
            </p:extLst>
          </p:nvPr>
        </p:nvGraphicFramePr>
        <p:xfrm>
          <a:off x="8069483" y="3571935"/>
          <a:ext cx="465138" cy="257175"/>
        </p:xfrm>
        <a:graphic>
          <a:graphicData uri="http://schemas.openxmlformats.org/presentationml/2006/ole">
            <mc:AlternateContent xmlns:mc="http://schemas.openxmlformats.org/markup-compatibility/2006">
              <mc:Choice xmlns:v="urn:schemas-microsoft-com:vml" Requires="v">
                <p:oleObj spid="_x0000_s2189" name="Equation" r:id="rId12" imgW="431613" imgH="253890" progId="Equation.3">
                  <p:embed/>
                </p:oleObj>
              </mc:Choice>
              <mc:Fallback>
                <p:oleObj name="Equation" r:id="rId12" imgW="431613" imgH="253890" progId="Equation.3">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9483" y="3571935"/>
                        <a:ext cx="46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42458661"/>
              </p:ext>
            </p:extLst>
          </p:nvPr>
        </p:nvGraphicFramePr>
        <p:xfrm>
          <a:off x="8091563" y="4025761"/>
          <a:ext cx="536575" cy="276225"/>
        </p:xfrm>
        <a:graphic>
          <a:graphicData uri="http://schemas.openxmlformats.org/presentationml/2006/ole">
            <mc:AlternateContent xmlns:mc="http://schemas.openxmlformats.org/markup-compatibility/2006">
              <mc:Choice xmlns:v="urn:schemas-microsoft-com:vml" Requires="v">
                <p:oleObj spid="_x0000_s2190" name="Equation" r:id="rId14" imgW="495085" imgH="279279" progId="Equation.3">
                  <p:embed/>
                </p:oleObj>
              </mc:Choice>
              <mc:Fallback>
                <p:oleObj name="Equation" r:id="rId14" imgW="495085" imgH="279279"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1563" y="4025761"/>
                        <a:ext cx="53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12749586"/>
              </p:ext>
            </p:extLst>
          </p:nvPr>
        </p:nvGraphicFramePr>
        <p:xfrm>
          <a:off x="7993404" y="4495800"/>
          <a:ext cx="444500" cy="257175"/>
        </p:xfrm>
        <a:graphic>
          <a:graphicData uri="http://schemas.openxmlformats.org/presentationml/2006/ole">
            <mc:AlternateContent xmlns:mc="http://schemas.openxmlformats.org/markup-compatibility/2006">
              <mc:Choice xmlns:v="urn:schemas-microsoft-com:vml" Requires="v">
                <p:oleObj spid="_x0000_s2191" name="Equation" r:id="rId16" imgW="406048" imgH="253780" progId="Equation.3">
                  <p:embed/>
                </p:oleObj>
              </mc:Choice>
              <mc:Fallback>
                <p:oleObj name="Equation" r:id="rId16" imgW="406048" imgH="253780" progId="Equation.3">
                  <p:embed/>
                  <p:pic>
                    <p:nvPicPr>
                      <p:cNvPr id="0"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93404" y="4495800"/>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440415953"/>
              </p:ext>
            </p:extLst>
          </p:nvPr>
        </p:nvGraphicFramePr>
        <p:xfrm>
          <a:off x="8039321" y="4876800"/>
          <a:ext cx="495300" cy="276225"/>
        </p:xfrm>
        <a:graphic>
          <a:graphicData uri="http://schemas.openxmlformats.org/presentationml/2006/ole">
            <mc:AlternateContent xmlns:mc="http://schemas.openxmlformats.org/markup-compatibility/2006">
              <mc:Choice xmlns:v="urn:schemas-microsoft-com:vml" Requires="v">
                <p:oleObj spid="_x0000_s2192" name="Equation" r:id="rId18" imgW="457200" imgH="279400" progId="Equation.3">
                  <p:embed/>
                </p:oleObj>
              </mc:Choice>
              <mc:Fallback>
                <p:oleObj name="Equation" r:id="rId18" imgW="457200" imgH="279400" progId="Equation.3">
                  <p:embed/>
                  <p:pic>
                    <p:nvPicPr>
                      <p:cNvPr id="0"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39321" y="4876800"/>
                        <a:ext cx="495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65622084"/>
              </p:ext>
            </p:extLst>
          </p:nvPr>
        </p:nvGraphicFramePr>
        <p:xfrm>
          <a:off x="8077454" y="5334000"/>
          <a:ext cx="165100" cy="228600"/>
        </p:xfrm>
        <a:graphic>
          <a:graphicData uri="http://schemas.openxmlformats.org/presentationml/2006/ole">
            <mc:AlternateContent xmlns:mc="http://schemas.openxmlformats.org/markup-compatibility/2006">
              <mc:Choice xmlns:v="urn:schemas-microsoft-com:vml" Requires="v">
                <p:oleObj spid="_x0000_s2193" name="Equation" r:id="rId20" imgW="126835" imgH="139518" progId="Equation.3">
                  <p:embed/>
                </p:oleObj>
              </mc:Choice>
              <mc:Fallback>
                <p:oleObj name="Equation" r:id="rId20" imgW="126835" imgH="139518" progId="Equation.3">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77454" y="533400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2"/>
          <p:cNvPicPr>
            <a:picLocks noChangeAspect="1" noChangeArrowheads="1"/>
          </p:cNvPicPr>
          <p:nvPr/>
        </p:nvPicPr>
        <p:blipFill>
          <a:blip r:embed="rId2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00891" y="4233148"/>
            <a:ext cx="6400800" cy="92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13155" y="6075879"/>
            <a:ext cx="4667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50798" y="6096280"/>
            <a:ext cx="4667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54653" y="6127453"/>
            <a:ext cx="161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33548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endParaRPr lang="ar-SA" sz="2000" dirty="0">
                <a:solidFill>
                  <a:srgbClr val="000000"/>
                </a:solidFill>
              </a:endParaRPr>
            </a:p>
          </p:txBody>
        </p:sp>
        <p:sp>
          <p:nvSpPr>
            <p:cNvPr id="13" name="Text Box 28"/>
            <p:cNvSpPr txBox="1">
              <a:spLocks noChangeArrowheads="1"/>
            </p:cNvSpPr>
            <p:nvPr/>
          </p:nvSpPr>
          <p:spPr bwMode="auto">
            <a:xfrm flipH="1">
              <a:off x="106943867" y="107967780"/>
              <a:ext cx="600319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b="1"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22743" y="1622443"/>
            <a:ext cx="8564268" cy="494591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endParaRPr lang="ar-EG" sz="2800" b="1" dirty="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6" name="Rectangle 5"/>
          <p:cNvSpPr/>
          <p:nvPr/>
        </p:nvSpPr>
        <p:spPr>
          <a:xfrm>
            <a:off x="138369" y="833972"/>
            <a:ext cx="8548642" cy="461665"/>
          </a:xfrm>
          <a:prstGeom prst="rect">
            <a:avLst/>
          </a:prstGeom>
        </p:spPr>
        <p:txBody>
          <a:bodyPr wrap="square">
            <a:spAutoFit/>
          </a:bodyPr>
          <a:lstStyle/>
          <a:p>
            <a:pPr algn="ctr"/>
            <a:r>
              <a:rPr lang="ar-EG" sz="2400" b="1" dirty="0">
                <a:latin typeface="Arial" pitchFamily="34" charset="0"/>
                <a:cs typeface="Arial" pitchFamily="34" charset="0"/>
              </a:rPr>
              <a:t>معامل ارتباط بيرسون </a:t>
            </a:r>
            <a:endParaRPr lang="en-US" sz="2400" b="1" dirty="0">
              <a:latin typeface="Arial" pitchFamily="34" charset="0"/>
              <a:cs typeface="Arial" pitchFamily="34" charset="0"/>
            </a:endParaRPr>
          </a:p>
        </p:txBody>
      </p:sp>
      <p:pic>
        <p:nvPicPr>
          <p:cNvPr id="19" name="Picture 18"/>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8369" y="1662702"/>
            <a:ext cx="4663440" cy="484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809" y="1921538"/>
            <a:ext cx="388520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E:\الأساليب الكمية\pice\ارتباط بيرسون.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1809" y="2819402"/>
            <a:ext cx="3840480" cy="14514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الأساليب الكمية\pice\ارتباط بيرسون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1809" y="4419600"/>
            <a:ext cx="1725613" cy="8286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04084" y="5367312"/>
            <a:ext cx="3730538" cy="369332"/>
          </a:xfrm>
          <a:prstGeom prst="rect">
            <a:avLst/>
          </a:prstGeom>
        </p:spPr>
        <p:txBody>
          <a:bodyPr wrap="square">
            <a:spAutoFit/>
          </a:bodyPr>
          <a:lstStyle/>
          <a:p>
            <a:pPr algn="just" rtl="1"/>
            <a:r>
              <a:rPr lang="ar-EG" b="1" dirty="0">
                <a:latin typeface="Arial" pitchFamily="34" charset="0"/>
                <a:cs typeface="Arial" pitchFamily="34" charset="0"/>
              </a:rPr>
              <a:t>العلاقة الخطية </a:t>
            </a:r>
            <a:r>
              <a:rPr lang="ar-EG" b="1" dirty="0" smtClean="0">
                <a:latin typeface="Arial" pitchFamily="34" charset="0"/>
                <a:cs typeface="Arial" pitchFamily="34" charset="0"/>
              </a:rPr>
              <a:t>بينهما علاقة ارتباط طردية قوية</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1820333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ثالثاً: </a:t>
              </a:r>
              <a:r>
                <a:rPr lang="ar-SA" sz="2000" b="1" dirty="0" smtClean="0">
                  <a:solidFill>
                    <a:srgbClr val="000000"/>
                  </a:solidFill>
                  <a:latin typeface="Arial" pitchFamily="34" charset="0"/>
                  <a:cs typeface="Arial" pitchFamily="34" charset="0"/>
                </a:rPr>
                <a:t>معامل </a:t>
              </a:r>
              <a:r>
                <a:rPr lang="ar-EG" sz="2000" b="1" dirty="0" smtClean="0">
                  <a:solidFill>
                    <a:srgbClr val="000000"/>
                  </a:solidFill>
                  <a:latin typeface="Arial" pitchFamily="34" charset="0"/>
                  <a:cs typeface="Arial" pitchFamily="34" charset="0"/>
                </a:rPr>
                <a:t>ارتباط </a:t>
              </a:r>
              <a:r>
                <a:rPr lang="ar-SA" sz="2000" b="1" dirty="0" err="1" smtClean="0">
                  <a:solidFill>
                    <a:srgbClr val="000000"/>
                  </a:solidFill>
                  <a:latin typeface="Arial" pitchFamily="34" charset="0"/>
                  <a:cs typeface="Arial" pitchFamily="34" charset="0"/>
                </a:rPr>
                <a:t>سبيرمان</a:t>
              </a:r>
              <a:r>
                <a:rPr lang="ar-SA" sz="2000" b="1" dirty="0" smtClean="0">
                  <a:solidFill>
                    <a:srgbClr val="000000"/>
                  </a:solidFill>
                  <a:latin typeface="Arial" pitchFamily="34" charset="0"/>
                  <a:cs typeface="Arial" pitchFamily="34" charset="0"/>
                </a:rPr>
                <a:t> </a:t>
              </a:r>
              <a:r>
                <a:rPr lang="en-US" sz="2000" b="1" dirty="0">
                  <a:solidFill>
                    <a:srgbClr val="000000"/>
                  </a:solidFill>
                  <a:latin typeface="Arial" pitchFamily="34" charset="0"/>
                  <a:cs typeface="Arial" pitchFamily="34" charset="0"/>
                </a:rPr>
                <a:t>Spearman</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معامل الارتباط </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8370" y="1592447"/>
            <a:ext cx="6491030" cy="5142856"/>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عند تطبيق معامل سبيرمان</a:t>
            </a:r>
            <a:r>
              <a:rPr lang="ar-EG" sz="1800" b="1" dirty="0" smtClean="0">
                <a:solidFill>
                  <a:prstClr val="black"/>
                </a:solidFill>
                <a:latin typeface="Simplified Arabic" pitchFamily="18" charset="-78"/>
                <a:cs typeface="Simplified Arabic" pitchFamily="18" charset="-78"/>
              </a:rPr>
              <a:t> </a:t>
            </a:r>
            <a:r>
              <a:rPr lang="ar-EG" sz="1800" b="1" dirty="0">
                <a:solidFill>
                  <a:prstClr val="black"/>
                </a:solidFill>
                <a:latin typeface="Simplified Arabic" pitchFamily="18" charset="-78"/>
                <a:cs typeface="Simplified Arabic" pitchFamily="18" charset="-78"/>
              </a:rPr>
              <a:t>للارتباط </a:t>
            </a:r>
            <a:r>
              <a:rPr lang="ar-EG" sz="1800" b="1" dirty="0" smtClean="0">
                <a:solidFill>
                  <a:prstClr val="black"/>
                </a:solidFill>
                <a:latin typeface="Simplified Arabic" pitchFamily="18" charset="-78"/>
                <a:cs typeface="Simplified Arabic" pitchFamily="18" charset="-78"/>
              </a:rPr>
              <a:t> يكون الاهتمام منصباً </a:t>
            </a:r>
            <a:r>
              <a:rPr lang="ar-EG" sz="1800" b="1" dirty="0">
                <a:solidFill>
                  <a:prstClr val="black"/>
                </a:solidFill>
                <a:latin typeface="Simplified Arabic" pitchFamily="18" charset="-78"/>
                <a:cs typeface="Simplified Arabic" pitchFamily="18" charset="-78"/>
              </a:rPr>
              <a:t>على الرتب أكثر من القيم </a:t>
            </a:r>
            <a:r>
              <a:rPr lang="ar-EG" sz="1800" b="1" dirty="0" smtClean="0">
                <a:solidFill>
                  <a:prstClr val="black"/>
                </a:solidFill>
                <a:latin typeface="Simplified Arabic" pitchFamily="18" charset="-78"/>
                <a:cs typeface="Simplified Arabic" pitchFamily="18" charset="-78"/>
              </a:rPr>
              <a:t>سواء أكان كلا </a:t>
            </a:r>
            <a:r>
              <a:rPr lang="ar-EG" sz="1800" b="1" dirty="0">
                <a:solidFill>
                  <a:prstClr val="black"/>
                </a:solidFill>
                <a:latin typeface="Simplified Arabic" pitchFamily="18" charset="-78"/>
                <a:cs typeface="Simplified Arabic" pitchFamily="18" charset="-78"/>
              </a:rPr>
              <a:t>المتغيرين (الظاهرتين) كميين </a:t>
            </a:r>
            <a:r>
              <a:rPr lang="ar-EG" sz="1800" b="1" dirty="0" smtClean="0">
                <a:solidFill>
                  <a:prstClr val="black"/>
                </a:solidFill>
                <a:latin typeface="Simplified Arabic" pitchFamily="18" charset="-78"/>
                <a:cs typeface="Simplified Arabic" pitchFamily="18" charset="-78"/>
              </a:rPr>
              <a:t>أم وصفيين أم أحدهما مخالف للآخر.</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ولحساب </a:t>
            </a:r>
            <a:r>
              <a:rPr lang="ar-EG" sz="1800" b="1" dirty="0">
                <a:solidFill>
                  <a:prstClr val="black"/>
                </a:solidFill>
                <a:latin typeface="Simplified Arabic" pitchFamily="18" charset="-78"/>
                <a:cs typeface="Simplified Arabic" pitchFamily="18" charset="-78"/>
              </a:rPr>
              <a:t>معامل </a:t>
            </a:r>
            <a:r>
              <a:rPr lang="ar-EG" sz="1800" b="1" dirty="0" err="1">
                <a:solidFill>
                  <a:prstClr val="black"/>
                </a:solidFill>
                <a:latin typeface="Simplified Arabic" pitchFamily="18" charset="-78"/>
                <a:cs typeface="Simplified Arabic" pitchFamily="18" charset="-78"/>
              </a:rPr>
              <a:t>سبيرمان</a:t>
            </a:r>
            <a:r>
              <a:rPr lang="ar-EG" sz="1800" b="1" dirty="0">
                <a:solidFill>
                  <a:prstClr val="black"/>
                </a:solidFill>
                <a:latin typeface="Simplified Arabic" pitchFamily="18" charset="-78"/>
                <a:cs typeface="Simplified Arabic" pitchFamily="18" charset="-78"/>
              </a:rPr>
              <a:t> لارتباط الرتب </a:t>
            </a:r>
            <a:r>
              <a:rPr lang="ar-EG" sz="1800" b="1" dirty="0" smtClean="0">
                <a:solidFill>
                  <a:prstClr val="black"/>
                </a:solidFill>
                <a:latin typeface="Simplified Arabic" pitchFamily="18" charset="-78"/>
                <a:cs typeface="Simplified Arabic" pitchFamily="18" charset="-78"/>
              </a:rPr>
              <a:t>يتم ترتيب </a:t>
            </a:r>
            <a:r>
              <a:rPr lang="ar-EG" sz="1800" b="1" dirty="0">
                <a:solidFill>
                  <a:prstClr val="black"/>
                </a:solidFill>
                <a:latin typeface="Simplified Arabic" pitchFamily="18" charset="-78"/>
                <a:cs typeface="Simplified Arabic" pitchFamily="18" charset="-78"/>
              </a:rPr>
              <a:t>كل من المتغيرين ترتيباً تصاعدياً أو تنازلياً </a:t>
            </a:r>
            <a:r>
              <a:rPr lang="ar-EG" sz="1800" b="1" dirty="0" smtClean="0">
                <a:solidFill>
                  <a:prstClr val="black"/>
                </a:solidFill>
                <a:latin typeface="Simplified Arabic" pitchFamily="18" charset="-78"/>
                <a:cs typeface="Simplified Arabic" pitchFamily="18" charset="-78"/>
              </a:rPr>
              <a:t>لكلا المتغيرين. </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في </a:t>
            </a:r>
            <a:r>
              <a:rPr lang="ar-EG" sz="1800" b="1" dirty="0">
                <a:solidFill>
                  <a:prstClr val="black"/>
                </a:solidFill>
                <a:latin typeface="Simplified Arabic" pitchFamily="18" charset="-78"/>
                <a:cs typeface="Simplified Arabic" pitchFamily="18" charset="-78"/>
              </a:rPr>
              <a:t>حالة الترتيب التصاعدي تأخذ أقل قيمة من قيم المتغير الرتبة </a:t>
            </a:r>
            <a:r>
              <a:rPr lang="ar-EG" sz="1800" b="1" dirty="0" smtClean="0">
                <a:solidFill>
                  <a:prstClr val="black"/>
                </a:solidFill>
                <a:latin typeface="Simplified Arabic" pitchFamily="18" charset="-78"/>
                <a:cs typeface="Simplified Arabic" pitchFamily="18" charset="-78"/>
              </a:rPr>
              <a:t>1</a:t>
            </a:r>
            <a:r>
              <a:rPr lang="ar-EG" sz="1800" b="1" dirty="0">
                <a:solidFill>
                  <a:prstClr val="black"/>
                </a:solidFill>
                <a:latin typeface="Simplified Arabic" pitchFamily="18" charset="-78"/>
                <a:cs typeface="Simplified Arabic" pitchFamily="18" charset="-78"/>
              </a:rPr>
              <a:t>، والقيمة الأعلى منها مباشرة الرتبة </a:t>
            </a:r>
            <a:r>
              <a:rPr lang="ar-EG" sz="1800" b="1" dirty="0" smtClean="0">
                <a:solidFill>
                  <a:prstClr val="black"/>
                </a:solidFill>
                <a:latin typeface="Simplified Arabic" pitchFamily="18" charset="-78"/>
                <a:cs typeface="Simplified Arabic" pitchFamily="18" charset="-78"/>
              </a:rPr>
              <a:t>2 ..... وهكذا.</a:t>
            </a: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في حالة الترتيب التنازلي تأخذ </a:t>
            </a:r>
            <a:r>
              <a:rPr lang="ar-EG" sz="1800" b="1" dirty="0" smtClean="0">
                <a:solidFill>
                  <a:prstClr val="black"/>
                </a:solidFill>
                <a:latin typeface="Simplified Arabic" pitchFamily="18" charset="-78"/>
                <a:cs typeface="Simplified Arabic" pitchFamily="18" charset="-78"/>
              </a:rPr>
              <a:t>أكبر </a:t>
            </a:r>
            <a:r>
              <a:rPr lang="ar-EG" sz="1800" b="1" dirty="0">
                <a:solidFill>
                  <a:prstClr val="black"/>
                </a:solidFill>
                <a:latin typeface="Simplified Arabic" pitchFamily="18" charset="-78"/>
                <a:cs typeface="Simplified Arabic" pitchFamily="18" charset="-78"/>
              </a:rPr>
              <a:t>قيمة من قيم المتغير الرتبة 1، والقيمة </a:t>
            </a:r>
            <a:r>
              <a:rPr lang="ar-EG" sz="1800" b="1" dirty="0" smtClean="0">
                <a:solidFill>
                  <a:prstClr val="black"/>
                </a:solidFill>
                <a:latin typeface="Simplified Arabic" pitchFamily="18" charset="-78"/>
                <a:cs typeface="Simplified Arabic" pitchFamily="18" charset="-78"/>
              </a:rPr>
              <a:t>الأقل </a:t>
            </a:r>
            <a:r>
              <a:rPr lang="ar-EG" sz="1800" b="1" dirty="0">
                <a:solidFill>
                  <a:prstClr val="black"/>
                </a:solidFill>
                <a:latin typeface="Simplified Arabic" pitchFamily="18" charset="-78"/>
                <a:cs typeface="Simplified Arabic" pitchFamily="18" charset="-78"/>
              </a:rPr>
              <a:t>منها مباشرة الرتبة 2 ..... </a:t>
            </a:r>
            <a:r>
              <a:rPr lang="ar-EG" sz="1800" b="1" dirty="0" smtClean="0">
                <a:solidFill>
                  <a:prstClr val="black"/>
                </a:solidFill>
                <a:latin typeface="Simplified Arabic" pitchFamily="18" charset="-78"/>
                <a:cs typeface="Simplified Arabic" pitchFamily="18" charset="-78"/>
              </a:rPr>
              <a:t>وهكذا.</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عند </a:t>
            </a:r>
            <a:r>
              <a:rPr lang="ar-EG" sz="1800" b="1" dirty="0">
                <a:solidFill>
                  <a:prstClr val="black"/>
                </a:solidFill>
                <a:latin typeface="Simplified Arabic" pitchFamily="18" charset="-78"/>
                <a:cs typeface="Simplified Arabic" pitchFamily="18" charset="-78"/>
              </a:rPr>
              <a:t>تساوي قيمتين (أو أكثر) من قيم المتغير نعطي كل قيمة رتبة </a:t>
            </a:r>
            <a:r>
              <a:rPr lang="ar-EG" sz="1800" b="1" dirty="0" smtClean="0">
                <a:solidFill>
                  <a:prstClr val="black"/>
                </a:solidFill>
                <a:latin typeface="Simplified Arabic" pitchFamily="18" charset="-78"/>
                <a:cs typeface="Simplified Arabic" pitchFamily="18" charset="-78"/>
              </a:rPr>
              <a:t>مختلفة، </a:t>
            </a:r>
            <a:r>
              <a:rPr lang="ar-EG" sz="1800" b="1" dirty="0">
                <a:solidFill>
                  <a:prstClr val="black"/>
                </a:solidFill>
                <a:latin typeface="Simplified Arabic" pitchFamily="18" charset="-78"/>
                <a:cs typeface="Simplified Arabic" pitchFamily="18" charset="-78"/>
              </a:rPr>
              <a:t>ثم نحسب متوسط هذه الرتب، </a:t>
            </a:r>
            <a:r>
              <a:rPr lang="ar-EG" sz="1800" b="1" dirty="0" smtClean="0">
                <a:solidFill>
                  <a:prstClr val="black"/>
                </a:solidFill>
                <a:latin typeface="Simplified Arabic" pitchFamily="18" charset="-78"/>
                <a:cs typeface="Simplified Arabic" pitchFamily="18" charset="-78"/>
              </a:rPr>
              <a:t>ويعطى هذا </a:t>
            </a:r>
            <a:r>
              <a:rPr lang="ar-EG" sz="1800" b="1" dirty="0">
                <a:solidFill>
                  <a:prstClr val="black"/>
                </a:solidFill>
                <a:latin typeface="Simplified Arabic" pitchFamily="18" charset="-78"/>
                <a:cs typeface="Simplified Arabic" pitchFamily="18" charset="-78"/>
              </a:rPr>
              <a:t>المتوسط </a:t>
            </a:r>
            <a:r>
              <a:rPr lang="ar-EG" sz="1800" b="1" dirty="0" smtClean="0">
                <a:solidFill>
                  <a:prstClr val="black"/>
                </a:solidFill>
                <a:latin typeface="Simplified Arabic" pitchFamily="18" charset="-78"/>
                <a:cs typeface="Simplified Arabic" pitchFamily="18" charset="-78"/>
              </a:rPr>
              <a:t>للقيم.</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بعد </a:t>
            </a:r>
            <a:r>
              <a:rPr lang="ar-EG" sz="1800" b="1" dirty="0">
                <a:solidFill>
                  <a:prstClr val="black"/>
                </a:solidFill>
                <a:latin typeface="Simplified Arabic" pitchFamily="18" charset="-78"/>
                <a:cs typeface="Simplified Arabic" pitchFamily="18" charset="-78"/>
              </a:rPr>
              <a:t>ترتيب المتغيرين </a:t>
            </a:r>
            <a:r>
              <a:rPr lang="ar-EG" sz="1800" b="1" dirty="0" smtClean="0">
                <a:solidFill>
                  <a:prstClr val="black"/>
                </a:solidFill>
                <a:latin typeface="Simplified Arabic" pitchFamily="18" charset="-78"/>
                <a:cs typeface="Simplified Arabic" pitchFamily="18" charset="-78"/>
              </a:rPr>
              <a:t>يتم حسب </a:t>
            </a:r>
            <a:r>
              <a:rPr lang="ar-EG" sz="1800" b="1" dirty="0">
                <a:solidFill>
                  <a:prstClr val="black"/>
                </a:solidFill>
                <a:latin typeface="Simplified Arabic" pitchFamily="18" charset="-78"/>
                <a:cs typeface="Simplified Arabic" pitchFamily="18" charset="-78"/>
              </a:rPr>
              <a:t>الفروق بين رتب كل من </a:t>
            </a:r>
            <a:r>
              <a:rPr lang="ar-EG" sz="1800" b="1" dirty="0" smtClean="0">
                <a:solidFill>
                  <a:prstClr val="black"/>
                </a:solidFill>
                <a:latin typeface="Simplified Arabic" pitchFamily="18" charset="-78"/>
                <a:cs typeface="Simplified Arabic" pitchFamily="18" charset="-78"/>
              </a:rPr>
              <a:t>المتغيرين، ونرمز </a:t>
            </a:r>
            <a:r>
              <a:rPr lang="ar-EG" sz="1800" b="1" dirty="0">
                <a:solidFill>
                  <a:prstClr val="black"/>
                </a:solidFill>
                <a:latin typeface="Simplified Arabic" pitchFamily="18" charset="-78"/>
                <a:cs typeface="Simplified Arabic" pitchFamily="18" charset="-78"/>
              </a:rPr>
              <a:t>للفروق بالرمز </a:t>
            </a:r>
            <a:r>
              <a:rPr lang="en-US" sz="1800" b="1" dirty="0">
                <a:solidFill>
                  <a:prstClr val="black"/>
                </a:solidFill>
                <a:latin typeface="Simplified Arabic" pitchFamily="18" charset="-78"/>
                <a:cs typeface="Simplified Arabic" pitchFamily="18" charset="-78"/>
              </a:rPr>
              <a:t>d</a:t>
            </a:r>
            <a:r>
              <a:rPr lang="en-US" sz="1800" b="1" dirty="0" smtClean="0">
                <a:solidFill>
                  <a:prstClr val="black"/>
                </a:solidFill>
                <a:latin typeface="Simplified Arabic" pitchFamily="18" charset="-78"/>
                <a:cs typeface="Simplified Arabic" pitchFamily="18" charset="-78"/>
              </a:rPr>
              <a:t>)</a:t>
            </a:r>
            <a:r>
              <a:rPr lang="ar-EG" sz="1800" b="1" dirty="0" smtClean="0">
                <a:solidFill>
                  <a:prstClr val="black"/>
                </a:solidFill>
                <a:latin typeface="Simplified Arabic" pitchFamily="18" charset="-78"/>
                <a:cs typeface="Simplified Arabic" pitchFamily="18" charset="-78"/>
              </a:rPr>
              <a:t>).</a:t>
            </a:r>
          </a:p>
          <a:p>
            <a:pPr marL="342900" indent="-342900" algn="just">
              <a:buFont typeface="Wingdings" pitchFamily="2" charset="2"/>
              <a:buChar char="q"/>
            </a:pPr>
            <a:r>
              <a:rPr lang="ar-EG" sz="1800" b="1" dirty="0" smtClean="0">
                <a:solidFill>
                  <a:prstClr val="black"/>
                </a:solidFill>
                <a:latin typeface="Simplified Arabic" pitchFamily="18" charset="-78"/>
                <a:cs typeface="Simplified Arabic" pitchFamily="18" charset="-78"/>
              </a:rPr>
              <a:t>بعدها يتم  تربيع الفروق ، ونحصل </a:t>
            </a:r>
            <a:r>
              <a:rPr lang="ar-EG" sz="1800" b="1" dirty="0">
                <a:solidFill>
                  <a:prstClr val="black"/>
                </a:solidFill>
                <a:latin typeface="Simplified Arabic" pitchFamily="18" charset="-78"/>
                <a:cs typeface="Simplified Arabic" pitchFamily="18" charset="-78"/>
              </a:rPr>
              <a:t>على مجموعها أي نحصل </a:t>
            </a:r>
            <a:r>
              <a:rPr lang="ar-EG" sz="1800" b="1" dirty="0" smtClean="0">
                <a:solidFill>
                  <a:prstClr val="black"/>
                </a:solidFill>
                <a:latin typeface="Simplified Arabic" pitchFamily="18" charset="-78"/>
                <a:cs typeface="Simplified Arabic" pitchFamily="18" charset="-78"/>
              </a:rPr>
              <a:t>على</a:t>
            </a:r>
          </a:p>
          <a:p>
            <a:pPr marL="342900" indent="-342900" algn="just">
              <a:buFont typeface="Wingdings" pitchFamily="2" charset="2"/>
              <a:buChar char="q"/>
            </a:pPr>
            <a:r>
              <a:rPr lang="ar-EG" sz="1800" b="1" dirty="0">
                <a:solidFill>
                  <a:prstClr val="black"/>
                </a:solidFill>
                <a:latin typeface="Simplified Arabic" pitchFamily="18" charset="-78"/>
                <a:cs typeface="Simplified Arabic" pitchFamily="18" charset="-78"/>
              </a:rPr>
              <a:t> </a:t>
            </a:r>
            <a:r>
              <a:rPr lang="ar-EG" sz="1800" b="1" dirty="0" smtClean="0">
                <a:solidFill>
                  <a:prstClr val="black"/>
                </a:solidFill>
                <a:latin typeface="Simplified Arabic" pitchFamily="18" charset="-78"/>
                <a:cs typeface="Simplified Arabic" pitchFamily="18" charset="-78"/>
              </a:rPr>
              <a:t>ثم حساب معامل </a:t>
            </a:r>
            <a:r>
              <a:rPr lang="ar-EG" sz="1800" b="1" dirty="0" err="1">
                <a:solidFill>
                  <a:prstClr val="black"/>
                </a:solidFill>
                <a:latin typeface="Simplified Arabic" pitchFamily="18" charset="-78"/>
                <a:cs typeface="Simplified Arabic" pitchFamily="18" charset="-78"/>
              </a:rPr>
              <a:t>سبيرمان</a:t>
            </a:r>
            <a:r>
              <a:rPr lang="ar-EG" sz="1800" b="1" dirty="0">
                <a:solidFill>
                  <a:prstClr val="black"/>
                </a:solidFill>
                <a:latin typeface="Simplified Arabic" pitchFamily="18" charset="-78"/>
                <a:cs typeface="Simplified Arabic" pitchFamily="18" charset="-78"/>
              </a:rPr>
              <a:t> لارتباط الرتب باستخدام الصيغة </a:t>
            </a:r>
            <a:r>
              <a:rPr lang="ar-EG" sz="1800" b="1" dirty="0" smtClean="0">
                <a:solidFill>
                  <a:prstClr val="black"/>
                </a:solidFill>
                <a:latin typeface="Simplified Arabic" pitchFamily="18" charset="-78"/>
                <a:cs typeface="Simplified Arabic" pitchFamily="18" charset="-78"/>
              </a:rPr>
              <a:t>التالية</a:t>
            </a:r>
            <a:r>
              <a:rPr lang="ar-EG" sz="1800" b="1" dirty="0">
                <a:solidFill>
                  <a:prstClr val="black"/>
                </a:solidFill>
                <a:latin typeface="Simplified Arabic" pitchFamily="18" charset="-78"/>
                <a:cs typeface="Simplified Arabic" pitchFamily="18" charset="-78"/>
              </a:rPr>
              <a:t>:</a:t>
            </a:r>
          </a:p>
          <a:p>
            <a:pPr algn="just"/>
            <a:r>
              <a:rPr lang="ar-EG" sz="1800" b="1" dirty="0" smtClean="0">
                <a:solidFill>
                  <a:prstClr val="black"/>
                </a:solidFill>
                <a:latin typeface="Simplified Arabic" pitchFamily="18" charset="-78"/>
                <a:cs typeface="Simplified Arabic" pitchFamily="18" charset="-78"/>
              </a:rPr>
              <a:t> </a:t>
            </a:r>
            <a:endParaRPr lang="ar-EG" sz="1800" b="1" dirty="0">
              <a:solidFill>
                <a:prstClr val="black"/>
              </a:solidFill>
              <a:latin typeface="Simplified Arabic" pitchFamily="18" charset="-78"/>
              <a:cs typeface="Simplified Arabic" pitchFamily="18" charset="-78"/>
            </a:endParaRPr>
          </a:p>
          <a:p>
            <a:pPr algn="just"/>
            <a:endParaRPr lang="ar-EG" sz="1800" b="1" dirty="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a:solidFill>
                <a:prstClr val="black"/>
              </a:solidFill>
              <a:latin typeface="Simplified Arabic" pitchFamily="18" charset="-78"/>
              <a:cs typeface="Simplified Arabic" pitchFamily="18" charset="-78"/>
            </a:endParaRPr>
          </a:p>
          <a:p>
            <a:pPr marL="342900" indent="-342900" algn="just">
              <a:buFont typeface="Wingdings" pitchFamily="2" charset="2"/>
              <a:buChar char="q"/>
            </a:pPr>
            <a:endParaRPr lang="ar-EG" sz="1800" b="1" dirty="0" smtClean="0">
              <a:solidFill>
                <a:prstClr val="black"/>
              </a:solidFill>
              <a:latin typeface="Simplified Arabic" pitchFamily="18" charset="-78"/>
              <a:cs typeface="Simplified Arabic" pitchFamily="18" charset="-78"/>
            </a:endParaRPr>
          </a:p>
          <a:p>
            <a:pPr algn="just"/>
            <a:endParaRPr lang="ar-EG" sz="1800" b="1" dirty="0" smtClean="0">
              <a:solidFill>
                <a:prstClr val="black"/>
              </a:solidFill>
              <a:latin typeface="Simplified Arabic" pitchFamily="18" charset="-78"/>
              <a:cs typeface="Simplified Arabic" pitchFamily="18" charset="-78"/>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858000" y="1592446"/>
            <a:ext cx="1884801" cy="5142857"/>
            <a:chOff x="9037041" y="1656234"/>
            <a:chExt cx="2412000" cy="5400000"/>
          </a:xfrm>
        </p:grpSpPr>
        <p:pic>
          <p:nvPicPr>
            <p:cNvPr id="31" name="Picture 2"/>
            <p:cNvPicPr>
              <a:picLocks noChangeArrowheads="1"/>
            </p:cNvPicPr>
            <p:nvPr/>
          </p:nvPicPr>
          <p:blipFill rotWithShape="1">
            <a:blip r:embed="rId4">
              <a:extLst>
                <a:ext uri="{28A0092B-C50C-407E-A947-70E740481C1C}">
                  <a14:useLocalDpi xmlns:a14="http://schemas.microsoft.com/office/drawing/2010/main" val="0"/>
                </a:ext>
              </a:extLst>
            </a:blip>
            <a:srcRect l="70330" t="4544" r="4217" b="4453"/>
            <a:stretch/>
          </p:blipFill>
          <p:spPr bwMode="auto">
            <a:xfrm>
              <a:off x="9037041"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037042" y="1904406"/>
              <a:ext cx="2411999" cy="48006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endParaRPr lang="ar-SA" sz="1600" b="1" dirty="0">
                <a:solidFill>
                  <a:srgbClr val="000000"/>
                </a:solidFill>
                <a:latin typeface="Arial" pitchFamily="34" charset="0"/>
                <a:cs typeface="Arial" pitchFamily="34" charset="0"/>
              </a:endParaRPr>
            </a:p>
          </p:txBody>
        </p:sp>
      </p:grpSp>
      <p:sp>
        <p:nvSpPr>
          <p:cNvPr id="9" name="Rectangle 8"/>
          <p:cNvSpPr/>
          <p:nvPr/>
        </p:nvSpPr>
        <p:spPr>
          <a:xfrm>
            <a:off x="6858001" y="1582341"/>
            <a:ext cx="1884800" cy="5139869"/>
          </a:xfrm>
          <a:prstGeom prst="rect">
            <a:avLst/>
          </a:prstGeom>
        </p:spPr>
        <p:txBody>
          <a:bodyPr wrap="square">
            <a:spAutoFit/>
          </a:bodyPr>
          <a:lstStyle/>
          <a:p>
            <a:pPr marL="285750" indent="-285750" algn="just" rtl="1">
              <a:buFont typeface="Wingdings" pitchFamily="2" charset="2"/>
              <a:buChar char="§"/>
            </a:pPr>
            <a:endParaRPr lang="ar-EG" sz="1600" b="1" dirty="0" smtClean="0">
              <a:solidFill>
                <a:prstClr val="black"/>
              </a:solidFill>
              <a:latin typeface="Arial" pitchFamily="34" charset="0"/>
              <a:cs typeface="Arial" pitchFamily="34" charset="0"/>
            </a:endParaRPr>
          </a:p>
          <a:p>
            <a:pPr algn="just" rtl="1"/>
            <a:r>
              <a:rPr lang="ar-EG" sz="1600" b="1" dirty="0" smtClean="0">
                <a:solidFill>
                  <a:prstClr val="black"/>
                </a:solidFill>
                <a:latin typeface="Arial" pitchFamily="34" charset="0"/>
                <a:cs typeface="Arial" pitchFamily="34" charset="0"/>
              </a:rPr>
              <a:t>حيث </a:t>
            </a:r>
            <a:r>
              <a:rPr lang="ar-EG" sz="1600" b="1" dirty="0">
                <a:solidFill>
                  <a:prstClr val="black"/>
                </a:solidFill>
                <a:latin typeface="Arial" pitchFamily="34" charset="0"/>
                <a:cs typeface="Arial" pitchFamily="34" charset="0"/>
              </a:rPr>
              <a:t>:</a:t>
            </a:r>
          </a:p>
          <a:p>
            <a:pPr marL="285750" indent="-285750" algn="just" rtl="1">
              <a:buFont typeface="Wingdings" pitchFamily="2" charset="2"/>
              <a:buChar char="§"/>
            </a:pPr>
            <a:r>
              <a:rPr lang="ar-EG" sz="1600" b="1" dirty="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تعني مجموع مربعات الفروق بين رتب المتغيرين </a:t>
            </a:r>
            <a:r>
              <a:rPr lang="en-US" sz="1400" b="1" dirty="0" smtClean="0">
                <a:solidFill>
                  <a:prstClr val="black"/>
                </a:solidFill>
                <a:latin typeface="Arial" pitchFamily="34" charset="0"/>
                <a:cs typeface="Arial" pitchFamily="34" charset="0"/>
              </a:rPr>
              <a:t>X </a:t>
            </a:r>
            <a:r>
              <a:rPr lang="ar-EG" sz="1400" b="1" dirty="0" smtClean="0">
                <a:solidFill>
                  <a:prstClr val="black"/>
                </a:solidFill>
                <a:latin typeface="Arial" pitchFamily="34" charset="0"/>
                <a:cs typeface="Arial" pitchFamily="34" charset="0"/>
              </a:rPr>
              <a:t> و </a:t>
            </a:r>
            <a:r>
              <a:rPr lang="en-US" sz="1400" b="1" dirty="0">
                <a:solidFill>
                  <a:prstClr val="black"/>
                </a:solidFill>
                <a:latin typeface="Arial" pitchFamily="34" charset="0"/>
                <a:cs typeface="Arial" pitchFamily="34" charset="0"/>
              </a:rPr>
              <a:t>Y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r>
              <a:rPr lang="ar-EG" sz="1400" b="1" dirty="0" smtClean="0">
                <a:solidFill>
                  <a:prstClr val="black"/>
                </a:solidFill>
                <a:latin typeface="Arial" pitchFamily="34" charset="0"/>
                <a:cs typeface="Arial" pitchFamily="34" charset="0"/>
              </a:rPr>
              <a:t>  عدد </a:t>
            </a:r>
            <a:r>
              <a:rPr lang="ar-EG" sz="1400" b="1" dirty="0">
                <a:solidFill>
                  <a:prstClr val="black"/>
                </a:solidFill>
                <a:latin typeface="Arial" pitchFamily="34" charset="0"/>
                <a:cs typeface="Arial" pitchFamily="34" charset="0"/>
              </a:rPr>
              <a:t>قيم الدراسة (عدد الأزواج المطلوب حساب الارتباط بينها) . </a:t>
            </a:r>
            <a:endParaRPr lang="ar-EG" sz="1400" b="1" dirty="0" smtClean="0">
              <a:solidFill>
                <a:prstClr val="black"/>
              </a:solidFill>
              <a:latin typeface="Arial" pitchFamily="34" charset="0"/>
              <a:cs typeface="Arial" pitchFamily="34" charset="0"/>
            </a:endParaRPr>
          </a:p>
          <a:p>
            <a:pPr algn="just" rtl="1"/>
            <a:r>
              <a:rPr lang="ar-EG" sz="1400" b="1" dirty="0" smtClean="0">
                <a:solidFill>
                  <a:prstClr val="black"/>
                </a:solidFill>
                <a:latin typeface="Arial" pitchFamily="34" charset="0"/>
                <a:cs typeface="Arial" pitchFamily="34" charset="0"/>
              </a:rPr>
              <a:t>ويلاحظ:</a:t>
            </a: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مجموع الفروق بين الرتب يساوي </a:t>
            </a:r>
            <a:r>
              <a:rPr lang="ar-EG" sz="1400" b="1" dirty="0" smtClean="0">
                <a:solidFill>
                  <a:prstClr val="black"/>
                </a:solidFill>
                <a:latin typeface="Arial" pitchFamily="34" charset="0"/>
                <a:cs typeface="Arial" pitchFamily="34" charset="0"/>
              </a:rPr>
              <a:t>صفر.</a:t>
            </a:r>
          </a:p>
          <a:p>
            <a:pPr marL="285750" indent="-285750" algn="just" rtl="1">
              <a:buFont typeface="Wingdings" pitchFamily="2" charset="2"/>
              <a:buChar char="§"/>
            </a:pPr>
            <a:r>
              <a:rPr lang="ar-EG" sz="1400" b="1" dirty="0">
                <a:solidFill>
                  <a:prstClr val="black"/>
                </a:solidFill>
                <a:latin typeface="Arial" pitchFamily="34" charset="0"/>
                <a:cs typeface="Arial" pitchFamily="34" charset="0"/>
              </a:rPr>
              <a:t>فإذا كانت </a:t>
            </a:r>
            <a:r>
              <a:rPr lang="ar-EG" sz="1400" b="1" dirty="0" smtClean="0">
                <a:solidFill>
                  <a:prstClr val="black"/>
                </a:solidFill>
                <a:latin typeface="Arial" pitchFamily="34" charset="0"/>
                <a:cs typeface="Arial" pitchFamily="34" charset="0"/>
              </a:rPr>
              <a:t>الرتبة 1 </a:t>
            </a:r>
            <a:r>
              <a:rPr lang="ar-EG" sz="1400" b="1" dirty="0">
                <a:solidFill>
                  <a:prstClr val="black"/>
                </a:solidFill>
                <a:latin typeface="Arial" pitchFamily="34" charset="0"/>
                <a:cs typeface="Arial" pitchFamily="34" charset="0"/>
              </a:rPr>
              <a:t>للمتغير الأول تناظرها الرتبة 1 للمتغير الثاني، والرتبة 2 </a:t>
            </a:r>
            <a:r>
              <a:rPr lang="ar-EG" sz="1400" b="1" dirty="0" smtClean="0">
                <a:solidFill>
                  <a:prstClr val="black"/>
                </a:solidFill>
                <a:latin typeface="Arial" pitchFamily="34" charset="0"/>
                <a:cs typeface="Arial" pitchFamily="34" charset="0"/>
              </a:rPr>
              <a:t>للمتغير الأول تناظرها </a:t>
            </a:r>
            <a:r>
              <a:rPr lang="ar-EG" sz="1400" b="1" dirty="0">
                <a:solidFill>
                  <a:prstClr val="black"/>
                </a:solidFill>
                <a:latin typeface="Arial" pitchFamily="34" charset="0"/>
                <a:cs typeface="Arial" pitchFamily="34" charset="0"/>
              </a:rPr>
              <a:t>الرتبة </a:t>
            </a:r>
            <a:r>
              <a:rPr lang="ar-EG" sz="1400" b="1" dirty="0" smtClean="0">
                <a:solidFill>
                  <a:prstClr val="black"/>
                </a:solidFill>
                <a:latin typeface="Arial" pitchFamily="34" charset="0"/>
                <a:cs typeface="Arial" pitchFamily="34" charset="0"/>
              </a:rPr>
              <a:t>رقم 2 </a:t>
            </a:r>
            <a:r>
              <a:rPr lang="ar-EG" sz="1400" b="1" dirty="0">
                <a:solidFill>
                  <a:prstClr val="black"/>
                </a:solidFill>
                <a:latin typeface="Arial" pitchFamily="34" charset="0"/>
                <a:cs typeface="Arial" pitchFamily="34" charset="0"/>
              </a:rPr>
              <a:t>للمتغير الثاني، وهكذا</a:t>
            </a:r>
            <a:r>
              <a:rPr lang="ar-EG" sz="1400" b="1" dirty="0" smtClean="0">
                <a:solidFill>
                  <a:prstClr val="black"/>
                </a:solidFill>
                <a:latin typeface="Arial" pitchFamily="34" charset="0"/>
                <a:cs typeface="Arial" pitchFamily="34" charset="0"/>
              </a:rPr>
              <a:t>. </a:t>
            </a:r>
            <a:r>
              <a:rPr lang="ar-EG" sz="1400" b="1" dirty="0">
                <a:solidFill>
                  <a:prstClr val="black"/>
                </a:solidFill>
                <a:latin typeface="Arial" pitchFamily="34" charset="0"/>
                <a:cs typeface="Arial" pitchFamily="34" charset="0"/>
              </a:rPr>
              <a:t>فإن معامل ارتباط الرتب يساوي + 1 (ارتباط طردي تام بين الرتب). والعكس (ارتباط </a:t>
            </a:r>
            <a:r>
              <a:rPr lang="ar-EG" sz="1400" b="1" dirty="0" smtClean="0">
                <a:solidFill>
                  <a:prstClr val="black"/>
                </a:solidFill>
                <a:latin typeface="Arial" pitchFamily="34" charset="0"/>
                <a:cs typeface="Arial" pitchFamily="34" charset="0"/>
              </a:rPr>
              <a:t>عكسي </a:t>
            </a:r>
            <a:r>
              <a:rPr lang="ar-EG" sz="1400" b="1" dirty="0">
                <a:solidFill>
                  <a:prstClr val="black"/>
                </a:solidFill>
                <a:latin typeface="Arial" pitchFamily="34" charset="0"/>
                <a:cs typeface="Arial" pitchFamily="34" charset="0"/>
              </a:rPr>
              <a:t>تام بين الرتب). </a:t>
            </a:r>
            <a:endParaRPr lang="ar-EG" sz="1400" b="1" dirty="0" smtClean="0">
              <a:solidFill>
                <a:prstClr val="black"/>
              </a:solidFill>
              <a:latin typeface="Arial" pitchFamily="34" charset="0"/>
              <a:cs typeface="Arial" pitchFamily="34" charset="0"/>
            </a:endParaRPr>
          </a:p>
          <a:p>
            <a:pPr marL="285750" indent="-285750" algn="just" rtl="1">
              <a:buFont typeface="Wingdings" pitchFamily="2" charset="2"/>
              <a:buChar char="§"/>
            </a:pPr>
            <a:endParaRPr lang="ar-EG" sz="1400" b="1" dirty="0">
              <a:solidFill>
                <a:prstClr val="black"/>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413814684"/>
              </p:ext>
            </p:extLst>
          </p:nvPr>
        </p:nvGraphicFramePr>
        <p:xfrm>
          <a:off x="8299683" y="2743200"/>
          <a:ext cx="165100" cy="228600"/>
        </p:xfrm>
        <a:graphic>
          <a:graphicData uri="http://schemas.openxmlformats.org/presentationml/2006/ole">
            <mc:AlternateContent xmlns:mc="http://schemas.openxmlformats.org/markup-compatibility/2006">
              <mc:Choice xmlns:v="urn:schemas-microsoft-com:vml" Requires="v">
                <p:oleObj spid="_x0000_s4136" name="Equation" r:id="rId5" imgW="126835" imgH="139518" progId="Equation.3">
                  <p:embed/>
                </p:oleObj>
              </mc:Choice>
              <mc:Fallback>
                <p:oleObj name="Equation" r:id="rId5" imgW="126835" imgH="13951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9683" y="274320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14"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334000"/>
            <a:ext cx="55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5335" y="5867398"/>
            <a:ext cx="2468880" cy="7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2172" y="2133600"/>
            <a:ext cx="5524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27218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TotalTime>
  <Words>1433</Words>
  <Application>Microsoft Office PowerPoint</Application>
  <PresentationFormat>On-screen Show (4:3)</PresentationFormat>
  <Paragraphs>246</Paragraphs>
  <Slides>17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Trek</vt:lpstr>
      <vt:lpstr>Equation</vt:lpstr>
      <vt:lpstr>PowerPoint Presentation</vt:lpstr>
      <vt:lpstr>معامل الارتباط وخط الانحدار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yasser.s.masci</cp:lastModifiedBy>
  <cp:revision>126</cp:revision>
  <dcterms:created xsi:type="dcterms:W3CDTF">2016-11-08T19:00:43Z</dcterms:created>
  <dcterms:modified xsi:type="dcterms:W3CDTF">2020-03-18T09:03:42Z</dcterms:modified>
</cp:coreProperties>
</file>