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65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296" r:id="rId26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265" autoAdjust="0"/>
    <p:restoredTop sz="93178" autoAdjust="0"/>
  </p:normalViewPr>
  <p:slideViewPr>
    <p:cSldViewPr>
      <p:cViewPr>
        <p:scale>
          <a:sx n="67" d="100"/>
          <a:sy n="67" d="100"/>
        </p:scale>
        <p:origin x="147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84611-AB2E-48E8-AA52-50D8C7D1C14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D3916-24D1-4326-A283-9264A9C22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248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77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762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018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195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932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447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48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3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903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86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751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128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537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576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29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51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39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92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46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77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182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3916-24D1-4326-A283-9264A9C22C9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63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8285-5F7F-4E0E-9E8C-B749FFF024E0}" type="datetimeFigureOut">
              <a:rPr lang="ar-EG" smtClean="0"/>
              <a:pPr/>
              <a:t>24/07/1441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420D-E819-4D2B-9087-1F0675C0785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8285-5F7F-4E0E-9E8C-B749FFF024E0}" type="datetimeFigureOut">
              <a:rPr lang="ar-EG" smtClean="0"/>
              <a:pPr/>
              <a:t>24/07/1441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420D-E819-4D2B-9087-1F0675C0785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8285-5F7F-4E0E-9E8C-B749FFF024E0}" type="datetimeFigureOut">
              <a:rPr lang="ar-EG" smtClean="0"/>
              <a:pPr/>
              <a:t>24/07/1441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420D-E819-4D2B-9087-1F0675C0785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8285-5F7F-4E0E-9E8C-B749FFF024E0}" type="datetimeFigureOut">
              <a:rPr lang="ar-EG" smtClean="0"/>
              <a:pPr/>
              <a:t>24/07/1441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420D-E819-4D2B-9087-1F0675C0785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8285-5F7F-4E0E-9E8C-B749FFF024E0}" type="datetimeFigureOut">
              <a:rPr lang="ar-EG" smtClean="0"/>
              <a:pPr/>
              <a:t>24/07/1441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420D-E819-4D2B-9087-1F0675C0785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8285-5F7F-4E0E-9E8C-B749FFF024E0}" type="datetimeFigureOut">
              <a:rPr lang="ar-EG" smtClean="0"/>
              <a:pPr/>
              <a:t>24/07/1441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420D-E819-4D2B-9087-1F0675C0785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8285-5F7F-4E0E-9E8C-B749FFF024E0}" type="datetimeFigureOut">
              <a:rPr lang="ar-EG" smtClean="0"/>
              <a:pPr/>
              <a:t>24/07/1441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420D-E819-4D2B-9087-1F0675C0785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8285-5F7F-4E0E-9E8C-B749FFF024E0}" type="datetimeFigureOut">
              <a:rPr lang="ar-EG" smtClean="0"/>
              <a:pPr/>
              <a:t>24/07/1441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420D-E819-4D2B-9087-1F0675C0785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8285-5F7F-4E0E-9E8C-B749FFF024E0}" type="datetimeFigureOut">
              <a:rPr lang="ar-EG" smtClean="0"/>
              <a:pPr/>
              <a:t>24/07/1441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420D-E819-4D2B-9087-1F0675C0785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8285-5F7F-4E0E-9E8C-B749FFF024E0}" type="datetimeFigureOut">
              <a:rPr lang="ar-EG" smtClean="0"/>
              <a:pPr/>
              <a:t>24/07/1441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420D-E819-4D2B-9087-1F0675C0785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8285-5F7F-4E0E-9E8C-B749FFF024E0}" type="datetimeFigureOut">
              <a:rPr lang="ar-EG" smtClean="0"/>
              <a:pPr/>
              <a:t>24/07/1441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420D-E819-4D2B-9087-1F0675C0785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68285-5F7F-4E0E-9E8C-B749FFF024E0}" type="datetimeFigureOut">
              <a:rPr lang="ar-EG" smtClean="0"/>
              <a:pPr/>
              <a:t>24/07/1441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7420D-E819-4D2B-9087-1F0675C07858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259632" y="928670"/>
            <a:ext cx="6598516" cy="10001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1400228" y="1136348"/>
            <a:ext cx="64579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200" b="1" dirty="0">
                <a:solidFill>
                  <a:srgbClr val="FF0000"/>
                </a:solidFill>
              </a:rPr>
              <a:t>MINERAL AND BONE METABOLISM </a:t>
            </a:r>
            <a:endParaRPr lang="ar-EG" sz="3200" dirty="0">
              <a:solidFill>
                <a:srgbClr val="FF0000"/>
              </a:solidFill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1714480" y="3357562"/>
            <a:ext cx="6000792" cy="21431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7" name="مربع نص 6"/>
          <p:cNvSpPr txBox="1"/>
          <p:nvPr/>
        </p:nvSpPr>
        <p:spPr>
          <a:xfrm>
            <a:off x="2059700" y="3861048"/>
            <a:ext cx="5310352" cy="11541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dirty="0"/>
              <a:t>د ريهام فاروق</a:t>
            </a:r>
            <a:endParaRPr lang="en-US" sz="3200" dirty="0"/>
          </a:p>
          <a:p>
            <a:pPr algn="ctr"/>
            <a:endParaRPr lang="ar-EG" sz="700" dirty="0"/>
          </a:p>
          <a:p>
            <a:pPr algn="ctr"/>
            <a:r>
              <a:rPr lang="ar-EG" sz="2800" dirty="0"/>
              <a:t>مدرس الباثولوجيا الأكلينيكية</a:t>
            </a:r>
            <a:r>
              <a:rPr lang="en-US" sz="2800" dirty="0"/>
              <a:t> </a:t>
            </a:r>
            <a:r>
              <a:rPr lang="ar-EG" sz="2800" dirty="0"/>
              <a:t>-</a:t>
            </a:r>
            <a:r>
              <a:rPr lang="en-US" sz="2800" dirty="0"/>
              <a:t> </a:t>
            </a:r>
            <a:r>
              <a:rPr lang="ar-EG" sz="2800" dirty="0"/>
              <a:t>بكلية</a:t>
            </a:r>
            <a:r>
              <a:rPr lang="en-US" sz="2800" dirty="0"/>
              <a:t> </a:t>
            </a:r>
            <a:r>
              <a:rPr lang="ar-EG" sz="2800" dirty="0"/>
              <a:t>طب قنا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F72CE1-6BA2-4FFB-A4CA-4740CE7E66AB}"/>
              </a:ext>
            </a:extLst>
          </p:cNvPr>
          <p:cNvSpPr/>
          <p:nvPr/>
        </p:nvSpPr>
        <p:spPr>
          <a:xfrm>
            <a:off x="566465" y="983451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b="1" dirty="0">
                <a:solidFill>
                  <a:srgbClr val="FF0000"/>
                </a:solidFill>
              </a:rPr>
              <a:t>Critical Values </a:t>
            </a:r>
          </a:p>
          <a:p>
            <a:pPr algn="just" rtl="0"/>
            <a:r>
              <a:rPr lang="en-US" sz="2800" dirty="0"/>
              <a:t>Sample                              lower limit              upper limit </a:t>
            </a:r>
          </a:p>
          <a:p>
            <a:pPr algn="just" rtl="0"/>
            <a:endParaRPr lang="en-US" sz="2800" dirty="0"/>
          </a:p>
          <a:p>
            <a:pPr algn="just" rtl="0"/>
            <a:r>
              <a:rPr lang="en-US" sz="2800" dirty="0"/>
              <a:t>Total Calcium (mg/dL)           6.0                           13.0 </a:t>
            </a:r>
          </a:p>
          <a:p>
            <a:pPr algn="just" rtl="0"/>
            <a:r>
              <a:rPr lang="en-US" sz="2800" dirty="0"/>
              <a:t>Free Calcium (mg/dL)            3.0                            6.4 </a:t>
            </a:r>
          </a:p>
        </p:txBody>
      </p:sp>
    </p:spTree>
    <p:extLst>
      <p:ext uri="{BB962C8B-B14F-4D97-AF65-F5344CB8AC3E}">
        <p14:creationId xmlns:p14="http://schemas.microsoft.com/office/powerpoint/2010/main" val="473966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817186-1F39-4927-A384-05607D44C999}"/>
              </a:ext>
            </a:extLst>
          </p:cNvPr>
          <p:cNvSpPr/>
          <p:nvPr/>
        </p:nvSpPr>
        <p:spPr>
          <a:xfrm>
            <a:off x="539552" y="476672"/>
            <a:ext cx="79928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3200" b="1" dirty="0">
                <a:solidFill>
                  <a:srgbClr val="FF0000"/>
                </a:solidFill>
              </a:rPr>
              <a:t>PHOSPHATE</a:t>
            </a:r>
          </a:p>
          <a:p>
            <a:pPr algn="just" rtl="0"/>
            <a:r>
              <a:rPr lang="en-US" sz="2800" dirty="0"/>
              <a:t> </a:t>
            </a:r>
          </a:p>
          <a:p>
            <a:pPr algn="just" rtl="0"/>
            <a:r>
              <a:rPr lang="en-US" sz="2800" dirty="0"/>
              <a:t>-Phosphorus in the form of inorganic and organic phosphate is an important and widely distributed element in the human body. </a:t>
            </a:r>
          </a:p>
          <a:p>
            <a:pPr algn="just" rtl="0"/>
            <a:r>
              <a:rPr lang="en-US" sz="2800" dirty="0"/>
              <a:t>-Most of organic phosphate are incorporated into nucleic acids, phospholipids and high-energy compounds involved in cellular integrity and metabolism. </a:t>
            </a:r>
          </a:p>
          <a:p>
            <a:pPr algn="just" rtl="0"/>
            <a:r>
              <a:rPr lang="en-US" sz="2800" dirty="0"/>
              <a:t>-Plasma contains about 2.5 – 4.5 mg/dL of inorganic phosphate, the fraction measured in routine chemical analysis. </a:t>
            </a:r>
          </a:p>
        </p:txBody>
      </p:sp>
    </p:spTree>
    <p:extLst>
      <p:ext uri="{BB962C8B-B14F-4D97-AF65-F5344CB8AC3E}">
        <p14:creationId xmlns:p14="http://schemas.microsoft.com/office/powerpoint/2010/main" val="2044574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467544" y="460231"/>
            <a:ext cx="8136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8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1205144-DE48-4D1C-8411-BB4AE725A922}"/>
              </a:ext>
            </a:extLst>
          </p:cNvPr>
          <p:cNvSpPr/>
          <p:nvPr/>
        </p:nvSpPr>
        <p:spPr>
          <a:xfrm>
            <a:off x="565895" y="566919"/>
            <a:ext cx="828092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b="1" dirty="0">
                <a:solidFill>
                  <a:srgbClr val="FF0000"/>
                </a:solidFill>
              </a:rPr>
              <a:t>Clinical Significance </a:t>
            </a:r>
          </a:p>
          <a:p>
            <a:pPr algn="just" rtl="0"/>
            <a:endParaRPr lang="en-US" sz="2800" b="1" dirty="0">
              <a:solidFill>
                <a:srgbClr val="FF0000"/>
              </a:solidFill>
            </a:endParaRPr>
          </a:p>
          <a:p>
            <a:pPr algn="just" rtl="0"/>
            <a:r>
              <a:rPr lang="en-US" sz="2800" dirty="0" err="1">
                <a:solidFill>
                  <a:srgbClr val="FF0000"/>
                </a:solidFill>
              </a:rPr>
              <a:t>Hypophosphataemia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  <a:p>
            <a:pPr algn="just" rtl="0"/>
            <a:r>
              <a:rPr lang="en-US" sz="2800" dirty="0"/>
              <a:t>-</a:t>
            </a:r>
            <a:r>
              <a:rPr lang="en-US" sz="2800" dirty="0" err="1"/>
              <a:t>Hypophosphataemia</a:t>
            </a:r>
            <a:r>
              <a:rPr lang="en-US" sz="2800" dirty="0"/>
              <a:t> is defined as the concentration of inorganic phosphate in the serum below the normal reference </a:t>
            </a:r>
          </a:p>
          <a:p>
            <a:pPr algn="just" rtl="0"/>
            <a:endParaRPr lang="en-US" sz="2800" dirty="0"/>
          </a:p>
          <a:p>
            <a:pPr algn="just" rtl="0"/>
            <a:r>
              <a:rPr lang="en-US" sz="2800" dirty="0"/>
              <a:t>–</a:t>
            </a:r>
            <a:r>
              <a:rPr lang="en-US" sz="2800" b="1" dirty="0"/>
              <a:t>Causes of </a:t>
            </a:r>
            <a:r>
              <a:rPr lang="en-US" sz="2800" b="1" dirty="0" err="1"/>
              <a:t>hypophosphataemia</a:t>
            </a:r>
            <a:r>
              <a:rPr lang="en-US" sz="2800" b="1" dirty="0"/>
              <a:t>:</a:t>
            </a:r>
          </a:p>
          <a:p>
            <a:pPr algn="just" rtl="0"/>
            <a:r>
              <a:rPr lang="en-US" sz="2800" b="1" dirty="0"/>
              <a:t> </a:t>
            </a:r>
          </a:p>
          <a:p>
            <a:pPr algn="just" rtl="0"/>
            <a:r>
              <a:rPr lang="en-US" sz="2800" dirty="0"/>
              <a:t>-Intracellular shift: in cases of high carbohydrate load such as intravenous administration of glucose which stimulates insulin secretion, increasing the transport of glucose and phosphate into the cell. </a:t>
            </a:r>
          </a:p>
          <a:p>
            <a:pPr algn="just" rtl="0"/>
            <a:endParaRPr lang="en-US" sz="2800" dirty="0"/>
          </a:p>
          <a:p>
            <a:pPr algn="just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130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C19A37D-3147-41B5-ACE7-0B88AD8F77B5}"/>
              </a:ext>
            </a:extLst>
          </p:cNvPr>
          <p:cNvSpPr/>
          <p:nvPr/>
        </p:nvSpPr>
        <p:spPr>
          <a:xfrm>
            <a:off x="467544" y="335548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dirty="0"/>
              <a:t>-Renal phosphate wasting: The kidney and parathormone (PTH) regulate phosphate homeostasis, thus tubular renal diseases as </a:t>
            </a:r>
            <a:r>
              <a:rPr lang="en-US" sz="2800" dirty="0" err="1"/>
              <a:t>Fanconi‟s</a:t>
            </a:r>
            <a:r>
              <a:rPr lang="en-US" sz="2800" dirty="0"/>
              <a:t> syndrome as well as excessive PTH secretion may result in </a:t>
            </a:r>
            <a:r>
              <a:rPr lang="en-US" sz="2800" dirty="0" err="1"/>
              <a:t>hypophosphataemia</a:t>
            </a:r>
            <a:r>
              <a:rPr lang="en-US" sz="2800" dirty="0"/>
              <a:t>. </a:t>
            </a:r>
          </a:p>
          <a:p>
            <a:pPr algn="just" rtl="0"/>
            <a:endParaRPr lang="en-US" sz="2000" dirty="0"/>
          </a:p>
          <a:p>
            <a:pPr algn="just" rtl="0"/>
            <a:r>
              <a:rPr lang="en-US" sz="2800" dirty="0"/>
              <a:t>-Phosphate loss: It is either </a:t>
            </a:r>
          </a:p>
          <a:p>
            <a:pPr marL="457200" indent="-457200" algn="just" rtl="0">
              <a:buFont typeface="Arial" panose="020B0604020202020204" pitchFamily="34" charset="0"/>
              <a:buChar char="•"/>
            </a:pPr>
            <a:r>
              <a:rPr lang="en-US" sz="2800" b="1" dirty="0"/>
              <a:t>intestinal loss </a:t>
            </a:r>
            <a:r>
              <a:rPr lang="en-US" sz="2800" dirty="0"/>
              <a:t>as in cases of malabsorption syndrome and the intake of large amounts of </a:t>
            </a:r>
            <a:r>
              <a:rPr lang="en-US" sz="2800" dirty="0" err="1"/>
              <a:t>aluminium</a:t>
            </a:r>
            <a:r>
              <a:rPr lang="en-US" sz="2800" dirty="0"/>
              <a:t> and magnesium-containing antacids that bind to intestinal phosphate and render it non-absorbable</a:t>
            </a:r>
          </a:p>
          <a:p>
            <a:pPr marL="457200" indent="-457200" algn="just" rtl="0">
              <a:buFont typeface="Arial" panose="020B0604020202020204" pitchFamily="34" charset="0"/>
              <a:buChar char="•"/>
            </a:pPr>
            <a:r>
              <a:rPr lang="en-US" sz="2800" b="1" dirty="0"/>
              <a:t>cellular loss </a:t>
            </a:r>
            <a:r>
              <a:rPr lang="en-US" sz="2800" dirty="0"/>
              <a:t>as in case of acidosis, where the inorganic phosphorus shifts into the plasma and is excreted in urine</a:t>
            </a:r>
          </a:p>
        </p:txBody>
      </p:sp>
    </p:spTree>
    <p:extLst>
      <p:ext uri="{BB962C8B-B14F-4D97-AF65-F5344CB8AC3E}">
        <p14:creationId xmlns:p14="http://schemas.microsoft.com/office/powerpoint/2010/main" val="643442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C19A37D-3147-41B5-ACE7-0B88AD8F77B5}"/>
              </a:ext>
            </a:extLst>
          </p:cNvPr>
          <p:cNvSpPr/>
          <p:nvPr/>
        </p:nvSpPr>
        <p:spPr>
          <a:xfrm>
            <a:off x="467544" y="836712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dirty="0" err="1">
                <a:solidFill>
                  <a:srgbClr val="FF0000"/>
                </a:solidFill>
              </a:rPr>
              <a:t>Hyperphosphataemia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  <a:p>
            <a:pPr algn="just" rtl="0"/>
            <a:r>
              <a:rPr lang="en-US" sz="2800" dirty="0"/>
              <a:t>-Decreased renal excretion: as in acute and chronic renal failure</a:t>
            </a:r>
          </a:p>
          <a:p>
            <a:pPr algn="just" rtl="0"/>
            <a:endParaRPr lang="en-US" sz="2800" dirty="0"/>
          </a:p>
          <a:p>
            <a:pPr algn="just" rtl="0"/>
            <a:r>
              <a:rPr lang="en-US" sz="2800" dirty="0"/>
              <a:t>-Increased tubular reabsorption: with lack of PTH leading to high serum phosphate concentrations.</a:t>
            </a:r>
          </a:p>
          <a:p>
            <a:pPr algn="just" rtl="0"/>
            <a:r>
              <a:rPr lang="en-US" sz="2800" dirty="0"/>
              <a:t> </a:t>
            </a:r>
          </a:p>
          <a:p>
            <a:pPr algn="just" rtl="0"/>
            <a:r>
              <a:rPr lang="en-US" sz="2800" dirty="0"/>
              <a:t>-Increased phosphate intake: with excessive oral, rectal (enemas) or IV phosphate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566583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467544" y="460231"/>
            <a:ext cx="8136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8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B85BC2C-5B6F-42E5-BC9D-EE922BBCA9FE}"/>
              </a:ext>
            </a:extLst>
          </p:cNvPr>
          <p:cNvSpPr/>
          <p:nvPr/>
        </p:nvSpPr>
        <p:spPr>
          <a:xfrm>
            <a:off x="395536" y="460231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dirty="0">
                <a:solidFill>
                  <a:srgbClr val="FF0000"/>
                </a:solidFill>
              </a:rPr>
              <a:t>Specimen </a:t>
            </a:r>
          </a:p>
          <a:p>
            <a:pPr algn="just" rtl="0"/>
            <a:r>
              <a:rPr lang="en-US" sz="2800" dirty="0"/>
              <a:t>-Serum is the preferred specimen. </a:t>
            </a:r>
          </a:p>
          <a:p>
            <a:pPr algn="just" rtl="0"/>
            <a:r>
              <a:rPr lang="en-US" sz="2800" dirty="0"/>
              <a:t>-Although heparinized sample is acceptable, levels of inorganic phosphate are about 0.2 – 0.3 mg/dL lower than in serum. </a:t>
            </a:r>
          </a:p>
          <a:p>
            <a:pPr algn="just" rtl="0"/>
            <a:r>
              <a:rPr lang="en-US" sz="2800" dirty="0"/>
              <a:t>-Anticoagulants such as citrate, oxalate and EDTA interfere with formation of the phosphomolybdate complex and should not be used. </a:t>
            </a:r>
          </a:p>
          <a:p>
            <a:pPr algn="just" rtl="0"/>
            <a:r>
              <a:rPr lang="en-US" sz="2800" dirty="0"/>
              <a:t>-Hemolyzed samples are unacceptable because erythrocytes contain high concentration of organic phosphate esters, which can be hydrolyzed to inorganic phosphate during storage.</a:t>
            </a:r>
          </a:p>
          <a:p>
            <a:pPr algn="just" rtl="0"/>
            <a:r>
              <a:rPr lang="en-US" sz="2800" dirty="0"/>
              <a:t>-Phosphate is stable in serum after being separated from the clot for days at 4⁰C and months when frozen. </a:t>
            </a:r>
          </a:p>
          <a:p>
            <a:pPr algn="just" rtl="0"/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9298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467544" y="460231"/>
            <a:ext cx="8136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8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1CF9AF-5674-4BAA-8248-43FE03522265}"/>
              </a:ext>
            </a:extLst>
          </p:cNvPr>
          <p:cNvSpPr/>
          <p:nvPr/>
        </p:nvSpPr>
        <p:spPr>
          <a:xfrm>
            <a:off x="539552" y="328582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dirty="0">
                <a:solidFill>
                  <a:srgbClr val="FF0000"/>
                </a:solidFill>
              </a:rPr>
              <a:t>Analytical Methods </a:t>
            </a:r>
          </a:p>
          <a:p>
            <a:pPr algn="just" rtl="0"/>
            <a:r>
              <a:rPr lang="en-US" sz="2800" dirty="0"/>
              <a:t>-All common measurements of serum phosphate are based on the reaction of phosphate ions with ammonium molybdate to form a phosphomolybdate complex. </a:t>
            </a:r>
          </a:p>
          <a:p>
            <a:pPr algn="just" rtl="0"/>
            <a:r>
              <a:rPr lang="en-US" sz="2800" dirty="0"/>
              <a:t>-The </a:t>
            </a:r>
            <a:r>
              <a:rPr lang="en-US" sz="2800" dirty="0" err="1"/>
              <a:t>colourless</a:t>
            </a:r>
            <a:r>
              <a:rPr lang="en-US" sz="2800" dirty="0"/>
              <a:t> phosphomolybdate complex can either be measured directly by ultraviolet absorbance at 340 nm, or after reduction by various reducing agents to produce molybdenum that is measured at 600-700 nm. </a:t>
            </a:r>
          </a:p>
          <a:p>
            <a:pPr algn="just" rtl="0"/>
            <a:r>
              <a:rPr lang="en-US" sz="2800" dirty="0"/>
              <a:t>-Measurement of unreduced complexes are more preferred because it is simple, fast and more stable. </a:t>
            </a:r>
          </a:p>
          <a:p>
            <a:pPr algn="just" rtl="0"/>
            <a:r>
              <a:rPr lang="en-US" sz="2800" dirty="0"/>
              <a:t>-But its main disadvantages are the interference by </a:t>
            </a:r>
            <a:r>
              <a:rPr lang="en-US" sz="2800" dirty="0" err="1"/>
              <a:t>haemolysis</a:t>
            </a:r>
            <a:r>
              <a:rPr lang="en-US" sz="2800" dirty="0"/>
              <a:t>, icterus and </a:t>
            </a:r>
            <a:r>
              <a:rPr lang="en-US" sz="2800" dirty="0" err="1"/>
              <a:t>lipaemia</a:t>
            </a:r>
            <a:r>
              <a:rPr lang="en-US" sz="2800" dirty="0"/>
              <a:t> at 340 nm. </a:t>
            </a:r>
          </a:p>
        </p:txBody>
      </p:sp>
    </p:spTree>
    <p:extLst>
      <p:ext uri="{BB962C8B-B14F-4D97-AF65-F5344CB8AC3E}">
        <p14:creationId xmlns:p14="http://schemas.microsoft.com/office/powerpoint/2010/main" val="3157999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467544" y="460231"/>
            <a:ext cx="8136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8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67E1485-CC03-4C04-BF2D-7F7ADF890B6D}"/>
              </a:ext>
            </a:extLst>
          </p:cNvPr>
          <p:cNvSpPr/>
          <p:nvPr/>
        </p:nvSpPr>
        <p:spPr>
          <a:xfrm>
            <a:off x="467544" y="332656"/>
            <a:ext cx="8496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dirty="0">
                <a:solidFill>
                  <a:srgbClr val="FF0000"/>
                </a:solidFill>
              </a:rPr>
              <a:t>Reference Intervals </a:t>
            </a:r>
          </a:p>
          <a:p>
            <a:pPr algn="just" rtl="0"/>
            <a:r>
              <a:rPr lang="en-US" sz="2800" dirty="0"/>
              <a:t>-Reference intervals for serum phosphate vary with age, increased by dietary intake, meals and increased by exercise </a:t>
            </a:r>
          </a:p>
          <a:p>
            <a:pPr algn="just" rtl="0"/>
            <a:r>
              <a:rPr lang="en-US" sz="2800" dirty="0"/>
              <a:t>-Levels are about 50% higher in infancy, and decline throughout childhood until adult levels are reached </a:t>
            </a:r>
          </a:p>
          <a:p>
            <a:pPr algn="just" rtl="0"/>
            <a:r>
              <a:rPr lang="en-US" sz="2800" dirty="0"/>
              <a:t>-Because a diurnal variation in serum phosphate has been reported, fasting morning specimens are recommended, levels are higher in the afternoon and evening. </a:t>
            </a:r>
          </a:p>
          <a:p>
            <a:pPr algn="just" rtl="0"/>
            <a:r>
              <a:rPr lang="en-US" sz="2800" dirty="0"/>
              <a:t>-Urine specimens for urinary phosphate should be collected in 6 mol/L HCL, 20 to 30 mL for a 24-hour specimen, to avoid precipitation of phosphate complexes. </a:t>
            </a:r>
          </a:p>
        </p:txBody>
      </p:sp>
    </p:spTree>
    <p:extLst>
      <p:ext uri="{BB962C8B-B14F-4D97-AF65-F5344CB8AC3E}">
        <p14:creationId xmlns:p14="http://schemas.microsoft.com/office/powerpoint/2010/main" val="1319048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F18056-D399-4C60-B1BB-2DFC3D87F220}"/>
              </a:ext>
            </a:extLst>
          </p:cNvPr>
          <p:cNvSpPr/>
          <p:nvPr/>
        </p:nvSpPr>
        <p:spPr>
          <a:xfrm>
            <a:off x="431540" y="756503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dirty="0">
                <a:solidFill>
                  <a:srgbClr val="FF0000"/>
                </a:solidFill>
              </a:rPr>
              <a:t>Sample Phosphate</a:t>
            </a:r>
          </a:p>
          <a:p>
            <a:pPr algn="just" rtl="0"/>
            <a:r>
              <a:rPr lang="en-US" sz="2800" dirty="0"/>
              <a:t>Serum Phosphate (mg/dL) </a:t>
            </a:r>
          </a:p>
          <a:p>
            <a:pPr algn="just" rtl="0"/>
            <a:r>
              <a:rPr lang="en-US" sz="2800" dirty="0"/>
              <a:t>Children 4.0 – 7.0 </a:t>
            </a:r>
          </a:p>
          <a:p>
            <a:pPr algn="just" rtl="0"/>
            <a:r>
              <a:rPr lang="en-US" sz="2800" dirty="0"/>
              <a:t>Adults 2.5 – 4.5 </a:t>
            </a:r>
          </a:p>
          <a:p>
            <a:pPr algn="just" rtl="0"/>
            <a:r>
              <a:rPr lang="en-US" sz="2800" dirty="0"/>
              <a:t>Urinary phosphate 0.4 – 1.3 g/day</a:t>
            </a:r>
          </a:p>
          <a:p>
            <a:pPr algn="just" rtl="0"/>
            <a:endParaRPr lang="en-US" sz="2800" dirty="0">
              <a:solidFill>
                <a:srgbClr val="FF0000"/>
              </a:solidFill>
            </a:endParaRPr>
          </a:p>
          <a:p>
            <a:pPr algn="just" rtl="0"/>
            <a:r>
              <a:rPr lang="en-US" sz="2800" dirty="0">
                <a:solidFill>
                  <a:srgbClr val="FF0000"/>
                </a:solidFill>
              </a:rPr>
              <a:t>Critical Values </a:t>
            </a:r>
          </a:p>
          <a:p>
            <a:pPr algn="just" rtl="0"/>
            <a:r>
              <a:rPr lang="en-US" sz="2800" dirty="0"/>
              <a:t>-The critical lower and upper limits of serum inorganic phosphate are 1.0 and 8.9 mg/dL. </a:t>
            </a:r>
          </a:p>
          <a:p>
            <a:pPr algn="just" rtl="0"/>
            <a:r>
              <a:rPr lang="en-US" sz="2800" dirty="0"/>
              <a:t> </a:t>
            </a:r>
          </a:p>
          <a:p>
            <a:pPr algn="just" rtl="0"/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1932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9C723EC-E1D9-4394-86CD-B501BB4C82F0}"/>
              </a:ext>
            </a:extLst>
          </p:cNvPr>
          <p:cNvSpPr/>
          <p:nvPr/>
        </p:nvSpPr>
        <p:spPr>
          <a:xfrm>
            <a:off x="467544" y="618071"/>
            <a:ext cx="83529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3200" b="1" dirty="0">
                <a:solidFill>
                  <a:srgbClr val="FF0000"/>
                </a:solidFill>
              </a:rPr>
              <a:t>MAGNESIUM </a:t>
            </a:r>
          </a:p>
          <a:p>
            <a:pPr algn="just" rtl="0"/>
            <a:r>
              <a:rPr lang="en-US" sz="2800" dirty="0"/>
              <a:t>-Magnesium is the fourth most abundant cation in the body and the second most prevalent intracellular cation. </a:t>
            </a:r>
          </a:p>
          <a:p>
            <a:pPr algn="just" rtl="0"/>
            <a:r>
              <a:rPr lang="en-US" sz="2800" dirty="0"/>
              <a:t>-55% of total body magnesium is found in the skeleton, and about 45% in intracellular. </a:t>
            </a:r>
          </a:p>
          <a:p>
            <a:pPr algn="just" rtl="0"/>
            <a:endParaRPr lang="en-US" sz="2800" dirty="0"/>
          </a:p>
          <a:p>
            <a:pPr algn="just" rtl="0"/>
            <a:r>
              <a:rPr lang="en-US" sz="2800" dirty="0"/>
              <a:t>-Magnesium is a cofactor of many enzymes, involved in glycolysis, oxidative phosphorylation, cell replication and protein biosynthesis. </a:t>
            </a:r>
          </a:p>
          <a:p>
            <a:pPr algn="just" rtl="0"/>
            <a:r>
              <a:rPr lang="en-US" sz="2800" dirty="0"/>
              <a:t>-Magnesium stabilize the nerve axons and influence the release of neurotransmitter at the neuromuscular junction. </a:t>
            </a:r>
          </a:p>
        </p:txBody>
      </p:sp>
    </p:spTree>
    <p:extLst>
      <p:ext uri="{BB962C8B-B14F-4D97-AF65-F5344CB8AC3E}">
        <p14:creationId xmlns:p14="http://schemas.microsoft.com/office/powerpoint/2010/main" val="3639205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467544" y="460231"/>
            <a:ext cx="8136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8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57726E-66D1-4547-85D4-3A9F13601D0E}"/>
              </a:ext>
            </a:extLst>
          </p:cNvPr>
          <p:cNvSpPr/>
          <p:nvPr/>
        </p:nvSpPr>
        <p:spPr>
          <a:xfrm>
            <a:off x="539552" y="548680"/>
            <a:ext cx="806489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3200" b="1" dirty="0">
                <a:solidFill>
                  <a:srgbClr val="FF0000"/>
                </a:solidFill>
              </a:rPr>
              <a:t>CALCIUM </a:t>
            </a:r>
          </a:p>
          <a:p>
            <a:pPr algn="just" rtl="0"/>
            <a:endParaRPr lang="en-US" sz="2800" b="1" dirty="0">
              <a:solidFill>
                <a:srgbClr val="FF0000"/>
              </a:solidFill>
            </a:endParaRPr>
          </a:p>
          <a:p>
            <a:pPr algn="just" rtl="0"/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rebuchet MS" panose="020B0603020202020204" pitchFamily="34" charset="0"/>
              </a:rPr>
              <a:t>-</a:t>
            </a:r>
            <a:r>
              <a:rPr lang="en-US" sz="2800" dirty="0"/>
              <a:t>Calcium is the fifth most common element and the most prevalent cation found in the body. </a:t>
            </a:r>
          </a:p>
          <a:p>
            <a:pPr algn="just" rtl="0"/>
            <a:r>
              <a:rPr lang="en-US" sz="2800" dirty="0"/>
              <a:t>-Calcium is found in three main compartments: the skeleton, soft tissues and extracellular fluids. </a:t>
            </a:r>
          </a:p>
          <a:p>
            <a:pPr algn="just" rtl="0"/>
            <a:r>
              <a:rPr lang="en-US" sz="2800" dirty="0"/>
              <a:t>-The skeleton contains 99% of the body's calcium. </a:t>
            </a:r>
          </a:p>
          <a:p>
            <a:pPr algn="just" rtl="0"/>
            <a:r>
              <a:rPr lang="en-US" sz="2800" dirty="0"/>
              <a:t>-In blood, all of the calcium is in serum or plasma. It exists in three physicochemical states: 50% is free or ionized, another 40% is bound to plasma proteins, mainly albumin, while the remainder which is about 10% is complexed with small anions as bicarbonate, lactate and phosphate.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5CD7BCD-D39F-4E54-8169-BBA452E2B197}"/>
              </a:ext>
            </a:extLst>
          </p:cNvPr>
          <p:cNvSpPr/>
          <p:nvPr/>
        </p:nvSpPr>
        <p:spPr>
          <a:xfrm>
            <a:off x="359532" y="582067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b="1" dirty="0">
                <a:solidFill>
                  <a:srgbClr val="FF0000"/>
                </a:solidFill>
              </a:rPr>
              <a:t>Clinical Significance </a:t>
            </a:r>
          </a:p>
          <a:p>
            <a:pPr algn="just" rtl="0"/>
            <a:r>
              <a:rPr lang="en-US" sz="2800" dirty="0">
                <a:solidFill>
                  <a:srgbClr val="FF0000"/>
                </a:solidFill>
              </a:rPr>
              <a:t>Hypomagnesaemia </a:t>
            </a:r>
          </a:p>
          <a:p>
            <a:pPr algn="just" rtl="0"/>
            <a:r>
              <a:rPr lang="en-US" sz="2800" dirty="0"/>
              <a:t>-Intestinal loss through vomiting, diarrhea and malabsorption syndrome. </a:t>
            </a:r>
          </a:p>
          <a:p>
            <a:pPr algn="just" rtl="0"/>
            <a:r>
              <a:rPr lang="en-US" sz="2800" dirty="0"/>
              <a:t>-Renal loss. </a:t>
            </a:r>
          </a:p>
          <a:p>
            <a:pPr algn="just" rtl="0"/>
            <a:r>
              <a:rPr lang="en-US" sz="2800" dirty="0"/>
              <a:t>-Others: as diabetes mellitus (osmotic diuresis), alcohol, loop diuretics and </a:t>
            </a:r>
            <a:r>
              <a:rPr lang="en-US" sz="2800" dirty="0" err="1"/>
              <a:t>parentral</a:t>
            </a:r>
            <a:r>
              <a:rPr lang="en-US" sz="2800" dirty="0"/>
              <a:t> fluid therapy. </a:t>
            </a:r>
          </a:p>
          <a:p>
            <a:pPr algn="just" rtl="0"/>
            <a:r>
              <a:rPr lang="en-US" sz="2800" dirty="0"/>
              <a:t>-Neuromuscular hyperexcitability is the presenting compliant. </a:t>
            </a:r>
          </a:p>
          <a:p>
            <a:pPr algn="just" rtl="0"/>
            <a:r>
              <a:rPr lang="en-US" sz="2800" dirty="0"/>
              <a:t>-Latent tetany and seizures as a result of </a:t>
            </a:r>
            <a:r>
              <a:rPr lang="en-US" sz="2800" dirty="0" err="1"/>
              <a:t>hypocalcaemia</a:t>
            </a:r>
            <a:r>
              <a:rPr lang="en-US" sz="2800" dirty="0"/>
              <a:t> that occurs as a result of magnesium deficiency since it impairs PTH secretion and renders the kidneys and bone resistant to the effects of PTH. </a:t>
            </a:r>
          </a:p>
        </p:txBody>
      </p:sp>
    </p:spTree>
    <p:extLst>
      <p:ext uri="{BB962C8B-B14F-4D97-AF65-F5344CB8AC3E}">
        <p14:creationId xmlns:p14="http://schemas.microsoft.com/office/powerpoint/2010/main" val="309593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467544" y="460231"/>
            <a:ext cx="8136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8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8E6ED71-DB39-4738-8318-4D741520154D}"/>
              </a:ext>
            </a:extLst>
          </p:cNvPr>
          <p:cNvSpPr/>
          <p:nvPr/>
        </p:nvSpPr>
        <p:spPr>
          <a:xfrm>
            <a:off x="395536" y="328582"/>
            <a:ext cx="8496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dirty="0" err="1">
                <a:solidFill>
                  <a:srgbClr val="FF0000"/>
                </a:solidFill>
              </a:rPr>
              <a:t>Hypermagnesaemia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  <a:p>
            <a:pPr algn="just" rtl="0"/>
            <a:r>
              <a:rPr lang="en-US" sz="2800" dirty="0"/>
              <a:t>-</a:t>
            </a:r>
            <a:r>
              <a:rPr lang="en-US" sz="2800" dirty="0" err="1"/>
              <a:t>Magensium</a:t>
            </a:r>
            <a:r>
              <a:rPr lang="en-US" sz="2800" dirty="0"/>
              <a:t> intoxication is a rare condition that may be noted in hospitalized patients, due to excessive intake of magnesium salts. </a:t>
            </a:r>
          </a:p>
          <a:p>
            <a:pPr algn="just" rtl="0"/>
            <a:r>
              <a:rPr lang="en-US" sz="2800" dirty="0"/>
              <a:t>-The majority of these patients have concomitant renal failure, thus limiting the ability of the kidneys to excrete excess magnesium. </a:t>
            </a:r>
          </a:p>
          <a:p>
            <a:pPr algn="just" rtl="0"/>
            <a:r>
              <a:rPr lang="en-US" sz="2800" dirty="0"/>
              <a:t>-Neuromuscular symptoms are the most common presenting manifestations of magnesium intoxication. </a:t>
            </a:r>
          </a:p>
          <a:p>
            <a:pPr algn="just" rtl="0"/>
            <a:r>
              <a:rPr lang="en-US" sz="2800" dirty="0"/>
              <a:t>-One of the earliest signs is the disappearance of the deep tendon reflexes. Depressed respiration and apnea may occur due to paralysis of the voluntary muscles. </a:t>
            </a:r>
          </a:p>
          <a:p>
            <a:pPr algn="just" rtl="0"/>
            <a:r>
              <a:rPr lang="en-US" sz="2800" dirty="0"/>
              <a:t>-</a:t>
            </a:r>
            <a:r>
              <a:rPr lang="en-US" sz="2800" dirty="0" err="1"/>
              <a:t>Hypermagnesaemia</a:t>
            </a:r>
            <a:r>
              <a:rPr lang="en-US" sz="2800" dirty="0"/>
              <a:t> decreases the secretion of PTH and impairs its end-organ action leading to </a:t>
            </a:r>
            <a:r>
              <a:rPr lang="en-US" sz="2800" dirty="0" err="1"/>
              <a:t>hypocalcaemia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71719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467544" y="460231"/>
            <a:ext cx="8136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8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FF57A62-D510-4AE7-918B-4B250C06EAFE}"/>
              </a:ext>
            </a:extLst>
          </p:cNvPr>
          <p:cNvSpPr/>
          <p:nvPr/>
        </p:nvSpPr>
        <p:spPr>
          <a:xfrm>
            <a:off x="467544" y="470277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dirty="0">
                <a:solidFill>
                  <a:srgbClr val="FF0000"/>
                </a:solidFill>
              </a:rPr>
              <a:t>Specimen </a:t>
            </a:r>
          </a:p>
          <a:p>
            <a:pPr algn="just" rtl="0"/>
            <a:r>
              <a:rPr lang="en-US" sz="2800" dirty="0"/>
              <a:t>-Serum is the preferred specimen, heparinized plasma may also be used. </a:t>
            </a:r>
          </a:p>
          <a:p>
            <a:pPr algn="just" rtl="0"/>
            <a:r>
              <a:rPr lang="en-US" sz="2800" dirty="0"/>
              <a:t>-Other anticoagulants such as citrate, oxalate, and EDTA are not acceptable because they form complexes with magnesium. </a:t>
            </a:r>
          </a:p>
          <a:p>
            <a:pPr algn="just" rtl="0"/>
            <a:r>
              <a:rPr lang="en-US" sz="2800" dirty="0"/>
              <a:t>-</a:t>
            </a:r>
            <a:r>
              <a:rPr lang="en-US" sz="2800" dirty="0" err="1"/>
              <a:t>Haemolyzed</a:t>
            </a:r>
            <a:r>
              <a:rPr lang="en-US" sz="2800" dirty="0"/>
              <a:t> specimens are unacceptable because erythrocytes contain higher levels of magnesium than serum. </a:t>
            </a:r>
          </a:p>
          <a:p>
            <a:pPr algn="just" rtl="0"/>
            <a:r>
              <a:rPr lang="en-US" sz="2800" dirty="0"/>
              <a:t>-Urine specimens should be collected in HCl, 20 to 30 mL of 6mol/L for a 24-hour specimen, to prevent precipitation of magnesium complexes. </a:t>
            </a:r>
          </a:p>
        </p:txBody>
      </p:sp>
    </p:spTree>
    <p:extLst>
      <p:ext uri="{BB962C8B-B14F-4D97-AF65-F5344CB8AC3E}">
        <p14:creationId xmlns:p14="http://schemas.microsoft.com/office/powerpoint/2010/main" val="2855666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467544" y="460231"/>
            <a:ext cx="8136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8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2813A72-8AA5-43ED-A786-E06A65279AC6}"/>
              </a:ext>
            </a:extLst>
          </p:cNvPr>
          <p:cNvSpPr/>
          <p:nvPr/>
        </p:nvSpPr>
        <p:spPr>
          <a:xfrm>
            <a:off x="354410" y="548680"/>
            <a:ext cx="82809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dirty="0">
                <a:solidFill>
                  <a:srgbClr val="FF0000"/>
                </a:solidFill>
              </a:rPr>
              <a:t>Analytical Methods </a:t>
            </a:r>
          </a:p>
          <a:p>
            <a:pPr algn="just" rtl="0"/>
            <a:r>
              <a:rPr lang="en-US" sz="2800" dirty="0"/>
              <a:t>-Total magnesium has been measured using a variety of techniques, including photometry, atomic absorption spectrophotometry (AAS), precipitation, fluorometry and flame emission photometry. </a:t>
            </a:r>
          </a:p>
          <a:p>
            <a:pPr algn="just" rtl="0"/>
            <a:endParaRPr lang="en-US" sz="2800" dirty="0"/>
          </a:p>
          <a:p>
            <a:pPr algn="just" rtl="0"/>
            <a:r>
              <a:rPr lang="en-US" sz="2800" dirty="0"/>
              <a:t>-The most commonly used method is the photometric method which is based on a number of </a:t>
            </a:r>
            <a:r>
              <a:rPr lang="en-US" sz="2800" dirty="0" err="1"/>
              <a:t>metallochromatic</a:t>
            </a:r>
            <a:r>
              <a:rPr lang="en-US" sz="2800" dirty="0"/>
              <a:t> indicators or dyes that change its </a:t>
            </a:r>
            <a:r>
              <a:rPr lang="en-US" sz="2800" dirty="0" err="1"/>
              <a:t>colour</a:t>
            </a:r>
            <a:r>
              <a:rPr lang="en-US" sz="2800" dirty="0"/>
              <a:t> on selectively binding magnesium. </a:t>
            </a:r>
          </a:p>
          <a:p>
            <a:pPr algn="just" rtl="0"/>
            <a:endParaRPr lang="en-US" sz="2800" dirty="0"/>
          </a:p>
          <a:p>
            <a:pPr algn="just" rtl="0"/>
            <a:r>
              <a:rPr lang="en-US" sz="2800" dirty="0"/>
              <a:t>-The reference method is </a:t>
            </a:r>
            <a:r>
              <a:rPr lang="en-US" sz="2800" b="1" dirty="0"/>
              <a:t>AAS.</a:t>
            </a:r>
            <a:r>
              <a:rPr lang="en-US" sz="2800" dirty="0"/>
              <a:t> </a:t>
            </a:r>
          </a:p>
          <a:p>
            <a:pPr algn="just" rt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249276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467544" y="460231"/>
            <a:ext cx="8136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8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02A6232-386A-41DC-AAC1-BCAAEBA3BB7C}"/>
              </a:ext>
            </a:extLst>
          </p:cNvPr>
          <p:cNvSpPr/>
          <p:nvPr/>
        </p:nvSpPr>
        <p:spPr>
          <a:xfrm>
            <a:off x="467544" y="460231"/>
            <a:ext cx="820891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dirty="0">
                <a:solidFill>
                  <a:srgbClr val="FF0000"/>
                </a:solidFill>
              </a:rPr>
              <a:t>Reference Intervals </a:t>
            </a:r>
          </a:p>
          <a:p>
            <a:pPr algn="just" rtl="0"/>
            <a:r>
              <a:rPr lang="en-US" sz="2800" dirty="0"/>
              <a:t>Sample Magnesium </a:t>
            </a:r>
          </a:p>
          <a:p>
            <a:pPr algn="just" rtl="0"/>
            <a:r>
              <a:rPr lang="en-US" sz="2800" u="sng" dirty="0"/>
              <a:t>Serum</a:t>
            </a:r>
            <a:r>
              <a:rPr lang="en-US" sz="2800" dirty="0"/>
              <a:t> (mg/dL) </a:t>
            </a:r>
          </a:p>
          <a:p>
            <a:pPr algn="just" rtl="0"/>
            <a:r>
              <a:rPr lang="en-US" sz="2800" dirty="0"/>
              <a:t>Adult     1.6 – 2.6 </a:t>
            </a:r>
          </a:p>
          <a:p>
            <a:pPr algn="just" rtl="0"/>
            <a:endParaRPr lang="en-US" sz="2800" dirty="0"/>
          </a:p>
          <a:p>
            <a:pPr algn="just" rtl="0"/>
            <a:r>
              <a:rPr lang="en-US" sz="2800" u="sng" dirty="0"/>
              <a:t>Urine</a:t>
            </a:r>
            <a:r>
              <a:rPr lang="en-US" sz="2800" dirty="0"/>
              <a:t>, 24 hours     6.0 – 10.0 (</a:t>
            </a:r>
            <a:r>
              <a:rPr lang="en-US" sz="2800" dirty="0" err="1"/>
              <a:t>mEq</a:t>
            </a:r>
            <a:r>
              <a:rPr lang="en-US" sz="2800" dirty="0"/>
              <a:t>/d)</a:t>
            </a:r>
          </a:p>
          <a:p>
            <a:pPr algn="just" rtl="0"/>
            <a:r>
              <a:rPr lang="en-US" sz="2800" dirty="0"/>
              <a:t> </a:t>
            </a:r>
          </a:p>
          <a:p>
            <a:pPr algn="just" rtl="0"/>
            <a:r>
              <a:rPr lang="en-US" sz="2800" dirty="0"/>
              <a:t>N.B. To convert the result from mg/dL to mmol/L, multiply by 0.4114. </a:t>
            </a:r>
          </a:p>
          <a:p>
            <a:pPr algn="just" rtl="0"/>
            <a:endParaRPr lang="en-US" sz="2800" dirty="0"/>
          </a:p>
          <a:p>
            <a:pPr algn="just" rtl="0"/>
            <a:r>
              <a:rPr lang="en-US" sz="2800" dirty="0">
                <a:solidFill>
                  <a:srgbClr val="FF0000"/>
                </a:solidFill>
              </a:rPr>
              <a:t>Critical Values </a:t>
            </a:r>
          </a:p>
          <a:p>
            <a:pPr algn="just" rtl="0"/>
            <a:r>
              <a:rPr lang="en-US" sz="2800" dirty="0"/>
              <a:t>-The critical lower and upper limits of serum magnesium are 1.0 and 4.7 mg/dL.</a:t>
            </a:r>
          </a:p>
        </p:txBody>
      </p:sp>
    </p:spTree>
    <p:extLst>
      <p:ext uri="{BB962C8B-B14F-4D97-AF65-F5344CB8AC3E}">
        <p14:creationId xmlns:p14="http://schemas.microsoft.com/office/powerpoint/2010/main" val="9189719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 descr="نتيجة بحث الصور عن ‪thank you‬‏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pic>
        <p:nvPicPr>
          <p:cNvPr id="34819" name="Picture 3" descr="C:\Documents and Settings\Administrator\Desktop\Amany\thank-you-lettering-with-curls_1262-69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642918"/>
            <a:ext cx="8072494" cy="51435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549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5B197E7-1D86-4021-824A-9848E57BBBE3}"/>
              </a:ext>
            </a:extLst>
          </p:cNvPr>
          <p:cNvSpPr/>
          <p:nvPr/>
        </p:nvSpPr>
        <p:spPr>
          <a:xfrm>
            <a:off x="539552" y="659011"/>
            <a:ext cx="799288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dirty="0"/>
              <a:t>-</a:t>
            </a:r>
            <a:r>
              <a:rPr lang="en-US" sz="2800" dirty="0"/>
              <a:t>Calcium has many important physiological functions within the cells, including muscle contraction, hormone secretion and cell division. Calcium stabilizes the plasma membranes and influences permeability and excitability. </a:t>
            </a:r>
          </a:p>
          <a:p>
            <a:pPr algn="just" rtl="0"/>
            <a:r>
              <a:rPr lang="en-US" sz="2800" dirty="0"/>
              <a:t>-A decrease in the serum free calcium concentration increases neuromuscular excitability and causes tetany. </a:t>
            </a:r>
          </a:p>
          <a:p>
            <a:pPr algn="just" rtl="0"/>
            <a:r>
              <a:rPr lang="en-US" sz="2800" dirty="0"/>
              <a:t>-An elevated free calcium concentration results in reduced neuromuscular excitability</a:t>
            </a:r>
          </a:p>
          <a:p>
            <a:pPr algn="just" rtl="0"/>
            <a:r>
              <a:rPr lang="en-US" sz="2800" dirty="0"/>
              <a:t> </a:t>
            </a:r>
          </a:p>
          <a:p>
            <a:pPr algn="just" rtl="0"/>
            <a:endParaRPr lang="en-US" sz="2800" dirty="0"/>
          </a:p>
          <a:p>
            <a:pPr algn="just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82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B0233C-8CFB-4D0E-8CD6-E8FCF7D7BBA8}"/>
              </a:ext>
            </a:extLst>
          </p:cNvPr>
          <p:cNvSpPr/>
          <p:nvPr/>
        </p:nvSpPr>
        <p:spPr>
          <a:xfrm>
            <a:off x="467544" y="404664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endParaRPr lang="en-US" sz="1400" b="1" dirty="0">
              <a:solidFill>
                <a:srgbClr val="FF0000"/>
              </a:solidFill>
            </a:endParaRPr>
          </a:p>
          <a:p>
            <a:pPr algn="just" rtl="0"/>
            <a:r>
              <a:rPr lang="en-US" sz="2800" b="1" dirty="0">
                <a:solidFill>
                  <a:srgbClr val="FF0000"/>
                </a:solidFill>
              </a:rPr>
              <a:t>Clinical Significance</a:t>
            </a:r>
          </a:p>
          <a:p>
            <a:pPr algn="just" rtl="0"/>
            <a:endParaRPr lang="en-US" sz="1200" b="1" dirty="0">
              <a:solidFill>
                <a:srgbClr val="FF0000"/>
              </a:solidFill>
            </a:endParaRPr>
          </a:p>
          <a:p>
            <a:pPr algn="just" rtl="0"/>
            <a:r>
              <a:rPr lang="en-US" sz="2800" dirty="0" err="1">
                <a:solidFill>
                  <a:srgbClr val="FF0000"/>
                </a:solidFill>
              </a:rPr>
              <a:t>Hypocalcaemia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  <a:p>
            <a:pPr algn="just" rtl="0"/>
            <a:r>
              <a:rPr lang="en-US" sz="2800" dirty="0"/>
              <a:t>-</a:t>
            </a:r>
            <a:r>
              <a:rPr lang="en-US" sz="2800" dirty="0" err="1"/>
              <a:t>Hypoalbuminaemia</a:t>
            </a:r>
            <a:r>
              <a:rPr lang="en-US" sz="2800" dirty="0"/>
              <a:t>: is the most common cause of reduction in the concentration of total serum calcium. The free fraction is normal and no therapy is needed for the </a:t>
            </a:r>
            <a:r>
              <a:rPr lang="en-US" sz="2800" dirty="0" err="1"/>
              <a:t>hypocalcaemia</a:t>
            </a:r>
            <a:r>
              <a:rPr lang="en-US" sz="2800" dirty="0"/>
              <a:t>. </a:t>
            </a:r>
          </a:p>
          <a:p>
            <a:pPr algn="just" rtl="0"/>
            <a:endParaRPr lang="en-US" sz="2800" dirty="0"/>
          </a:p>
          <a:p>
            <a:pPr algn="just" rtl="0"/>
            <a:r>
              <a:rPr lang="en-US" sz="2800" dirty="0"/>
              <a:t>-The serum calcium may be corrected for any decrease in the normal serum albumin concentration (~ 4.0 g/dL), because 1 g of albumin per 100 mL of serum binds approximately 0.8 mg/dL of calcium. </a:t>
            </a:r>
          </a:p>
          <a:p>
            <a:pPr algn="just" rtl="0"/>
            <a:r>
              <a:rPr lang="en-US" sz="2800" dirty="0"/>
              <a:t>Corrected Calcium (mg/dL) = Serum Calcium (mg/dL) + 0.8 (4.0 – Serum Albumin [g/dL]) </a:t>
            </a:r>
          </a:p>
          <a:p>
            <a:pPr algn="just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313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467544" y="460231"/>
            <a:ext cx="8136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8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1E6DAE7-1EB8-471C-AC7D-F19EDA994EED}"/>
              </a:ext>
            </a:extLst>
          </p:cNvPr>
          <p:cNvSpPr/>
          <p:nvPr/>
        </p:nvSpPr>
        <p:spPr>
          <a:xfrm>
            <a:off x="506463" y="1124744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dirty="0"/>
              <a:t>-Chronic renal failure: </a:t>
            </a:r>
            <a:r>
              <a:rPr lang="en-US" sz="2800" dirty="0" err="1"/>
              <a:t>Hypocalcaemia</a:t>
            </a:r>
            <a:r>
              <a:rPr lang="en-US" sz="2800" dirty="0"/>
              <a:t> is mainly due to </a:t>
            </a:r>
            <a:r>
              <a:rPr lang="en-US" sz="2800" dirty="0" err="1"/>
              <a:t>hyperphosphataemia</a:t>
            </a:r>
            <a:r>
              <a:rPr lang="en-US" sz="2800" dirty="0"/>
              <a:t> and impaired synthesis of 1,25-dihydroxycholecalciferol (1,25-DHCC). </a:t>
            </a:r>
          </a:p>
          <a:p>
            <a:pPr algn="just" rtl="0"/>
            <a:endParaRPr lang="en-US" sz="2800" dirty="0"/>
          </a:p>
          <a:p>
            <a:pPr algn="just" rtl="0"/>
            <a:r>
              <a:rPr lang="en-US" sz="2800" dirty="0"/>
              <a:t>-Magnesium deficiency: as it impairs PTH secretion as well as the action of PTH on bone and kidneys. </a:t>
            </a:r>
          </a:p>
          <a:p>
            <a:pPr algn="just" rtl="0"/>
            <a:endParaRPr lang="en-US" sz="2800" dirty="0"/>
          </a:p>
          <a:p>
            <a:pPr algn="just" rtl="0"/>
            <a:r>
              <a:rPr lang="en-US" sz="2800" dirty="0"/>
              <a:t>-Hypoparathyroidism. </a:t>
            </a:r>
          </a:p>
          <a:p>
            <a:pPr algn="just" rtl="0"/>
            <a:endParaRPr lang="en-US" sz="2800" dirty="0"/>
          </a:p>
          <a:p>
            <a:pPr algn="just" rtl="0"/>
            <a:r>
              <a:rPr lang="en-US" sz="2800" dirty="0"/>
              <a:t>-</a:t>
            </a:r>
            <a:r>
              <a:rPr lang="en-US" sz="2800" dirty="0" err="1"/>
              <a:t>Osteomalacia</a:t>
            </a:r>
            <a:r>
              <a:rPr lang="en-US" sz="2800" dirty="0"/>
              <a:t> and rickets: due to vitamin D deficiency. </a:t>
            </a:r>
          </a:p>
          <a:p>
            <a:pPr algn="just" rt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7101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467544" y="460231"/>
            <a:ext cx="8136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8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11651D-7B72-44B7-81D9-2C20D7C293D0}"/>
              </a:ext>
            </a:extLst>
          </p:cNvPr>
          <p:cNvSpPr/>
          <p:nvPr/>
        </p:nvSpPr>
        <p:spPr>
          <a:xfrm>
            <a:off x="539552" y="248739"/>
            <a:ext cx="828092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dirty="0" err="1">
                <a:solidFill>
                  <a:srgbClr val="FF0000"/>
                </a:solidFill>
              </a:rPr>
              <a:t>Hypercalcaemia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  <a:p>
            <a:pPr algn="just" rtl="0"/>
            <a:r>
              <a:rPr lang="en-US" sz="2800" dirty="0"/>
              <a:t>-Malignancy: common </a:t>
            </a:r>
            <a:r>
              <a:rPr lang="en-US" sz="2800" dirty="0" err="1"/>
              <a:t>tumours</a:t>
            </a:r>
            <a:r>
              <a:rPr lang="en-US" sz="2800" dirty="0"/>
              <a:t> associated with </a:t>
            </a:r>
            <a:r>
              <a:rPr lang="en-US" sz="2800" dirty="0" err="1"/>
              <a:t>hypercalcaemia</a:t>
            </a:r>
            <a:r>
              <a:rPr lang="en-US" sz="2800" dirty="0"/>
              <a:t> are: breast cancer, multiple myeloma, squamous cell carcinoma of the lungs and renal cell carcinoma. </a:t>
            </a:r>
            <a:endParaRPr lang="en-US" sz="1600" dirty="0"/>
          </a:p>
          <a:p>
            <a:pPr algn="just" rtl="0"/>
            <a:r>
              <a:rPr lang="en-US" sz="2800" dirty="0"/>
              <a:t>-</a:t>
            </a:r>
            <a:r>
              <a:rPr lang="en-US" sz="2800" dirty="0" err="1"/>
              <a:t>Hypercalcaemia</a:t>
            </a:r>
            <a:r>
              <a:rPr lang="en-US" sz="2800" dirty="0"/>
              <a:t> in malignancy is either due to direct </a:t>
            </a:r>
            <a:r>
              <a:rPr lang="en-US" sz="2800" dirty="0" err="1"/>
              <a:t>tumour</a:t>
            </a:r>
            <a:r>
              <a:rPr lang="en-US" sz="2800" dirty="0"/>
              <a:t> erosion of bone or release of parathyroid hormone-related protein and/or growth factors as </a:t>
            </a:r>
            <a:r>
              <a:rPr lang="en-US" sz="2800" dirty="0" err="1"/>
              <a:t>tumour</a:t>
            </a:r>
            <a:r>
              <a:rPr lang="en-US" sz="2800" dirty="0"/>
              <a:t> growth factor or epidermal growth factor.</a:t>
            </a:r>
          </a:p>
          <a:p>
            <a:pPr algn="just" rtl="0"/>
            <a:endParaRPr lang="en-US" sz="1600" dirty="0"/>
          </a:p>
          <a:p>
            <a:pPr algn="just" rtl="0"/>
            <a:r>
              <a:rPr lang="en-US" sz="2800" dirty="0"/>
              <a:t>-Primary hyperparathyroidism. </a:t>
            </a:r>
          </a:p>
          <a:p>
            <a:pPr algn="just" rtl="0"/>
            <a:endParaRPr lang="en-US" sz="1600" dirty="0"/>
          </a:p>
          <a:p>
            <a:pPr algn="just" rtl="0"/>
            <a:r>
              <a:rPr lang="en-US" sz="2800" dirty="0"/>
              <a:t>-Vitamin D overdose. </a:t>
            </a:r>
          </a:p>
          <a:p>
            <a:pPr algn="just" rtl="0"/>
            <a:endParaRPr lang="en-US" sz="1600" dirty="0"/>
          </a:p>
          <a:p>
            <a:pPr algn="just" rtl="0"/>
            <a:r>
              <a:rPr lang="en-US" sz="2800" dirty="0"/>
              <a:t>-Endocrine disorders: such as hyperthyroidism and pheochromocytoma. </a:t>
            </a:r>
          </a:p>
        </p:txBody>
      </p:sp>
    </p:spTree>
    <p:extLst>
      <p:ext uri="{BB962C8B-B14F-4D97-AF65-F5344CB8AC3E}">
        <p14:creationId xmlns:p14="http://schemas.microsoft.com/office/powerpoint/2010/main" val="91818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467544" y="460231"/>
            <a:ext cx="8136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8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16A07C-AAEE-4E6A-9BE0-C3CDE5B43A0E}"/>
              </a:ext>
            </a:extLst>
          </p:cNvPr>
          <p:cNvSpPr/>
          <p:nvPr/>
        </p:nvSpPr>
        <p:spPr>
          <a:xfrm>
            <a:off x="323528" y="460231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b="1" dirty="0">
                <a:solidFill>
                  <a:srgbClr val="FF0000"/>
                </a:solidFill>
              </a:rPr>
              <a:t>Specimen </a:t>
            </a:r>
          </a:p>
          <a:p>
            <a:pPr algn="just" rtl="0"/>
            <a:r>
              <a:rPr lang="en-US" sz="2800" dirty="0"/>
              <a:t>-Serum is the preferred specimen, although heparinized plasma is acceptable. </a:t>
            </a:r>
          </a:p>
          <a:p>
            <a:pPr algn="just" rtl="0"/>
            <a:r>
              <a:rPr lang="en-US" sz="2800" dirty="0"/>
              <a:t>-Citrate, oxalate and EDTA anticoagulants should not be used because they interfere by forming complexes with calcium. </a:t>
            </a:r>
          </a:p>
          <a:p>
            <a:pPr algn="just" rtl="0"/>
            <a:r>
              <a:rPr lang="en-US" sz="2800" dirty="0"/>
              <a:t>-Total calcium is stable in serum for days at 4⁰C and for months when frozen. </a:t>
            </a:r>
          </a:p>
          <a:p>
            <a:pPr algn="just" rtl="0"/>
            <a:r>
              <a:rPr lang="en-US" sz="2800" dirty="0"/>
              <a:t>-24-hour urinary calcium can be kept dissolved by adding 10 mL of 6 M HCL to the collection container before a 24-hour specimen is collected. Urine should be well mixed during the collection period. </a:t>
            </a:r>
          </a:p>
        </p:txBody>
      </p:sp>
    </p:spTree>
    <p:extLst>
      <p:ext uri="{BB962C8B-B14F-4D97-AF65-F5344CB8AC3E}">
        <p14:creationId xmlns:p14="http://schemas.microsoft.com/office/powerpoint/2010/main" val="1042906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79512" y="185727"/>
            <a:ext cx="8856984" cy="655564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467544" y="460231"/>
            <a:ext cx="8136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8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F9C857D-5F36-4010-BAA8-8212A2E5AA07}"/>
              </a:ext>
            </a:extLst>
          </p:cNvPr>
          <p:cNvSpPr/>
          <p:nvPr/>
        </p:nvSpPr>
        <p:spPr>
          <a:xfrm>
            <a:off x="467544" y="260648"/>
            <a:ext cx="83529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b="1" dirty="0">
                <a:solidFill>
                  <a:srgbClr val="FF0000"/>
                </a:solidFill>
              </a:rPr>
              <a:t>Analytical Methods </a:t>
            </a:r>
          </a:p>
          <a:p>
            <a:pPr algn="just" rtl="0"/>
            <a:r>
              <a:rPr lang="en-US" sz="2800" dirty="0">
                <a:solidFill>
                  <a:srgbClr val="FF0000"/>
                </a:solidFill>
              </a:rPr>
              <a:t>Total Calcium </a:t>
            </a:r>
          </a:p>
          <a:p>
            <a:pPr algn="just" rtl="0"/>
            <a:r>
              <a:rPr lang="en-US" sz="2800" u="sng" dirty="0"/>
              <a:t>a-Spectrophotometric method </a:t>
            </a:r>
          </a:p>
          <a:p>
            <a:pPr algn="just" rtl="0"/>
            <a:r>
              <a:rPr lang="en-US" sz="2800" dirty="0"/>
              <a:t>-These are based on the spectrophotometric measurement of the </a:t>
            </a:r>
            <a:r>
              <a:rPr lang="en-US" sz="2800" dirty="0" err="1"/>
              <a:t>coloured</a:t>
            </a:r>
            <a:r>
              <a:rPr lang="en-US" sz="2800" dirty="0"/>
              <a:t> reaction product formed by many indicator or dyes that change </a:t>
            </a:r>
            <a:r>
              <a:rPr lang="en-US" sz="2800" dirty="0" err="1"/>
              <a:t>colour</a:t>
            </a:r>
            <a:r>
              <a:rPr lang="en-US" sz="2800" dirty="0"/>
              <a:t> on selectively binding calcium. </a:t>
            </a:r>
          </a:p>
          <a:p>
            <a:pPr algn="just" rtl="0"/>
            <a:r>
              <a:rPr lang="en-US" sz="2800" dirty="0"/>
              <a:t>-The most common used dye is </a:t>
            </a:r>
            <a:r>
              <a:rPr lang="en-US" sz="2800" dirty="0" err="1"/>
              <a:t>Aresenazo</a:t>
            </a:r>
            <a:r>
              <a:rPr lang="en-US" sz="2800" dirty="0"/>
              <a:t> III. It has high and specific affinity for calcium. </a:t>
            </a:r>
          </a:p>
          <a:p>
            <a:pPr algn="just" rtl="0"/>
            <a:r>
              <a:rPr lang="en-US" sz="2800" u="sng" dirty="0"/>
              <a:t>b-Atomic absorption spectrophotometry </a:t>
            </a:r>
          </a:p>
          <a:p>
            <a:pPr algn="just" rtl="0"/>
            <a:r>
              <a:rPr lang="en-US" sz="2800" dirty="0"/>
              <a:t>-It is the reference method for measuring serum levels of calcium. </a:t>
            </a:r>
          </a:p>
          <a:p>
            <a:pPr algn="just" rtl="0"/>
            <a:r>
              <a:rPr lang="en-US" sz="2800" dirty="0">
                <a:solidFill>
                  <a:srgbClr val="FF0000"/>
                </a:solidFill>
              </a:rPr>
              <a:t>Free Calcium </a:t>
            </a:r>
          </a:p>
          <a:p>
            <a:pPr algn="just" rtl="0"/>
            <a:r>
              <a:rPr lang="en-US" sz="2800" dirty="0"/>
              <a:t>-Ion selective analyzers are available for determination of free calcium through ion-selective electrodes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rebuchet MS" panose="020B0603020202020204" pitchFamily="34" charset="0"/>
              </a:rPr>
              <a:t>. </a:t>
            </a:r>
            <a:endParaRPr lang="en-US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65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07504" y="188640"/>
            <a:ext cx="8856984" cy="65527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59AC4FD-94F6-4F29-9B98-9C2644E9BE6B}"/>
              </a:ext>
            </a:extLst>
          </p:cNvPr>
          <p:cNvSpPr/>
          <p:nvPr/>
        </p:nvSpPr>
        <p:spPr>
          <a:xfrm>
            <a:off x="539552" y="404664"/>
            <a:ext cx="857473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b="1" dirty="0">
                <a:solidFill>
                  <a:srgbClr val="FF0000"/>
                </a:solidFill>
              </a:rPr>
              <a:t>Reference Intervals </a:t>
            </a:r>
          </a:p>
          <a:p>
            <a:pPr algn="just" rtl="0"/>
            <a:r>
              <a:rPr lang="en-US" sz="2800" dirty="0">
                <a:solidFill>
                  <a:srgbClr val="FF0000"/>
                </a:solidFill>
              </a:rPr>
              <a:t>Sample Calcium (mg/dL) </a:t>
            </a:r>
          </a:p>
          <a:p>
            <a:pPr algn="just" rtl="0"/>
            <a:r>
              <a:rPr lang="en-US" sz="2800" u="sng" dirty="0"/>
              <a:t>Serum </a:t>
            </a:r>
          </a:p>
          <a:p>
            <a:pPr algn="just" rtl="0"/>
            <a:r>
              <a:rPr lang="en-US" sz="2800" b="1" dirty="0"/>
              <a:t>Total Calcium </a:t>
            </a:r>
          </a:p>
          <a:p>
            <a:pPr algn="just" rtl="0"/>
            <a:r>
              <a:rPr lang="en-US" sz="2800" dirty="0"/>
              <a:t>0 – 10 days                      7.6 – 10.4 </a:t>
            </a:r>
          </a:p>
          <a:p>
            <a:pPr algn="just" rtl="0"/>
            <a:r>
              <a:rPr lang="en-US" sz="2800" dirty="0"/>
              <a:t>10 d – 2 y                         9.0 – 11.0 </a:t>
            </a:r>
          </a:p>
          <a:p>
            <a:pPr algn="just" rtl="0"/>
            <a:r>
              <a:rPr lang="en-US" sz="2800" dirty="0"/>
              <a:t>2 – 12 y                            8.8 – 10.8 </a:t>
            </a:r>
          </a:p>
          <a:p>
            <a:pPr algn="just" rtl="0"/>
            <a:r>
              <a:rPr lang="en-US" sz="2800" dirty="0"/>
              <a:t>Adult                                8.6 – 10.2 </a:t>
            </a:r>
          </a:p>
          <a:p>
            <a:pPr algn="just" rtl="0"/>
            <a:endParaRPr lang="en-US" sz="2800" dirty="0"/>
          </a:p>
          <a:p>
            <a:pPr algn="just" rtl="0"/>
            <a:r>
              <a:rPr lang="en-US" sz="2800" b="1" dirty="0"/>
              <a:t>Free Ca+²</a:t>
            </a:r>
            <a:r>
              <a:rPr lang="en-US" sz="2800" dirty="0"/>
              <a:t>                        4.6 – 5.3  </a:t>
            </a:r>
          </a:p>
          <a:p>
            <a:pPr algn="just" rtl="0"/>
            <a:endParaRPr lang="en-US" sz="2800" u="sng" dirty="0"/>
          </a:p>
          <a:p>
            <a:pPr algn="just" rtl="0"/>
            <a:r>
              <a:rPr lang="en-US" sz="2800" u="sng" dirty="0"/>
              <a:t>Urinary Calcium</a:t>
            </a:r>
            <a:r>
              <a:rPr lang="en-US" sz="2800" dirty="0"/>
              <a:t>:   100 – 300 (mg/day) </a:t>
            </a:r>
          </a:p>
          <a:p>
            <a:pPr algn="just" rtl="0"/>
            <a:r>
              <a:rPr lang="en-US" sz="2800" dirty="0"/>
              <a:t>-To convert the serum calcium result from mg/dL to mmol/L, multiply by 0.25. </a:t>
            </a:r>
          </a:p>
        </p:txBody>
      </p:sp>
    </p:spTree>
    <p:extLst>
      <p:ext uri="{BB962C8B-B14F-4D97-AF65-F5344CB8AC3E}">
        <p14:creationId xmlns:p14="http://schemas.microsoft.com/office/powerpoint/2010/main" val="170920827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290</TotalTime>
  <Words>1824</Words>
  <Application>Microsoft Office PowerPoint</Application>
  <PresentationFormat>On-screen Show (4:3)</PresentationFormat>
  <Paragraphs>198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Trebuchet MS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D-REEM</dc:creator>
  <cp:lastModifiedBy>D-REEM</cp:lastModifiedBy>
  <cp:revision>26</cp:revision>
  <dcterms:created xsi:type="dcterms:W3CDTF">2020-03-01T19:41:01Z</dcterms:created>
  <dcterms:modified xsi:type="dcterms:W3CDTF">2020-03-18T14:25:12Z</dcterms:modified>
</cp:coreProperties>
</file>