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6"/>
  </p:notesMasterIdLst>
  <p:handoutMasterIdLst>
    <p:handoutMasterId r:id="rId17"/>
  </p:handoutMasterIdLst>
  <p:sldIdLst>
    <p:sldId id="268" r:id="rId2"/>
    <p:sldId id="301" r:id="rId3"/>
    <p:sldId id="304" r:id="rId4"/>
    <p:sldId id="308" r:id="rId5"/>
    <p:sldId id="335" r:id="rId6"/>
    <p:sldId id="339" r:id="rId7"/>
    <p:sldId id="353" r:id="rId8"/>
    <p:sldId id="340" r:id="rId9"/>
    <p:sldId id="341" r:id="rId10"/>
    <p:sldId id="311" r:id="rId11"/>
    <p:sldId id="345" r:id="rId12"/>
    <p:sldId id="342" r:id="rId13"/>
    <p:sldId id="346" r:id="rId14"/>
    <p:sldId id="337" r:id="rId15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99FF"/>
    <a:srgbClr val="2512AE"/>
    <a:srgbClr val="E20000"/>
    <a:srgbClr val="FF0000"/>
    <a:srgbClr val="235A67"/>
    <a:srgbClr val="C95A07"/>
    <a:srgbClr val="B04D26"/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29" autoAdjust="0"/>
    <p:restoredTop sz="98098" autoAdjust="0"/>
  </p:normalViewPr>
  <p:slideViewPr>
    <p:cSldViewPr>
      <p:cViewPr>
        <p:scale>
          <a:sx n="59" d="100"/>
          <a:sy n="59" d="100"/>
        </p:scale>
        <p:origin x="-172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C662A-6056-4994-ACDC-00B2DE82BABF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1353774-3417-4A84-82D7-BF411CEE3F07}">
      <dgm:prSet phldrT="[Text]" custT="1"/>
      <dgm:spPr/>
      <dgm:t>
        <a:bodyPr/>
        <a:lstStyle/>
        <a:p>
          <a:pPr rtl="1"/>
          <a:r>
            <a:rPr lang="ar-SA" sz="2400" dirty="0" smtClean="0">
              <a:solidFill>
                <a:srgbClr val="FF0000"/>
              </a:solidFill>
            </a:rPr>
            <a:t>كيفية إيجاد قيمة          من الجدول</a:t>
          </a:r>
          <a:r>
            <a:rPr lang="ar-SA" sz="2400" dirty="0" smtClean="0"/>
            <a:t>:</a:t>
          </a:r>
        </a:p>
        <a:p>
          <a:pPr rtl="1"/>
          <a:r>
            <a:rPr lang="ar-SA" sz="2400" dirty="0" smtClean="0"/>
            <a:t>نفرض أن 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a=2.75</a:t>
          </a:r>
          <a:r>
            <a:rPr lang="ar-SA" sz="2400" dirty="0" smtClean="0">
              <a:latin typeface="Arial" pitchFamily="34" charset="0"/>
              <a:cs typeface="Arial" pitchFamily="34" charset="0"/>
            </a:rPr>
            <a:t> نقسم هذا العدد إلى قسمين كالتالي</a:t>
          </a:r>
          <a:r>
            <a:rPr lang="ar-SA" sz="2400" dirty="0" smtClean="0"/>
            <a:t> حيث أن </a:t>
          </a:r>
        </a:p>
        <a:p>
          <a:pPr rtl="1"/>
          <a:r>
            <a:rPr lang="ar-SA" sz="2400" dirty="0" smtClean="0"/>
            <a:t>مجموعهما يعطي نفس </a:t>
          </a:r>
          <a:r>
            <a:rPr lang="ar-SA" sz="2400" dirty="0" err="1" smtClean="0"/>
            <a:t>القيمه</a:t>
          </a:r>
          <a:r>
            <a:rPr lang="ar-SA" sz="2400" dirty="0" smtClean="0"/>
            <a:t> </a:t>
          </a:r>
          <a:r>
            <a:rPr lang="en-US" sz="2400" dirty="0" smtClean="0"/>
            <a:t>a</a:t>
          </a:r>
          <a:endParaRPr lang="ar-SA" sz="2400" dirty="0"/>
        </a:p>
      </dgm:t>
    </dgm:pt>
    <dgm:pt modelId="{F7BD2E8D-2D70-401D-9429-B8AE3F5226BC}" type="parTrans" cxnId="{1E003541-A574-4E2A-A9EE-8F572926B08E}">
      <dgm:prSet/>
      <dgm:spPr/>
      <dgm:t>
        <a:bodyPr/>
        <a:lstStyle/>
        <a:p>
          <a:pPr rtl="1"/>
          <a:endParaRPr lang="ar-SA"/>
        </a:p>
      </dgm:t>
    </dgm:pt>
    <dgm:pt modelId="{CF0A0FE1-137E-4C6D-96E0-C84A7E805468}" type="sibTrans" cxnId="{1E003541-A574-4E2A-A9EE-8F572926B08E}">
      <dgm:prSet/>
      <dgm:spPr/>
      <dgm:t>
        <a:bodyPr/>
        <a:lstStyle/>
        <a:p>
          <a:pPr rtl="1"/>
          <a:endParaRPr lang="ar-SA"/>
        </a:p>
      </dgm:t>
    </dgm:pt>
    <dgm:pt modelId="{680756A8-D72A-41C6-BB73-915071390958}">
      <dgm:prSet phldrT="[Text]" custT="1"/>
      <dgm:spPr/>
      <dgm:t>
        <a:bodyPr/>
        <a:lstStyle/>
        <a:p>
          <a:pPr rtl="1"/>
          <a:r>
            <a:rPr lang="ar-SA" sz="2400" dirty="0" smtClean="0">
              <a:latin typeface="Arial" pitchFamily="34" charset="0"/>
              <a:cs typeface="Arial" pitchFamily="34" charset="0"/>
            </a:rPr>
            <a:t>القسم الثاني وهو: 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a2=0.05</a:t>
          </a:r>
        </a:p>
        <a:p>
          <a:pPr rtl="1"/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ar-SA" sz="2400" dirty="0" smtClean="0">
              <a:latin typeface="Arial" pitchFamily="34" charset="0"/>
              <a:cs typeface="Arial" pitchFamily="34" charset="0"/>
            </a:rPr>
            <a:t>ويتم البحث عنه في الصف الأول في جدول التوزيع الطبيعي </a:t>
          </a:r>
          <a:r>
            <a:rPr lang="ar-SA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القياسي</a:t>
          </a:r>
          <a:endParaRPr lang="ar-SA" sz="24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A2969EDE-3511-4C42-8DE1-797CE77B3190}" type="parTrans" cxnId="{C7199858-3AAB-40DA-A33C-2767505A6578}">
      <dgm:prSet/>
      <dgm:spPr/>
      <dgm:t>
        <a:bodyPr/>
        <a:lstStyle/>
        <a:p>
          <a:pPr rtl="1"/>
          <a:endParaRPr lang="ar-SA"/>
        </a:p>
      </dgm:t>
    </dgm:pt>
    <dgm:pt modelId="{EB3340DB-F799-4659-8904-25437D307237}" type="sibTrans" cxnId="{C7199858-3AAB-40DA-A33C-2767505A6578}">
      <dgm:prSet/>
      <dgm:spPr/>
      <dgm:t>
        <a:bodyPr/>
        <a:lstStyle/>
        <a:p>
          <a:pPr rtl="1"/>
          <a:endParaRPr lang="ar-SA"/>
        </a:p>
      </dgm:t>
    </dgm:pt>
    <dgm:pt modelId="{F1E422ED-C0ED-4A24-A9A8-76FD254437DC}">
      <dgm:prSet phldrT="[Text]" custT="1"/>
      <dgm:spPr/>
      <dgm:t>
        <a:bodyPr/>
        <a:lstStyle/>
        <a:p>
          <a:pPr rtl="1"/>
          <a:r>
            <a:rPr lang="ar-SA" sz="2400" dirty="0" smtClean="0">
              <a:latin typeface="Arial" pitchFamily="34" charset="0"/>
              <a:cs typeface="Arial" pitchFamily="34" charset="0"/>
            </a:rPr>
            <a:t>القسم الأول هو: 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a1=2.70</a:t>
          </a:r>
        </a:p>
        <a:p>
          <a:pPr rtl="1"/>
          <a:r>
            <a:rPr lang="ar-SA" sz="2400" dirty="0" smtClean="0">
              <a:latin typeface="Arial" pitchFamily="34" charset="0"/>
              <a:cs typeface="Arial" pitchFamily="34" charset="0"/>
            </a:rPr>
            <a:t>ويتم البحث عنه في العامود الأول من اليسار في جدول التوزيع الطبيعي </a:t>
          </a:r>
          <a:r>
            <a:rPr lang="ar-SA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القياسي</a:t>
          </a:r>
          <a:endParaRPr lang="ar-SA" sz="24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F2C1B523-67DA-46C3-8CBE-65259979E998}" type="parTrans" cxnId="{C716CCA4-2A58-426C-8065-42E9BEF300B7}">
      <dgm:prSet/>
      <dgm:spPr/>
      <dgm:t>
        <a:bodyPr/>
        <a:lstStyle/>
        <a:p>
          <a:pPr rtl="1"/>
          <a:endParaRPr lang="ar-SA"/>
        </a:p>
      </dgm:t>
    </dgm:pt>
    <dgm:pt modelId="{28A343E5-F9C9-4A6A-8D04-1C78661CD70D}" type="sibTrans" cxnId="{C716CCA4-2A58-426C-8065-42E9BEF300B7}">
      <dgm:prSet/>
      <dgm:spPr/>
      <dgm:t>
        <a:bodyPr/>
        <a:lstStyle/>
        <a:p>
          <a:pPr rtl="1"/>
          <a:endParaRPr lang="ar-SA"/>
        </a:p>
      </dgm:t>
    </dgm:pt>
    <dgm:pt modelId="{AF7E20B7-10A9-45F6-9A62-BF43CE230798}" type="pres">
      <dgm:prSet presAssocID="{A4CC662A-6056-4994-ACDC-00B2DE82BA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46B7F72-BB42-4463-B060-7B4F16532FD3}" type="pres">
      <dgm:prSet presAssocID="{61353774-3417-4A84-82D7-BF411CEE3F07}" presName="hierRoot1" presStyleCnt="0">
        <dgm:presLayoutVars>
          <dgm:hierBranch val="init"/>
        </dgm:presLayoutVars>
      </dgm:prSet>
      <dgm:spPr/>
    </dgm:pt>
    <dgm:pt modelId="{8C26879F-B440-478C-BCDE-D699EDAC59EF}" type="pres">
      <dgm:prSet presAssocID="{61353774-3417-4A84-82D7-BF411CEE3F07}" presName="rootComposite1" presStyleCnt="0"/>
      <dgm:spPr/>
    </dgm:pt>
    <dgm:pt modelId="{51578B78-0A7B-4854-93EE-F3317B877DCC}" type="pres">
      <dgm:prSet presAssocID="{61353774-3417-4A84-82D7-BF411CEE3F07}" presName="rootText1" presStyleLbl="node0" presStyleIdx="0" presStyleCnt="1" custScaleX="304637" custScaleY="140061" custLinFactNeighborX="3209" custLinFactNeighborY="-102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4E9324E-AA60-462E-8F2C-FDF7CA6EAEE8}" type="pres">
      <dgm:prSet presAssocID="{61353774-3417-4A84-82D7-BF411CEE3F07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4CD68714-8E7D-4FDD-9F17-F99C088CF1BB}" type="pres">
      <dgm:prSet presAssocID="{61353774-3417-4A84-82D7-BF411CEE3F07}" presName="hierChild2" presStyleCnt="0"/>
      <dgm:spPr/>
    </dgm:pt>
    <dgm:pt modelId="{83F083EB-5FDC-4577-A602-FF74A6D53969}" type="pres">
      <dgm:prSet presAssocID="{A2969EDE-3511-4C42-8DE1-797CE77B3190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637D7997-BABF-4BFC-A67A-D755AA163D40}" type="pres">
      <dgm:prSet presAssocID="{680756A8-D72A-41C6-BB73-915071390958}" presName="hierRoot2" presStyleCnt="0">
        <dgm:presLayoutVars>
          <dgm:hierBranch val="init"/>
        </dgm:presLayoutVars>
      </dgm:prSet>
      <dgm:spPr/>
    </dgm:pt>
    <dgm:pt modelId="{1247AF85-00F1-43B3-A2C6-10B16CD890D4}" type="pres">
      <dgm:prSet presAssocID="{680756A8-D72A-41C6-BB73-915071390958}" presName="rootComposite" presStyleCnt="0"/>
      <dgm:spPr/>
    </dgm:pt>
    <dgm:pt modelId="{E1B2C99E-2A11-414E-863D-1D4F404A8DD8}" type="pres">
      <dgm:prSet presAssocID="{680756A8-D72A-41C6-BB73-915071390958}" presName="rootText" presStyleLbl="node2" presStyleIdx="0" presStyleCnt="2" custScaleX="147812" custScaleY="1318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07DE1CF-3DB8-4740-B93D-BD0237BB6344}" type="pres">
      <dgm:prSet presAssocID="{680756A8-D72A-41C6-BB73-915071390958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B3EBDFF2-DADD-4AC9-B7A7-EAD91BFD58B5}" type="pres">
      <dgm:prSet presAssocID="{680756A8-D72A-41C6-BB73-915071390958}" presName="hierChild4" presStyleCnt="0"/>
      <dgm:spPr/>
    </dgm:pt>
    <dgm:pt modelId="{AA645A52-DDDD-44C7-B3DA-40033EF67CDA}" type="pres">
      <dgm:prSet presAssocID="{680756A8-D72A-41C6-BB73-915071390958}" presName="hierChild5" presStyleCnt="0"/>
      <dgm:spPr/>
    </dgm:pt>
    <dgm:pt modelId="{AEBE2AB7-0E7E-44C6-A602-5D4DEC1A9F61}" type="pres">
      <dgm:prSet presAssocID="{F2C1B523-67DA-46C3-8CBE-65259979E998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131E2495-5A4B-4ED8-9352-F9E3E1A22B21}" type="pres">
      <dgm:prSet presAssocID="{F1E422ED-C0ED-4A24-A9A8-76FD254437DC}" presName="hierRoot2" presStyleCnt="0">
        <dgm:presLayoutVars>
          <dgm:hierBranch val="init"/>
        </dgm:presLayoutVars>
      </dgm:prSet>
      <dgm:spPr/>
    </dgm:pt>
    <dgm:pt modelId="{2CD6F2B6-B01F-4A1C-9DE7-6973A6A55D4F}" type="pres">
      <dgm:prSet presAssocID="{F1E422ED-C0ED-4A24-A9A8-76FD254437DC}" presName="rootComposite" presStyleCnt="0"/>
      <dgm:spPr/>
    </dgm:pt>
    <dgm:pt modelId="{131708BA-09AE-43A5-BC69-3C8A0B2E97C6}" type="pres">
      <dgm:prSet presAssocID="{F1E422ED-C0ED-4A24-A9A8-76FD254437DC}" presName="rootText" presStyleLbl="node2" presStyleIdx="1" presStyleCnt="2" custScaleX="147152" custScaleY="1318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E8B507C-32FD-4ABF-B8EE-BB8230D29BEF}" type="pres">
      <dgm:prSet presAssocID="{F1E422ED-C0ED-4A24-A9A8-76FD254437DC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969D6F96-A53D-46FD-8A7C-5B417BE7BFA2}" type="pres">
      <dgm:prSet presAssocID="{F1E422ED-C0ED-4A24-A9A8-76FD254437DC}" presName="hierChild4" presStyleCnt="0"/>
      <dgm:spPr/>
    </dgm:pt>
    <dgm:pt modelId="{91346F9F-5274-48CD-BB56-D2E26E62921A}" type="pres">
      <dgm:prSet presAssocID="{F1E422ED-C0ED-4A24-A9A8-76FD254437DC}" presName="hierChild5" presStyleCnt="0"/>
      <dgm:spPr/>
    </dgm:pt>
    <dgm:pt modelId="{8048A2D1-F144-4C48-99BF-FC1A8B6A7914}" type="pres">
      <dgm:prSet presAssocID="{61353774-3417-4A84-82D7-BF411CEE3F07}" presName="hierChild3" presStyleCnt="0"/>
      <dgm:spPr/>
    </dgm:pt>
  </dgm:ptLst>
  <dgm:cxnLst>
    <dgm:cxn modelId="{BD3C0332-33A2-4757-8076-AE485A81D905}" type="presOf" srcId="{61353774-3417-4A84-82D7-BF411CEE3F07}" destId="{04E9324E-AA60-462E-8F2C-FDF7CA6EAEE8}" srcOrd="1" destOrd="0" presId="urn:microsoft.com/office/officeart/2005/8/layout/orgChart1"/>
    <dgm:cxn modelId="{C716CCA4-2A58-426C-8065-42E9BEF300B7}" srcId="{61353774-3417-4A84-82D7-BF411CEE3F07}" destId="{F1E422ED-C0ED-4A24-A9A8-76FD254437DC}" srcOrd="1" destOrd="0" parTransId="{F2C1B523-67DA-46C3-8CBE-65259979E998}" sibTransId="{28A343E5-F9C9-4A6A-8D04-1C78661CD70D}"/>
    <dgm:cxn modelId="{D440374D-8D8C-4F8D-9AE9-14A280A73257}" type="presOf" srcId="{A4CC662A-6056-4994-ACDC-00B2DE82BABF}" destId="{AF7E20B7-10A9-45F6-9A62-BF43CE230798}" srcOrd="0" destOrd="0" presId="urn:microsoft.com/office/officeart/2005/8/layout/orgChart1"/>
    <dgm:cxn modelId="{DCF95065-BF77-45EF-A7A2-D3E45D3E70F5}" type="presOf" srcId="{F1E422ED-C0ED-4A24-A9A8-76FD254437DC}" destId="{5E8B507C-32FD-4ABF-B8EE-BB8230D29BEF}" srcOrd="1" destOrd="0" presId="urn:microsoft.com/office/officeart/2005/8/layout/orgChart1"/>
    <dgm:cxn modelId="{1E003541-A574-4E2A-A9EE-8F572926B08E}" srcId="{A4CC662A-6056-4994-ACDC-00B2DE82BABF}" destId="{61353774-3417-4A84-82D7-BF411CEE3F07}" srcOrd="0" destOrd="0" parTransId="{F7BD2E8D-2D70-401D-9429-B8AE3F5226BC}" sibTransId="{CF0A0FE1-137E-4C6D-96E0-C84A7E805468}"/>
    <dgm:cxn modelId="{D3F22A64-0232-4A0E-88B5-9D64EC576FF1}" type="presOf" srcId="{A2969EDE-3511-4C42-8DE1-797CE77B3190}" destId="{83F083EB-5FDC-4577-A602-FF74A6D53969}" srcOrd="0" destOrd="0" presId="urn:microsoft.com/office/officeart/2005/8/layout/orgChart1"/>
    <dgm:cxn modelId="{94C20E7E-ACC7-416F-86A5-DECC85398134}" type="presOf" srcId="{680756A8-D72A-41C6-BB73-915071390958}" destId="{E1B2C99E-2A11-414E-863D-1D4F404A8DD8}" srcOrd="0" destOrd="0" presId="urn:microsoft.com/office/officeart/2005/8/layout/orgChart1"/>
    <dgm:cxn modelId="{87B93265-1CE7-40DD-BB27-D4E32606ABAF}" type="presOf" srcId="{680756A8-D72A-41C6-BB73-915071390958}" destId="{F07DE1CF-3DB8-4740-B93D-BD0237BB6344}" srcOrd="1" destOrd="0" presId="urn:microsoft.com/office/officeart/2005/8/layout/orgChart1"/>
    <dgm:cxn modelId="{63012C49-65D9-4F75-829D-939F3B446349}" type="presOf" srcId="{F1E422ED-C0ED-4A24-A9A8-76FD254437DC}" destId="{131708BA-09AE-43A5-BC69-3C8A0B2E97C6}" srcOrd="0" destOrd="0" presId="urn:microsoft.com/office/officeart/2005/8/layout/orgChart1"/>
    <dgm:cxn modelId="{B0635BD9-0E81-4A25-956D-767C1D50A9CC}" type="presOf" srcId="{61353774-3417-4A84-82D7-BF411CEE3F07}" destId="{51578B78-0A7B-4854-93EE-F3317B877DCC}" srcOrd="0" destOrd="0" presId="urn:microsoft.com/office/officeart/2005/8/layout/orgChart1"/>
    <dgm:cxn modelId="{C7199858-3AAB-40DA-A33C-2767505A6578}" srcId="{61353774-3417-4A84-82D7-BF411CEE3F07}" destId="{680756A8-D72A-41C6-BB73-915071390958}" srcOrd="0" destOrd="0" parTransId="{A2969EDE-3511-4C42-8DE1-797CE77B3190}" sibTransId="{EB3340DB-F799-4659-8904-25437D307237}"/>
    <dgm:cxn modelId="{4F7B371D-579A-486A-BD6B-A7AD3CFD8435}" type="presOf" srcId="{F2C1B523-67DA-46C3-8CBE-65259979E998}" destId="{AEBE2AB7-0E7E-44C6-A602-5D4DEC1A9F61}" srcOrd="0" destOrd="0" presId="urn:microsoft.com/office/officeart/2005/8/layout/orgChart1"/>
    <dgm:cxn modelId="{037A76A8-5BBC-440C-BAA8-B31B4AA4B8E9}" type="presParOf" srcId="{AF7E20B7-10A9-45F6-9A62-BF43CE230798}" destId="{946B7F72-BB42-4463-B060-7B4F16532FD3}" srcOrd="0" destOrd="0" presId="urn:microsoft.com/office/officeart/2005/8/layout/orgChart1"/>
    <dgm:cxn modelId="{992975A8-ED07-4C80-8EC5-AA6CE47B9AC4}" type="presParOf" srcId="{946B7F72-BB42-4463-B060-7B4F16532FD3}" destId="{8C26879F-B440-478C-BCDE-D699EDAC59EF}" srcOrd="0" destOrd="0" presId="urn:microsoft.com/office/officeart/2005/8/layout/orgChart1"/>
    <dgm:cxn modelId="{17C3ACA9-966B-4DCB-8884-29D1161CF714}" type="presParOf" srcId="{8C26879F-B440-478C-BCDE-D699EDAC59EF}" destId="{51578B78-0A7B-4854-93EE-F3317B877DCC}" srcOrd="0" destOrd="0" presId="urn:microsoft.com/office/officeart/2005/8/layout/orgChart1"/>
    <dgm:cxn modelId="{B9E2DBE2-B6DD-48C7-A664-ACC309DF1273}" type="presParOf" srcId="{8C26879F-B440-478C-BCDE-D699EDAC59EF}" destId="{04E9324E-AA60-462E-8F2C-FDF7CA6EAEE8}" srcOrd="1" destOrd="0" presId="urn:microsoft.com/office/officeart/2005/8/layout/orgChart1"/>
    <dgm:cxn modelId="{47372349-4A46-4A26-AB06-BB0E0834266B}" type="presParOf" srcId="{946B7F72-BB42-4463-B060-7B4F16532FD3}" destId="{4CD68714-8E7D-4FDD-9F17-F99C088CF1BB}" srcOrd="1" destOrd="0" presId="urn:microsoft.com/office/officeart/2005/8/layout/orgChart1"/>
    <dgm:cxn modelId="{44FAA34E-4FE6-446F-A17F-DBC3480D6AEB}" type="presParOf" srcId="{4CD68714-8E7D-4FDD-9F17-F99C088CF1BB}" destId="{83F083EB-5FDC-4577-A602-FF74A6D53969}" srcOrd="0" destOrd="0" presId="urn:microsoft.com/office/officeart/2005/8/layout/orgChart1"/>
    <dgm:cxn modelId="{E4B2A8CD-66F9-42AC-B1F2-129209AD7672}" type="presParOf" srcId="{4CD68714-8E7D-4FDD-9F17-F99C088CF1BB}" destId="{637D7997-BABF-4BFC-A67A-D755AA163D40}" srcOrd="1" destOrd="0" presId="urn:microsoft.com/office/officeart/2005/8/layout/orgChart1"/>
    <dgm:cxn modelId="{93919226-58C3-4A52-B9CA-5720FB5D1E65}" type="presParOf" srcId="{637D7997-BABF-4BFC-A67A-D755AA163D40}" destId="{1247AF85-00F1-43B3-A2C6-10B16CD890D4}" srcOrd="0" destOrd="0" presId="urn:microsoft.com/office/officeart/2005/8/layout/orgChart1"/>
    <dgm:cxn modelId="{18542BFC-70F0-4AED-9D13-A8EA1FF47379}" type="presParOf" srcId="{1247AF85-00F1-43B3-A2C6-10B16CD890D4}" destId="{E1B2C99E-2A11-414E-863D-1D4F404A8DD8}" srcOrd="0" destOrd="0" presId="urn:microsoft.com/office/officeart/2005/8/layout/orgChart1"/>
    <dgm:cxn modelId="{03EB97D2-1389-4F53-9507-B884A1F44468}" type="presParOf" srcId="{1247AF85-00F1-43B3-A2C6-10B16CD890D4}" destId="{F07DE1CF-3DB8-4740-B93D-BD0237BB6344}" srcOrd="1" destOrd="0" presId="urn:microsoft.com/office/officeart/2005/8/layout/orgChart1"/>
    <dgm:cxn modelId="{3E5CBCA6-CDFA-449E-9705-C42C88BFC113}" type="presParOf" srcId="{637D7997-BABF-4BFC-A67A-D755AA163D40}" destId="{B3EBDFF2-DADD-4AC9-B7A7-EAD91BFD58B5}" srcOrd="1" destOrd="0" presId="urn:microsoft.com/office/officeart/2005/8/layout/orgChart1"/>
    <dgm:cxn modelId="{994453AB-DFD9-4332-95AC-42F341A278DE}" type="presParOf" srcId="{637D7997-BABF-4BFC-A67A-D755AA163D40}" destId="{AA645A52-DDDD-44C7-B3DA-40033EF67CDA}" srcOrd="2" destOrd="0" presId="urn:microsoft.com/office/officeart/2005/8/layout/orgChart1"/>
    <dgm:cxn modelId="{A12B1E51-5086-4F45-9035-9EAE6D136F54}" type="presParOf" srcId="{4CD68714-8E7D-4FDD-9F17-F99C088CF1BB}" destId="{AEBE2AB7-0E7E-44C6-A602-5D4DEC1A9F61}" srcOrd="2" destOrd="0" presId="urn:microsoft.com/office/officeart/2005/8/layout/orgChart1"/>
    <dgm:cxn modelId="{86D8C06C-D054-4B20-8140-98F2B2A9D63A}" type="presParOf" srcId="{4CD68714-8E7D-4FDD-9F17-F99C088CF1BB}" destId="{131E2495-5A4B-4ED8-9352-F9E3E1A22B21}" srcOrd="3" destOrd="0" presId="urn:microsoft.com/office/officeart/2005/8/layout/orgChart1"/>
    <dgm:cxn modelId="{5BB26152-74CA-42BC-B1A8-D9B235791712}" type="presParOf" srcId="{131E2495-5A4B-4ED8-9352-F9E3E1A22B21}" destId="{2CD6F2B6-B01F-4A1C-9DE7-6973A6A55D4F}" srcOrd="0" destOrd="0" presId="urn:microsoft.com/office/officeart/2005/8/layout/orgChart1"/>
    <dgm:cxn modelId="{546018FE-0A35-4FC3-91C9-B6D62D34C3C5}" type="presParOf" srcId="{2CD6F2B6-B01F-4A1C-9DE7-6973A6A55D4F}" destId="{131708BA-09AE-43A5-BC69-3C8A0B2E97C6}" srcOrd="0" destOrd="0" presId="urn:microsoft.com/office/officeart/2005/8/layout/orgChart1"/>
    <dgm:cxn modelId="{CDCABEBC-AE28-4E4E-B44A-6FCA3B66347A}" type="presParOf" srcId="{2CD6F2B6-B01F-4A1C-9DE7-6973A6A55D4F}" destId="{5E8B507C-32FD-4ABF-B8EE-BB8230D29BEF}" srcOrd="1" destOrd="0" presId="urn:microsoft.com/office/officeart/2005/8/layout/orgChart1"/>
    <dgm:cxn modelId="{048A4E82-F693-4C8F-9288-1ECCEEB30EFA}" type="presParOf" srcId="{131E2495-5A4B-4ED8-9352-F9E3E1A22B21}" destId="{969D6F96-A53D-46FD-8A7C-5B417BE7BFA2}" srcOrd="1" destOrd="0" presId="urn:microsoft.com/office/officeart/2005/8/layout/orgChart1"/>
    <dgm:cxn modelId="{972DFD0E-4C49-4411-9917-C1895BF3825A}" type="presParOf" srcId="{131E2495-5A4B-4ED8-9352-F9E3E1A22B21}" destId="{91346F9F-5274-48CD-BB56-D2E26E62921A}" srcOrd="2" destOrd="0" presId="urn:microsoft.com/office/officeart/2005/8/layout/orgChart1"/>
    <dgm:cxn modelId="{1D7BD899-2B0B-40FA-9029-41414011A818}" type="presParOf" srcId="{946B7F72-BB42-4463-B060-7B4F16532FD3}" destId="{8048A2D1-F144-4C48-99BF-FC1A8B6A79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0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/>
            </a:lvl1pPr>
          </a:lstStyle>
          <a:p>
            <a:pPr>
              <a:defRPr/>
            </a:pPr>
            <a:fld id="{AA643D34-2228-4E32-9124-7F850E97DA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>
              <a:defRPr sz="1200"/>
            </a:lvl1pPr>
          </a:lstStyle>
          <a:p>
            <a:pPr>
              <a:defRPr/>
            </a:pPr>
            <a:fld id="{829F74D5-9EEC-4E8C-888C-2F9AAC470984}" type="datetimeFigureOut">
              <a:rPr lang="ar-SA"/>
              <a:pPr>
                <a:defRPr/>
              </a:pPr>
              <a:t>25/07/1441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>
              <a:defRPr sz="1200"/>
            </a:lvl1pPr>
          </a:lstStyle>
          <a:p>
            <a:pPr>
              <a:defRPr/>
            </a:pPr>
            <a:fld id="{8F25A652-BBE4-438D-A94B-F979B2F224C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1CF3B7-2AF7-4F07-9907-52854F7114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87B9CB-9A62-42E1-A112-9CCDA624C3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6E4A19-70D4-44AB-9839-6240E1D77D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916113"/>
            <a:ext cx="4070350" cy="177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846513"/>
            <a:ext cx="4070350" cy="1779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77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794500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5305-EA3D-486C-A86E-C6E5382928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57DCE1-1598-4911-A891-3E3C5D9186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97B748-92D0-457D-8A41-721B6A7ACD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BBB917-7CDB-4058-9728-64105D6E7E4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BA4A03-352B-4EDC-8480-8151BB2A2E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DAF0E3-5BDB-4148-A423-FD3850D0CB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EDBC0B-4D7E-4314-90D3-C519EC2378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7DF267-030D-49B3-BE46-CED77B98E4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11B0C-4BBE-4732-A50F-4D54FFE818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rtl="0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rtl="0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9E1FC40-6628-49B4-9813-FE0FBCF344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3"/>
          <p:cNvSpPr>
            <a:spLocks noGrp="1" noChangeArrowheads="1"/>
          </p:cNvSpPr>
          <p:nvPr>
            <p:ph idx="1"/>
          </p:nvPr>
        </p:nvSpPr>
        <p:spPr>
          <a:xfrm>
            <a:off x="995363" y="1857375"/>
            <a:ext cx="7934325" cy="1284288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ar-SA" sz="2400" dirty="0" smtClean="0">
                <a:solidFill>
                  <a:srgbClr val="000000"/>
                </a:solidFill>
                <a:latin typeface="Arial" pitchFamily="34" charset="0"/>
                <a:ea typeface="Majalla UI"/>
              </a:rPr>
              <a:t>يعتبر التوزيع الطبيعي ( أو المعتدل ) من اهم و اشهر التوزيعات الاحتمالية لانه يصف معظم الظواهر الطبيعية مثل : درجة الحرارة , مستوى الذكاء , الوزن , الطول , درجات الطلبة , </a:t>
            </a:r>
            <a:r>
              <a:rPr lang="ar-SA" sz="2400" dirty="0" err="1" smtClean="0">
                <a:solidFill>
                  <a:srgbClr val="000000"/>
                </a:solidFill>
                <a:latin typeface="Arial" pitchFamily="34" charset="0"/>
                <a:ea typeface="Majalla UI"/>
              </a:rPr>
              <a:t>...</a:t>
            </a:r>
            <a:r>
              <a:rPr lang="ar-SA" sz="2400" dirty="0" smtClean="0">
                <a:solidFill>
                  <a:srgbClr val="000000"/>
                </a:solidFill>
                <a:latin typeface="Arial" pitchFamily="34" charset="0"/>
                <a:ea typeface="Majalla UI"/>
              </a:rPr>
              <a:t> 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ar-SA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ar-SA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ar-SA"/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ar-SA"/>
          </a:p>
        </p:txBody>
      </p:sp>
      <p:sp>
        <p:nvSpPr>
          <p:cNvPr id="1434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ar-EG" dirty="0" smtClean="0"/>
              <a:t>التوزيع الطبيعى </a:t>
            </a:r>
            <a:endParaRPr lang="ar-E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3 – 1</a:t>
            </a:r>
            <a:r>
              <a:rPr lang="ar-SA" sz="3200" b="1" dirty="0" smtClean="0">
                <a:solidFill>
                  <a:srgbClr val="C00000"/>
                </a:solidFill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</a:rPr>
              <a:t>: حساب المساحة تحت منحنى التوزيع الطبيعي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</a:rPr>
              <a:t>القياسي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9223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1493" y="1357298"/>
            <a:ext cx="5789597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buFontTx/>
              <a:buNone/>
              <a:defRPr/>
            </a:pPr>
            <a:r>
              <a:rPr lang="ar-S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لتوضيح طريقة </a:t>
            </a:r>
            <a:r>
              <a:rPr lang="ar-SA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إستخدام</a:t>
            </a:r>
            <a:r>
              <a:rPr lang="ar-S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جدول التوزيع الطبيعي القياسي: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ar-SA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1143000" y="2428875"/>
            <a:ext cx="27860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/>
            <a:r>
              <a:rPr lang="en-US" sz="2000" b="1">
                <a:latin typeface="Book Antiqua" pitchFamily="18" charset="0"/>
                <a:ea typeface="Calibri" pitchFamily="34" charset="0"/>
                <a:cs typeface="Bold Italic Art" pitchFamily="2" charset="-78"/>
              </a:rPr>
              <a:t>1.Φ(0)=               </a:t>
            </a:r>
          </a:p>
          <a:p>
            <a:pPr algn="l" eaLnBrk="0" hangingPunct="0"/>
            <a:r>
              <a:rPr lang="en-US" sz="2000" b="1">
                <a:latin typeface="Book Antiqua" pitchFamily="18" charset="0"/>
                <a:ea typeface="Calibri" pitchFamily="34" charset="0"/>
                <a:cs typeface="Bold Italic Art" pitchFamily="2" charset="-78"/>
              </a:rPr>
              <a:t>2. P(Z&lt;1.5)=</a:t>
            </a:r>
            <a:endParaRPr lang="en-US" sz="2000" b="1">
              <a:ea typeface="Calibri" pitchFamily="34" charset="0"/>
              <a:cs typeface="Bold Italic Art" pitchFamily="2" charset="-78"/>
            </a:endParaRPr>
          </a:p>
          <a:p>
            <a:pPr algn="l" eaLnBrk="0" hangingPunct="0"/>
            <a:r>
              <a:rPr lang="en-US" sz="2000" b="1">
                <a:latin typeface="Book Antiqua" pitchFamily="18" charset="0"/>
                <a:ea typeface="Calibri" pitchFamily="34" charset="0"/>
                <a:cs typeface="Bold Italic Art" pitchFamily="2" charset="-78"/>
              </a:rPr>
              <a:t>3. P(1&lt;Z&lt;2.4)=</a:t>
            </a:r>
            <a:endParaRPr lang="en-US" sz="2000" b="1">
              <a:ea typeface="Calibri" pitchFamily="34" charset="0"/>
              <a:cs typeface="Bold Italic Art" pitchFamily="2" charset="-78"/>
            </a:endParaRPr>
          </a:p>
          <a:p>
            <a:pPr algn="l" eaLnBrk="0" hangingPunct="0"/>
            <a:r>
              <a:rPr lang="en-US" sz="2000" b="1">
                <a:latin typeface="Book Antiqua" pitchFamily="18" charset="0"/>
                <a:ea typeface="Calibri" pitchFamily="34" charset="0"/>
                <a:cs typeface="Bold Italic Art" pitchFamily="2" charset="-78"/>
              </a:rPr>
              <a:t>4. P(Z&gt;0.8)=</a:t>
            </a:r>
            <a:endParaRPr lang="en-US" sz="2000" b="1">
              <a:ea typeface="Calibri" pitchFamily="34" charset="0"/>
              <a:cs typeface="Bold Italic Art" pitchFamily="2" charset="-78"/>
            </a:endParaRPr>
          </a:p>
          <a:p>
            <a:pPr algn="l" eaLnBrk="0" hangingPunct="0"/>
            <a:r>
              <a:rPr lang="en-US" sz="2000" b="1">
                <a:latin typeface="Book Antiqua" pitchFamily="18" charset="0"/>
                <a:ea typeface="Calibri" pitchFamily="34" charset="0"/>
                <a:cs typeface="Bold Italic Art" pitchFamily="2" charset="-78"/>
              </a:rPr>
              <a:t>5. P(Z&lt;-1.2)=</a:t>
            </a:r>
            <a:endParaRPr lang="en-US" sz="2000" b="1">
              <a:ea typeface="Calibri" pitchFamily="34" charset="0"/>
              <a:cs typeface="Bold Italic Art" pitchFamily="2" charset="-78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43000" y="285750"/>
            <a:ext cx="77866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1</a:t>
            </a:r>
            <a:r>
              <a:rPr lang="ar-S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حساب المساحة تحت منحنى التوزيع الطبيعي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القياسي( صفحة 222).</a:t>
            </a:r>
            <a:endParaRPr lang="ar-S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3"/>
          <p:cNvSpPr txBox="1">
            <a:spLocks noChangeArrowheads="1"/>
          </p:cNvSpPr>
          <p:nvPr/>
        </p:nvSpPr>
        <p:spPr>
          <a:xfrm>
            <a:off x="1428728" y="857232"/>
            <a:ext cx="771527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125" indent="-282575" rt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ar-S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لتوضيح طريقة إستخدام جدول التوزيع الطبيعي القياسي(صفحة 223):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125" indent="-282575" algn="l" rtl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ar-SA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Majalla UI"/>
            </a:endParaRPr>
          </a:p>
          <a:p>
            <a:pPr marL="365125" indent="-282575" algn="l" rt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ar-SA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Majalla UI"/>
            </a:endParaRPr>
          </a:p>
          <a:p>
            <a:pPr marL="365125" indent="-282575" algn="l" rtl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071563" y="1928813"/>
          <a:ext cx="7500937" cy="2214562"/>
        </p:xfrm>
        <a:graphic>
          <a:graphicData uri="http://schemas.openxmlformats.org/presentationml/2006/ole">
            <p:oleObj spid="_x0000_s24582" r:id="rId3" imgW="3835400" imgH="1117600" progId="Equation.DSMT4">
              <p:embed/>
            </p:oleObj>
          </a:graphicData>
        </a:graphic>
      </p:graphicFrame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1071563" y="4357688"/>
            <a:ext cx="4643437" cy="14239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altLang="zh-CN" sz="2400" i="1">
                <a:latin typeface="Times New Roman" pitchFamily="18" charset="0"/>
                <a:cs typeface="Times New Roman" pitchFamily="18" charset="0"/>
              </a:rPr>
              <a:t>P( Z &lt; -0.4 ) = 0</a:t>
            </a:r>
            <a:r>
              <a:rPr lang="ar-SA" sz="2000" i="1">
                <a:ea typeface="华文中宋"/>
                <a:cs typeface="Times New Roman" pitchFamily="18" charset="0"/>
              </a:rPr>
              <a:t>.</a:t>
            </a:r>
            <a:r>
              <a:rPr lang="en-US" sz="2000" i="1">
                <a:ea typeface="华文中宋"/>
                <a:cs typeface="Times New Roman" pitchFamily="18" charset="0"/>
              </a:rPr>
              <a:t>3446</a:t>
            </a:r>
          </a:p>
          <a:p>
            <a:pPr algn="l" rtl="0"/>
            <a:r>
              <a:rPr lang="en-US" altLang="zh-CN" sz="2400" i="1">
                <a:latin typeface="Times New Roman" pitchFamily="18" charset="0"/>
                <a:cs typeface="Times New Roman" pitchFamily="18" charset="0"/>
              </a:rPr>
              <a:t>P( Z &lt; -0.27) = 0.3936</a:t>
            </a:r>
          </a:p>
          <a:p>
            <a:pPr algn="l" rtl="0"/>
            <a:r>
              <a:rPr lang="en-US" altLang="zh-CN" sz="2400" i="1">
                <a:latin typeface="Times New Roman" pitchFamily="18" charset="0"/>
                <a:cs typeface="Times New Roman" pitchFamily="18" charset="0"/>
              </a:rPr>
              <a:t>P( Z &gt; -0.27 ) =1-0.3936 = 0.6064</a:t>
            </a:r>
            <a:endParaRPr lang="en-US" sz="2400" i="1">
              <a:ea typeface="华文中宋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http://stat.kau.edu.sa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000125" y="1255713"/>
            <a:ext cx="77866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0" anchor="ctr">
            <a:spAutoFit/>
          </a:bodyPr>
          <a:lstStyle/>
          <a:p>
            <a:pPr indent="315913">
              <a:defRPr/>
            </a:pPr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الدرجة المعيارية (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- Score</a:t>
            </a:r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  <a:p>
            <a:pPr indent="315913"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15913" eaLnBrk="0" hangingPunct="0">
              <a:defRPr/>
            </a:pPr>
            <a:r>
              <a:rPr lang="ar-SA" sz="2400" dirty="0">
                <a:cs typeface="Times New Roman" pitchFamily="18" charset="0"/>
              </a:rPr>
              <a:t>هي درجة معيارية في توزيع متوسطه الحسابي يساو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ar-SA" sz="2400" dirty="0">
                <a:cs typeface="Times New Roman" pitchFamily="18" charset="0"/>
              </a:rPr>
              <a:t>(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ar-SA" sz="2400" dirty="0">
                <a:cs typeface="Times New Roman" pitchFamily="18" charset="0"/>
              </a:rPr>
              <a:t>صفراً )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ar-SA" sz="2400" dirty="0">
                <a:cs typeface="Times New Roman" pitchFamily="18" charset="0"/>
              </a:rPr>
              <a:t>وانحرافه المعياري يساوي</a:t>
            </a:r>
            <a:r>
              <a:rPr lang="en-US" sz="2400" dirty="0">
                <a:cs typeface="Times New Roman" pitchFamily="18" charset="0"/>
              </a:rPr>
              <a:t> ( 1 ) </a:t>
            </a:r>
            <a:r>
              <a:rPr lang="ar-SA" sz="2400" dirty="0">
                <a:cs typeface="Times New Roman" pitchFamily="18" charset="0"/>
              </a:rPr>
              <a:t>وبذلك يمكن مقارنة الدرجة مع غيرها من الدرجات التي تنتمي لنفس التوزيع ، وذلك بحساب الدرجة المعيارية</a:t>
            </a:r>
            <a:r>
              <a:rPr lang="en-US" sz="2400" dirty="0">
                <a:cs typeface="Times New Roman" pitchFamily="18" charset="0"/>
              </a:rPr>
              <a:t>  </a:t>
            </a:r>
            <a:r>
              <a:rPr lang="ar-SA" sz="2400" dirty="0">
                <a:cs typeface="Times New Roman" pitchFamily="18" charset="0"/>
              </a:rPr>
              <a:t>لكل منها ، ومن ثم يكون التفضيل في ضوء مقدار قيمة الدرجة المعيارية</a:t>
            </a:r>
            <a:r>
              <a:rPr lang="en-US" sz="2400" dirty="0">
                <a:cs typeface="Times New Roman" pitchFamily="18" charset="0"/>
              </a:rPr>
              <a:t>. </a:t>
            </a:r>
            <a:endParaRPr lang="en-US" sz="2400" dirty="0"/>
          </a:p>
          <a:p>
            <a:pPr indent="315913" eaLnBrk="0" hangingPunct="0">
              <a:defRPr/>
            </a:pPr>
            <a:r>
              <a:rPr lang="ar-SA" sz="2400" dirty="0">
                <a:cs typeface="Times New Roman" pitchFamily="18" charset="0"/>
              </a:rPr>
              <a:t>ويرمز </a:t>
            </a:r>
            <a:r>
              <a:rPr lang="ar-SA" sz="2400" b="1" dirty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للدرجة المعيارية بالرمز </a:t>
            </a:r>
            <a:r>
              <a:rPr lang="en-US" sz="2400" b="1" i="1" dirty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Z</a:t>
            </a:r>
            <a:r>
              <a:rPr lang="ar-SA" sz="2400" b="1" dirty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وللدرجة الخام بالرمز </a:t>
            </a:r>
            <a:r>
              <a:rPr lang="en-US" sz="2400" b="1" i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</a:t>
            </a:r>
            <a:r>
              <a:rPr lang="en-US" sz="24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ar-SA" sz="2400" dirty="0">
                <a:cs typeface="Times New Roman" pitchFamily="18" charset="0"/>
              </a:rPr>
              <a:t>ويتم تحويل </a:t>
            </a:r>
            <a:r>
              <a:rPr lang="en-US" sz="2400" i="1" dirty="0">
                <a:cs typeface="Times New Roman" pitchFamily="18" charset="0"/>
              </a:rPr>
              <a:t>X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ar-SA" sz="2400" dirty="0">
                <a:cs typeface="Times New Roman" pitchFamily="18" charset="0"/>
              </a:rPr>
              <a:t>إلى </a:t>
            </a:r>
            <a:r>
              <a:rPr lang="en-US" sz="2400" i="1" dirty="0">
                <a:cs typeface="Times New Roman" pitchFamily="18" charset="0"/>
              </a:rPr>
              <a:t>Z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ar-SA" sz="2400" dirty="0">
                <a:cs typeface="Times New Roman" pitchFamily="18" charset="0"/>
              </a:rPr>
              <a:t>كما ذكرنا سابقا </a:t>
            </a:r>
            <a:r>
              <a:rPr lang="ar-SA" sz="2400" dirty="0" err="1">
                <a:cs typeface="Times New Roman" pitchFamily="18" charset="0"/>
              </a:rPr>
              <a:t>بالتحويلة</a:t>
            </a:r>
            <a:r>
              <a:rPr lang="en-US" sz="2400" dirty="0">
                <a:cs typeface="Times New Roman" pitchFamily="18" charset="0"/>
              </a:rPr>
              <a:t> :</a:t>
            </a:r>
            <a:endParaRPr lang="en-US" sz="2400" dirty="0"/>
          </a:p>
        </p:txBody>
      </p:sp>
      <p:graphicFrame>
        <p:nvGraphicFramePr>
          <p:cNvPr id="25603" name="Object 1"/>
          <p:cNvGraphicFramePr>
            <a:graphicFrameLocks noChangeAspect="1"/>
          </p:cNvGraphicFramePr>
          <p:nvPr/>
        </p:nvGraphicFramePr>
        <p:xfrm>
          <a:off x="3643313" y="4071938"/>
          <a:ext cx="1643062" cy="874712"/>
        </p:xfrm>
        <a:graphic>
          <a:graphicData uri="http://schemas.openxmlformats.org/presentationml/2006/ole">
            <p:oleObj spid="_x0000_s25603" name="Equation" r:id="rId3" imgW="736280" imgH="393529" progId="Equation.BREE4">
              <p:embed/>
            </p:oleObj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43125" y="357188"/>
            <a:ext cx="6786563" cy="642937"/>
          </a:xfrm>
        </p:spPr>
        <p:txBody>
          <a:bodyPr>
            <a:noAutofit/>
          </a:bodyPr>
          <a:lstStyle/>
          <a:p>
            <a:pPr algn="r" rtl="1"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SA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تطبيقات علي الدرجة المعيارية والتوزيع الطبيعي:</a:t>
            </a:r>
            <a:endParaRPr lang="ar-SA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7313" y="214313"/>
            <a:ext cx="74295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ar-SA" sz="2000" b="1" dirty="0">
                <a:solidFill>
                  <a:srgbClr val="637F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ajalla UI"/>
                <a:cs typeface="Majalla UI"/>
              </a:rPr>
              <a:t>مثال</a:t>
            </a:r>
            <a:r>
              <a:rPr lang="ar-SA" sz="2000" b="1" dirty="0">
                <a:solidFill>
                  <a:srgbClr val="637F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ajalla UI"/>
                <a:cs typeface="Majalla UI"/>
                <a:sym typeface="Wingdings" pitchFamily="2" charset="2"/>
              </a:rPr>
              <a:t>:</a:t>
            </a:r>
            <a:endParaRPr lang="ar-SA" sz="2000" b="1" dirty="0">
              <a:solidFill>
                <a:srgbClr val="637F26"/>
              </a:solidFill>
              <a:effectLst>
                <a:outerShdw blurRad="38100" dist="38100" dir="2700000" algn="tl">
                  <a:srgbClr val="C0C0C0"/>
                </a:outerShdw>
              </a:effectLst>
              <a:ea typeface="Majalla UI"/>
              <a:cs typeface="Majalla UI"/>
            </a:endParaRPr>
          </a:p>
          <a:p>
            <a:pPr>
              <a:defRPr/>
            </a:pPr>
            <a:r>
              <a:rPr lang="ar-SA" sz="2000" b="1" dirty="0">
                <a:solidFill>
                  <a:srgbClr val="E20000"/>
                </a:solidFill>
                <a:ea typeface="Majalla UI"/>
                <a:cs typeface="Majalla UI"/>
              </a:rPr>
              <a:t>إذا كان الوسط الحسابي لمجموعة من المفردات </a:t>
            </a:r>
            <a:r>
              <a:rPr lang="en-US" sz="2000" b="1" dirty="0">
                <a:solidFill>
                  <a:srgbClr val="E20000"/>
                </a:solidFill>
              </a:rPr>
              <a:t>(50)</a:t>
            </a:r>
            <a:r>
              <a:rPr lang="ar-SA" sz="2000" b="1" dirty="0">
                <a:solidFill>
                  <a:srgbClr val="E20000"/>
                </a:solidFill>
                <a:ea typeface="Majalla UI"/>
                <a:cs typeface="Majalla UI"/>
              </a:rPr>
              <a:t>والانحراف المعياري </a:t>
            </a:r>
            <a:r>
              <a:rPr lang="en-US" sz="2000" b="1" dirty="0">
                <a:solidFill>
                  <a:srgbClr val="E20000"/>
                </a:solidFill>
              </a:rPr>
              <a:t>(10)</a:t>
            </a:r>
            <a:r>
              <a:rPr lang="ar-SA" sz="2000" b="1" dirty="0">
                <a:solidFill>
                  <a:srgbClr val="E20000"/>
                </a:solidFill>
                <a:ea typeface="Majalla UI"/>
                <a:cs typeface="Majalla UI"/>
              </a:rPr>
              <a:t> فاوجدي:</a:t>
            </a:r>
          </a:p>
          <a:p>
            <a:pPr>
              <a:defRPr/>
            </a:pPr>
            <a:r>
              <a:rPr lang="ar-SA" sz="2000" b="1" dirty="0">
                <a:solidFill>
                  <a:srgbClr val="E20000"/>
                </a:solidFill>
                <a:ea typeface="Majalla UI"/>
                <a:cs typeface="Majalla UI"/>
              </a:rPr>
              <a:t>1-الدرجة المعيارية الناظرة للدرجة الخام </a:t>
            </a:r>
            <a:r>
              <a:rPr lang="en-US" sz="2000" b="1" dirty="0">
                <a:solidFill>
                  <a:srgbClr val="E20000"/>
                </a:solidFill>
              </a:rPr>
              <a:t>60</a:t>
            </a:r>
            <a:endParaRPr lang="ar-SA" sz="2000" b="1" dirty="0">
              <a:solidFill>
                <a:srgbClr val="E20000"/>
              </a:solidFill>
              <a:ea typeface="Majalla UI"/>
              <a:cs typeface="Majalla UI"/>
            </a:endParaRPr>
          </a:p>
          <a:p>
            <a:pPr>
              <a:defRPr/>
            </a:pPr>
            <a:r>
              <a:rPr lang="ar-SA" sz="2000" b="1" dirty="0">
                <a:solidFill>
                  <a:srgbClr val="E20000"/>
                </a:solidFill>
                <a:ea typeface="Majalla UI"/>
                <a:cs typeface="Majalla UI"/>
              </a:rPr>
              <a:t>2-الدرجة المعيارية المناظرة للدرجة الخام </a:t>
            </a:r>
            <a:r>
              <a:rPr lang="en-US" sz="2000" b="1" dirty="0">
                <a:solidFill>
                  <a:srgbClr val="E20000"/>
                </a:solidFill>
              </a:rPr>
              <a:t>45</a:t>
            </a:r>
            <a:endParaRPr lang="ar-SA" sz="2000" b="1" dirty="0">
              <a:solidFill>
                <a:srgbClr val="E20000"/>
              </a:solidFill>
              <a:ea typeface="Majalla UI"/>
              <a:cs typeface="Majalla UI"/>
            </a:endParaRPr>
          </a:p>
          <a:p>
            <a:pPr>
              <a:defRPr/>
            </a:pPr>
            <a:r>
              <a:rPr lang="ar-SA" sz="2000" b="1" dirty="0">
                <a:solidFill>
                  <a:srgbClr val="E20000"/>
                </a:solidFill>
                <a:ea typeface="Majalla UI"/>
                <a:cs typeface="Majalla UI"/>
              </a:rPr>
              <a:t>3-الدرجة الخام المناظرة للدرجة المعيارية </a:t>
            </a:r>
            <a:r>
              <a:rPr lang="en-US" sz="2000" b="1" dirty="0">
                <a:solidFill>
                  <a:srgbClr val="E20000"/>
                </a:solidFill>
              </a:rPr>
              <a:t>1.5</a:t>
            </a:r>
            <a:r>
              <a:rPr lang="ar-SA" sz="2000" b="1" dirty="0">
                <a:ea typeface="Majalla UI"/>
                <a:cs typeface="Majalla UI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http://stat.kau.edu.sa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Content Placeholder 3"/>
          <p:cNvSpPr>
            <a:spLocks noGrp="1"/>
          </p:cNvSpPr>
          <p:nvPr>
            <p:ph sz="quarter" idx="2"/>
          </p:nvPr>
        </p:nvSpPr>
        <p:spPr>
          <a:xfrm>
            <a:off x="928688" y="214313"/>
            <a:ext cx="8072437" cy="2714625"/>
          </a:xfrm>
        </p:spPr>
        <p:txBody>
          <a:bodyPr/>
          <a:lstStyle/>
          <a:p>
            <a:pPr algn="r" rtl="1">
              <a:buFont typeface="Wingdings 2" pitchFamily="18" charset="2"/>
              <a:buNone/>
              <a:defRPr/>
            </a:pPr>
            <a:r>
              <a:rPr lang="ar-SA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ajalla UI"/>
                <a:cs typeface="Arial" pitchFamily="34" charset="0"/>
              </a:rPr>
              <a:t>الحل: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3"/>
          </p:nvPr>
        </p:nvSpPr>
        <p:spPr>
          <a:xfrm>
            <a:off x="895350" y="928688"/>
            <a:ext cx="7962900" cy="5143500"/>
          </a:xfrm>
        </p:spPr>
        <p:txBody>
          <a:bodyPr/>
          <a:lstStyle/>
          <a:p>
            <a:pPr algn="r" rtl="1">
              <a:buFont typeface="Wingdings 2" pitchFamily="18" charset="2"/>
              <a:buNone/>
            </a:pPr>
            <a:endParaRPr lang="ar-SA" sz="2400" smtClean="0">
              <a:solidFill>
                <a:srgbClr val="FF0000"/>
              </a:solidFill>
              <a:latin typeface="Arial" pitchFamily="34" charset="0"/>
              <a:ea typeface="Majalla UI"/>
              <a:cs typeface="Arial" pitchFamily="34" charset="0"/>
            </a:endParaRPr>
          </a:p>
          <a:p>
            <a:pPr algn="r" rtl="1">
              <a:buFont typeface="Wingdings 2" pitchFamily="18" charset="2"/>
              <a:buNone/>
            </a:pPr>
            <a:r>
              <a:rPr lang="ar-SA" sz="2400" smtClean="0">
                <a:latin typeface="Arial" pitchFamily="34" charset="0"/>
                <a:ea typeface="Majalla UI"/>
                <a:cs typeface="Arial" pitchFamily="34" charset="0"/>
              </a:rPr>
              <a:t>حسب المعطيات الوسط الحسابي =</a:t>
            </a:r>
            <a:r>
              <a:rPr lang="en-US" sz="2400" smtClean="0">
                <a:latin typeface="Arial" pitchFamily="34" charset="0"/>
                <a:ea typeface="Majalla UI"/>
                <a:cs typeface="Arial" pitchFamily="34" charset="0"/>
              </a:rPr>
              <a:t>10</a:t>
            </a:r>
            <a:r>
              <a:rPr lang="ar-SA" sz="2400" smtClean="0">
                <a:latin typeface="Arial" pitchFamily="34" charset="0"/>
                <a:ea typeface="Majalla UI"/>
                <a:cs typeface="Arial" pitchFamily="34" charset="0"/>
              </a:rPr>
              <a:t>, الانحراف المعياري =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60 </a:t>
            </a:r>
            <a:endParaRPr lang="ar-SA" sz="2400" smtClean="0">
              <a:latin typeface="Arial" pitchFamily="34" charset="0"/>
              <a:cs typeface="Arial" pitchFamily="34" charset="0"/>
            </a:endParaRPr>
          </a:p>
          <a:p>
            <a:pPr algn="r" rtl="1">
              <a:buFont typeface="Wingdings 2" pitchFamily="18" charset="2"/>
              <a:buNone/>
            </a:pPr>
            <a:r>
              <a:rPr lang="ar-SA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</a:t>
            </a:r>
          </a:p>
          <a:p>
            <a:pPr algn="r" rtl="1">
              <a:buFont typeface="Wingdings 2" pitchFamily="18" charset="2"/>
              <a:buNone/>
            </a:pPr>
            <a:endParaRPr lang="ar-SA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Wingdings 2" pitchFamily="18" charset="2"/>
              <a:buNone/>
            </a:pPr>
            <a:r>
              <a:rPr lang="ar-SA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</a:p>
          <a:p>
            <a:pPr algn="r" rtl="1">
              <a:buFont typeface="Wingdings 2" pitchFamily="18" charset="2"/>
              <a:buNone/>
            </a:pPr>
            <a:endParaRPr lang="ar-SA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Wingdings 2" pitchFamily="18" charset="2"/>
              <a:buNone/>
            </a:pPr>
            <a:r>
              <a:rPr lang="ar-SA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SA" sz="2400" smtClean="0">
                <a:latin typeface="Arial" pitchFamily="34" charset="0"/>
                <a:cs typeface="Arial" pitchFamily="34" charset="0"/>
              </a:rPr>
              <a:t>-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algn="r" rtl="1">
              <a:buFont typeface="Wingdings 2" pitchFamily="18" charset="2"/>
              <a:buNone/>
            </a:pPr>
            <a:endParaRPr lang="ar-SA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Wingdings 2" pitchFamily="18" charset="2"/>
              <a:buNone/>
            </a:pPr>
            <a:endParaRPr lang="ar-SA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2" name="Object 9"/>
          <p:cNvGraphicFramePr>
            <a:graphicFrameLocks noChangeAspect="1"/>
          </p:cNvGraphicFramePr>
          <p:nvPr/>
        </p:nvGraphicFramePr>
        <p:xfrm>
          <a:off x="1428750" y="1857375"/>
          <a:ext cx="1357313" cy="652463"/>
        </p:xfrm>
        <a:graphic>
          <a:graphicData uri="http://schemas.openxmlformats.org/presentationml/2006/ole">
            <p:oleObj spid="_x0000_s27652" r:id="rId3" imgW="736600" imgH="393700" progId="">
              <p:embed/>
            </p:oleObj>
          </a:graphicData>
        </a:graphic>
      </p:graphicFrame>
      <p:graphicFrame>
        <p:nvGraphicFramePr>
          <p:cNvPr id="27653" name="Object 6"/>
          <p:cNvGraphicFramePr>
            <a:graphicFrameLocks noChangeAspect="1"/>
          </p:cNvGraphicFramePr>
          <p:nvPr/>
        </p:nvGraphicFramePr>
        <p:xfrm>
          <a:off x="6286500" y="1785938"/>
          <a:ext cx="1924050" cy="785812"/>
        </p:xfrm>
        <a:graphic>
          <a:graphicData uri="http://schemas.openxmlformats.org/presentationml/2006/ole">
            <p:oleObj spid="_x0000_s27653" name="Equation" r:id="rId4" imgW="965200" imgH="393700" progId="Equation.3">
              <p:embed/>
            </p:oleObj>
          </a:graphicData>
        </a:graphic>
      </p:graphicFrame>
      <p:graphicFrame>
        <p:nvGraphicFramePr>
          <p:cNvPr id="27654" name="Object 8"/>
          <p:cNvGraphicFramePr>
            <a:graphicFrameLocks noChangeAspect="1"/>
          </p:cNvGraphicFramePr>
          <p:nvPr/>
        </p:nvGraphicFramePr>
        <p:xfrm>
          <a:off x="6286500" y="2571750"/>
          <a:ext cx="1879600" cy="785813"/>
        </p:xfrm>
        <a:graphic>
          <a:graphicData uri="http://schemas.openxmlformats.org/presentationml/2006/ole">
            <p:oleObj spid="_x0000_s27654" name="Equation" r:id="rId5" imgW="1180588" imgH="393529" progId="Equation.3">
              <p:embed/>
            </p:oleObj>
          </a:graphicData>
        </a:graphic>
      </p:graphicFrame>
      <p:graphicFrame>
        <p:nvGraphicFramePr>
          <p:cNvPr id="27655" name="Object 5"/>
          <p:cNvGraphicFramePr>
            <a:graphicFrameLocks noChangeAspect="1"/>
          </p:cNvGraphicFramePr>
          <p:nvPr/>
        </p:nvGraphicFramePr>
        <p:xfrm>
          <a:off x="4500563" y="3429000"/>
          <a:ext cx="3857625" cy="785813"/>
        </p:xfrm>
        <a:graphic>
          <a:graphicData uri="http://schemas.openxmlformats.org/presentationml/2006/ole">
            <p:oleObj spid="_x0000_s27655" name="Equation" r:id="rId6" imgW="2298700" imgH="3937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188913"/>
            <a:ext cx="7496175" cy="668337"/>
          </a:xfrm>
        </p:spPr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– 1 – 1</a:t>
            </a:r>
            <a:r>
              <a:rPr lang="ar-SA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دالة التوزيع الطبيعي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709613" y="928688"/>
            <a:ext cx="8291512" cy="551815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EG" sz="2400" smtClean="0">
                <a:latin typeface="Arial" pitchFamily="34" charset="0"/>
                <a:ea typeface="Majalla UI"/>
                <a:cs typeface="Arial" pitchFamily="34" charset="0"/>
              </a:rPr>
              <a:t>ي</a:t>
            </a:r>
            <a:r>
              <a:rPr lang="ar-SA" sz="2400" smtClean="0">
                <a:latin typeface="Arial" pitchFamily="34" charset="0"/>
                <a:ea typeface="Majalla UI"/>
                <a:cs typeface="Arial" pitchFamily="34" charset="0"/>
              </a:rPr>
              <a:t>ُ</a:t>
            </a:r>
            <a:r>
              <a:rPr lang="ar-EG" sz="2400" smtClean="0">
                <a:latin typeface="Arial" pitchFamily="34" charset="0"/>
                <a:ea typeface="Majalla UI"/>
                <a:cs typeface="Arial" pitchFamily="34" charset="0"/>
              </a:rPr>
              <a:t>قال أن المتغير العشوائي </a:t>
            </a:r>
            <a:r>
              <a:rPr lang="en-US" sz="2400" smtClean="0">
                <a:latin typeface="Arial" pitchFamily="34" charset="0"/>
                <a:ea typeface="Majalla UI"/>
                <a:cs typeface="Arial" pitchFamily="34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pitchFamily="34" charset="0"/>
                <a:ea typeface="Majalla UI"/>
                <a:cs typeface="Arial" pitchFamily="34" charset="0"/>
              </a:rPr>
              <a:t>X</a:t>
            </a:r>
            <a:r>
              <a:rPr lang="en-US" sz="2400" smtClean="0">
                <a:solidFill>
                  <a:srgbClr val="FFCC66"/>
                </a:solidFill>
                <a:latin typeface="Arial" pitchFamily="34" charset="0"/>
                <a:ea typeface="Majalla UI"/>
                <a:cs typeface="Arial" pitchFamily="34" charset="0"/>
              </a:rPr>
              <a:t> </a:t>
            </a:r>
            <a:r>
              <a:rPr lang="ar-EG" sz="2400" smtClean="0">
                <a:latin typeface="Arial" pitchFamily="34" charset="0"/>
                <a:ea typeface="Majalla UI"/>
                <a:cs typeface="Arial" pitchFamily="34" charset="0"/>
              </a:rPr>
              <a:t>يتبع</a:t>
            </a:r>
            <a:r>
              <a:rPr lang="ar-EG" sz="2400" smtClean="0">
                <a:solidFill>
                  <a:srgbClr val="660033"/>
                </a:solidFill>
                <a:latin typeface="Arial" pitchFamily="34" charset="0"/>
                <a:ea typeface="Majalla UI"/>
                <a:cs typeface="Arial" pitchFamily="34" charset="0"/>
              </a:rPr>
              <a:t> </a:t>
            </a:r>
            <a:r>
              <a:rPr lang="ar-EG" sz="2400" smtClean="0">
                <a:solidFill>
                  <a:srgbClr val="FF0000"/>
                </a:solidFill>
                <a:latin typeface="Arial" pitchFamily="34" charset="0"/>
                <a:ea typeface="Majalla UI"/>
                <a:cs typeface="Arial" pitchFamily="34" charset="0"/>
              </a:rPr>
              <a:t>توزيعاً طبيعياً</a:t>
            </a:r>
            <a:r>
              <a:rPr lang="ar-EG" sz="2400" smtClean="0">
                <a:latin typeface="Arial" pitchFamily="34" charset="0"/>
                <a:ea typeface="Majalla UI"/>
                <a:cs typeface="Arial" pitchFamily="34" charset="0"/>
              </a:rPr>
              <a:t> بالمعلمتين</a:t>
            </a:r>
            <a:r>
              <a:rPr lang="ar-SA" sz="2400" smtClean="0">
                <a:latin typeface="Arial" pitchFamily="34" charset="0"/>
                <a:ea typeface="Majalla UI"/>
                <a:cs typeface="Arial" pitchFamily="34" charset="0"/>
              </a:rPr>
              <a:t>      و</a:t>
            </a:r>
            <a:r>
              <a:rPr lang="ar-SA" sz="240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400" smtClean="0">
                <a:latin typeface="Arial" pitchFamily="34" charset="0"/>
                <a:cs typeface="Arial" pitchFamily="34" charset="0"/>
              </a:rPr>
              <a:t>إذا كانت دالة كثافته الاحتمالية هي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SA" sz="2400" smtClean="0">
                <a:latin typeface="Arial" pitchFamily="34" charset="0"/>
                <a:cs typeface="Arial" pitchFamily="34" charset="0"/>
              </a:rPr>
              <a:t>حيث أن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40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400" smtClean="0">
                <a:latin typeface="Arial" pitchFamily="34" charset="0"/>
                <a:cs typeface="Arial" pitchFamily="34" charset="0"/>
              </a:rPr>
              <a:t>هي</a:t>
            </a:r>
            <a:r>
              <a:rPr lang="ar-EG" sz="2400" smtClean="0">
                <a:solidFill>
                  <a:srgbClr val="BB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متوسط</a:t>
            </a:r>
            <a:r>
              <a:rPr lang="ar-EG" sz="2400" smtClean="0">
                <a:solidFill>
                  <a:srgbClr val="BB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sz="2400" smtClean="0">
                <a:latin typeface="Arial" pitchFamily="34" charset="0"/>
                <a:cs typeface="Arial" pitchFamily="34" charset="0"/>
              </a:rPr>
              <a:t>التوزيع</a:t>
            </a:r>
            <a:endParaRPr lang="ar-SA" sz="2400" smtClean="0"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SA" sz="240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ar-EG" sz="2400" smtClean="0">
                <a:latin typeface="Arial" pitchFamily="34" charset="0"/>
                <a:cs typeface="Arial" pitchFamily="34" charset="0"/>
              </a:rPr>
              <a:t>و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400" smtClean="0">
                <a:latin typeface="Arial" pitchFamily="34" charset="0"/>
                <a:cs typeface="Arial" pitchFamily="34" charset="0"/>
              </a:rPr>
              <a:t>     </a:t>
            </a:r>
            <a:r>
              <a:rPr lang="ar-EG" sz="2400" smtClean="0">
                <a:latin typeface="Arial" pitchFamily="34" charset="0"/>
                <a:cs typeface="Arial" pitchFamily="34" charset="0"/>
              </a:rPr>
              <a:t>هي </a:t>
            </a:r>
            <a:r>
              <a:rPr lang="ar-EG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تباين التوزيع</a:t>
            </a:r>
            <a:r>
              <a:rPr lang="ar-EG" sz="2400" smtClean="0">
                <a:latin typeface="Arial" pitchFamily="34" charset="0"/>
                <a:cs typeface="Arial" pitchFamily="34" charset="0"/>
              </a:rPr>
              <a:t>، </a:t>
            </a:r>
            <a:r>
              <a:rPr lang="ar-SA" sz="2400" smtClean="0">
                <a:latin typeface="Arial" pitchFamily="34" charset="0"/>
                <a:cs typeface="Arial" pitchFamily="34" charset="0"/>
              </a:rPr>
              <a:t>وغالبا ما يكتب هكذا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ar-SA" sz="2400" smtClean="0"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EG" sz="2400" smtClean="0">
                <a:latin typeface="Arial" pitchFamily="34" charset="0"/>
                <a:cs typeface="Arial" pitchFamily="34" charset="0"/>
              </a:rPr>
              <a:t>ولرسم منحنى هذه الدالة  نلاحظ أن المركز</a:t>
            </a:r>
            <a:r>
              <a:rPr lang="ar-SA" sz="240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ar-EG" sz="2400" smtClean="0">
                <a:latin typeface="Arial" pitchFamily="34" charset="0"/>
                <a:cs typeface="Arial" pitchFamily="34" charset="0"/>
              </a:rPr>
              <a:t>يناظر قمته الوحيدة. </a:t>
            </a:r>
            <a:r>
              <a:rPr lang="ar-SA" sz="2400" smtClean="0">
                <a:latin typeface="Arial" pitchFamily="34" charset="0"/>
                <a:cs typeface="Arial" pitchFamily="34" charset="0"/>
              </a:rPr>
              <a:t>اي</a:t>
            </a:r>
            <a:r>
              <a:rPr lang="ar-EG" sz="2400" smtClean="0">
                <a:latin typeface="Arial" pitchFamily="34" charset="0"/>
                <a:cs typeface="Arial" pitchFamily="34" charset="0"/>
              </a:rPr>
              <a:t> أن </a:t>
            </a:r>
            <a:r>
              <a:rPr lang="ar-EG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المنحنى متماثل</a:t>
            </a:r>
            <a:r>
              <a:rPr lang="ar-EG" sz="2400" smtClean="0">
                <a:latin typeface="Arial" pitchFamily="34" charset="0"/>
                <a:cs typeface="Arial" pitchFamily="34" charset="0"/>
              </a:rPr>
              <a:t> حول المستقيم الرأسي</a:t>
            </a:r>
            <a:r>
              <a:rPr lang="ar-SA" sz="2400" smtClean="0">
                <a:latin typeface="Arial" pitchFamily="34" charset="0"/>
                <a:cs typeface="Arial" pitchFamily="34" charset="0"/>
              </a:rPr>
              <a:t>    </a:t>
            </a:r>
            <a:r>
              <a:rPr lang="ar-EG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40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SA" sz="2400" smtClean="0">
                <a:latin typeface="Arial" pitchFamily="34" charset="0"/>
                <a:cs typeface="Arial" pitchFamily="34" charset="0"/>
              </a:rPr>
              <a:t>كما يتضح من </a:t>
            </a:r>
            <a:r>
              <a:rPr lang="ar-SA" sz="2400" b="1" smtClean="0">
                <a:latin typeface="Arial" pitchFamily="34" charset="0"/>
                <a:cs typeface="Arial" pitchFamily="34" charset="0"/>
              </a:rPr>
              <a:t>الشكل التالي.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lnSpc>
                <a:spcPct val="90000"/>
              </a:lnSpc>
            </a:pP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2428875" y="1643063"/>
          <a:ext cx="5167313" cy="752475"/>
        </p:xfrm>
        <a:graphic>
          <a:graphicData uri="http://schemas.openxmlformats.org/presentationml/2006/ole">
            <p:oleObj spid="_x0000_s15364" r:id="rId3" imgW="3314700" imgH="482600" progId="">
              <p:embed/>
            </p:oleObj>
          </a:graphicData>
        </a:graphic>
      </p:graphicFrame>
      <p:graphicFrame>
        <p:nvGraphicFramePr>
          <p:cNvPr id="15365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809875" y="1000125"/>
          <a:ext cx="333375" cy="360363"/>
        </p:xfrm>
        <a:graphic>
          <a:graphicData uri="http://schemas.openxmlformats.org/presentationml/2006/ole">
            <p:oleObj spid="_x0000_s15365" name="Equation" r:id="rId4" imgW="152400" imgH="165100" progId="Equation.3">
              <p:embed/>
            </p:oleObj>
          </a:graphicData>
        </a:graphic>
      </p:graphicFrame>
      <p:graphicFrame>
        <p:nvGraphicFramePr>
          <p:cNvPr id="15366" name="Object 8"/>
          <p:cNvGraphicFramePr>
            <a:graphicFrameLocks noChangeAspect="1"/>
          </p:cNvGraphicFramePr>
          <p:nvPr/>
        </p:nvGraphicFramePr>
        <p:xfrm>
          <a:off x="7572375" y="2500313"/>
          <a:ext cx="406400" cy="344487"/>
        </p:xfrm>
        <a:graphic>
          <a:graphicData uri="http://schemas.openxmlformats.org/presentationml/2006/ole">
            <p:oleObj spid="_x0000_s15366" name="Equation" r:id="rId5" imgW="152400" imgH="165100" progId="Equation.3">
              <p:embed/>
            </p:oleObj>
          </a:graphicData>
        </a:graphic>
      </p:graphicFrame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2139950" y="1000125"/>
          <a:ext cx="431800" cy="342900"/>
        </p:xfrm>
        <a:graphic>
          <a:graphicData uri="http://schemas.openxmlformats.org/presentationml/2006/ole">
            <p:oleObj spid="_x0000_s15367" r:id="rId6" imgW="203024" imgH="203024" progId="">
              <p:embed/>
            </p:oleObj>
          </a:graphicData>
        </a:graphic>
      </p:graphicFrame>
      <p:graphicFrame>
        <p:nvGraphicFramePr>
          <p:cNvPr id="15368" name="Object 10"/>
          <p:cNvGraphicFramePr>
            <a:graphicFrameLocks noChangeAspect="1"/>
          </p:cNvGraphicFramePr>
          <p:nvPr/>
        </p:nvGraphicFramePr>
        <p:xfrm>
          <a:off x="7572375" y="2857500"/>
          <a:ext cx="431800" cy="342900"/>
        </p:xfrm>
        <a:graphic>
          <a:graphicData uri="http://schemas.openxmlformats.org/presentationml/2006/ole">
            <p:oleObj spid="_x0000_s15368" r:id="rId7" imgW="203024" imgH="203024" progId="">
              <p:embed/>
            </p:oleObj>
          </a:graphicData>
        </a:graphic>
      </p:graphicFrame>
      <p:graphicFrame>
        <p:nvGraphicFramePr>
          <p:cNvPr id="15369" name="Object 21"/>
          <p:cNvGraphicFramePr>
            <a:graphicFrameLocks noChangeAspect="1"/>
          </p:cNvGraphicFramePr>
          <p:nvPr/>
        </p:nvGraphicFramePr>
        <p:xfrm>
          <a:off x="4214813" y="3643313"/>
          <a:ext cx="431800" cy="366712"/>
        </p:xfrm>
        <a:graphic>
          <a:graphicData uri="http://schemas.openxmlformats.org/presentationml/2006/ole">
            <p:oleObj spid="_x0000_s15369" name="Equation" r:id="rId8" imgW="152400" imgH="165100" progId="Equation.3">
              <p:embed/>
            </p:oleObj>
          </a:graphicData>
        </a:graphic>
      </p:graphicFrame>
      <p:graphicFrame>
        <p:nvGraphicFramePr>
          <p:cNvPr id="15370" name="Object 9"/>
          <p:cNvGraphicFramePr>
            <a:graphicFrameLocks noChangeAspect="1"/>
          </p:cNvGraphicFramePr>
          <p:nvPr/>
        </p:nvGraphicFramePr>
        <p:xfrm>
          <a:off x="3786188" y="4071938"/>
          <a:ext cx="990600" cy="406400"/>
        </p:xfrm>
        <a:graphic>
          <a:graphicData uri="http://schemas.openxmlformats.org/presentationml/2006/ole">
            <p:oleObj spid="_x0000_s15370" name="Equation" r:id="rId9" imgW="393871" imgH="165172" progId="Equation.3">
              <p:embed/>
            </p:oleObj>
          </a:graphicData>
        </a:graphic>
      </p:graphicFrame>
      <p:graphicFrame>
        <p:nvGraphicFramePr>
          <p:cNvPr id="15371" name="Object 14"/>
          <p:cNvGraphicFramePr>
            <a:graphicFrameLocks noChangeAspect="1"/>
          </p:cNvGraphicFramePr>
          <p:nvPr/>
        </p:nvGraphicFramePr>
        <p:xfrm>
          <a:off x="2071688" y="2714625"/>
          <a:ext cx="1655762" cy="419100"/>
        </p:xfrm>
        <a:graphic>
          <a:graphicData uri="http://schemas.openxmlformats.org/presentationml/2006/ole">
            <p:oleObj spid="_x0000_s15371" name="Equation" r:id="rId10" imgW="901309" imgH="228501" progId="Equation.3">
              <p:embed/>
            </p:oleObj>
          </a:graphicData>
        </a:graphic>
      </p:graphicFrame>
      <p:pic>
        <p:nvPicPr>
          <p:cNvPr id="15372" name="صورة 13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7438" y="4643438"/>
            <a:ext cx="3608387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188913"/>
            <a:ext cx="7146925" cy="739775"/>
          </a:xfrm>
        </p:spPr>
        <p:txBody>
          <a:bodyPr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: 2 – 1 – 1 </a:t>
            </a:r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خواص التوزيع الطبيعي</a:t>
            </a:r>
            <a:r>
              <a:rPr lang="ar-SA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78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362950" cy="5233988"/>
          </a:xfrm>
        </p:spPr>
        <p:txBody>
          <a:bodyPr/>
          <a:lstStyle/>
          <a:p>
            <a:pPr algn="r" rtl="1" eaLnBrk="1" hangingPunct="1">
              <a:buClr>
                <a:schemeClr val="accent4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ajalla UI"/>
                <a:cs typeface="Arial" pitchFamily="34" charset="0"/>
              </a:rPr>
              <a:t>منحنى التوزيع الطبيعي </a:t>
            </a:r>
          </a:p>
          <a:p>
            <a:pPr algn="just" rtl="1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المساحة تحت المنحنى تساوي الواحد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 الصحيح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. </a:t>
            </a:r>
            <a:endParaRPr lang="ar-EG" sz="2400" dirty="0" smtClean="0">
              <a:solidFill>
                <a:srgbClr val="FFFF00"/>
              </a:solidFill>
              <a:latin typeface="Arial" pitchFamily="34" charset="0"/>
              <a:ea typeface="Majalla UI"/>
              <a:cs typeface="Arial" pitchFamily="34" charset="0"/>
            </a:endParaRPr>
          </a:p>
          <a:p>
            <a:pPr algn="just" rtl="1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منحنى التوزيع 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الطبيعي </a:t>
            </a:r>
            <a:r>
              <a:rPr lang="ar-EG" sz="2400" b="1" dirty="0" smtClean="0">
                <a:solidFill>
                  <a:srgbClr val="FF0000"/>
                </a:solidFill>
                <a:latin typeface="Arial" pitchFamily="34" charset="0"/>
                <a:ea typeface="Majalla UI"/>
                <a:cs typeface="Arial" pitchFamily="34" charset="0"/>
              </a:rPr>
              <a:t>ناقوس</a:t>
            </a:r>
            <a:r>
              <a:rPr lang="ar-SA" sz="2400" b="1" dirty="0" smtClean="0">
                <a:solidFill>
                  <a:srgbClr val="FF0000"/>
                </a:solidFill>
                <a:latin typeface="Arial" pitchFamily="34" charset="0"/>
                <a:ea typeface="Majalla UI"/>
                <a:cs typeface="Arial" pitchFamily="34" charset="0"/>
              </a:rPr>
              <a:t>ي الشكل</a:t>
            </a:r>
            <a:r>
              <a:rPr lang="ar-SA" sz="2400" b="1" dirty="0" smtClean="0">
                <a:latin typeface="Arial" pitchFamily="34" charset="0"/>
                <a:ea typeface="Majalla UI"/>
                <a:cs typeface="Arial" pitchFamily="34" charset="0"/>
              </a:rPr>
              <a:t>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Bell-Shaped</a:t>
            </a:r>
            <a:r>
              <a:rPr lang="ar-SA" sz="2400" b="1" dirty="0" smtClean="0">
                <a:latin typeface="Arial" pitchFamily="34" charset="0"/>
                <a:ea typeface="Majalla UI"/>
                <a:cs typeface="Arial" pitchFamily="34" charset="0"/>
              </a:rPr>
              <a:t>)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 </a:t>
            </a:r>
            <a:r>
              <a:rPr lang="ar-SA" sz="2400" dirty="0" smtClean="0">
                <a:solidFill>
                  <a:srgbClr val="FFFF00"/>
                </a:solidFill>
                <a:latin typeface="Arial" pitchFamily="34" charset="0"/>
                <a:ea typeface="Majalla UI"/>
                <a:cs typeface="Arial" pitchFamily="34" charset="0"/>
              </a:rPr>
              <a:t> </a:t>
            </a:r>
          </a:p>
          <a:p>
            <a:pPr algn="just" rtl="1" eaLnBrk="1" hangingPunct="1">
              <a:buClr>
                <a:schemeClr val="accent4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ar-SA" sz="2400" b="1" dirty="0" smtClean="0">
                <a:latin typeface="Arial" pitchFamily="34" charset="0"/>
                <a:ea typeface="Majalla UI"/>
                <a:cs typeface="Arial" pitchFamily="34" charset="0"/>
              </a:rPr>
              <a:t>   أي انه</a:t>
            </a:r>
            <a:r>
              <a:rPr lang="ar-SA" sz="2400" b="1" dirty="0" smtClean="0">
                <a:solidFill>
                  <a:srgbClr val="990000"/>
                </a:solidFill>
                <a:latin typeface="Arial" pitchFamily="34" charset="0"/>
                <a:ea typeface="Majalla UI"/>
                <a:cs typeface="Arial" pitchFamily="34" charset="0"/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  <a:latin typeface="Arial" pitchFamily="34" charset="0"/>
                <a:ea typeface="Majalla UI"/>
                <a:cs typeface="Arial" pitchFamily="34" charset="0"/>
              </a:rPr>
              <a:t>متماثل</a:t>
            </a:r>
            <a:r>
              <a:rPr lang="ar-EG" sz="2400" b="1" dirty="0" smtClean="0">
                <a:solidFill>
                  <a:srgbClr val="FFFF00"/>
                </a:solidFill>
                <a:latin typeface="Arial" pitchFamily="34" charset="0"/>
                <a:ea typeface="Majalla UI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(Symmetric)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حول المحور الرأسي المار بالنقطة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وهي متوسط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 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التوزيع،</a:t>
            </a:r>
            <a:r>
              <a:rPr lang="ar-SA" sz="2400" dirty="0" smtClean="0">
                <a:solidFill>
                  <a:srgbClr val="FFFF00"/>
                </a:solidFill>
                <a:latin typeface="Arial" pitchFamily="34" charset="0"/>
                <a:ea typeface="Majalla UI"/>
                <a:cs typeface="Arial" pitchFamily="34" charset="0"/>
              </a:rPr>
              <a:t> 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و عندها 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ت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قسم المساحة تحت المنحني إلى نصفين متماثلين، و بالتالي فهي </a:t>
            </a:r>
            <a:r>
              <a:rPr lang="ar-EG" sz="2400" b="1" dirty="0" smtClean="0">
                <a:solidFill>
                  <a:srgbClr val="FF0000"/>
                </a:solidFill>
                <a:latin typeface="Arial" pitchFamily="34" charset="0"/>
                <a:ea typeface="Majalla UI"/>
                <a:cs typeface="Arial" pitchFamily="34" charset="0"/>
              </a:rPr>
              <a:t>الوسيط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. </a:t>
            </a:r>
            <a:endParaRPr lang="ar-SA" sz="2400" dirty="0" smtClean="0">
              <a:latin typeface="Arial" pitchFamily="34" charset="0"/>
              <a:ea typeface="Majalla UI"/>
              <a:cs typeface="Arial" pitchFamily="34" charset="0"/>
            </a:endParaRPr>
          </a:p>
          <a:p>
            <a:pPr algn="just" rtl="1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للتوزيع </a:t>
            </a:r>
            <a:r>
              <a:rPr lang="ar-EG" sz="2400" b="1" dirty="0" smtClean="0">
                <a:solidFill>
                  <a:srgbClr val="FF0000"/>
                </a:solidFill>
                <a:latin typeface="Arial" pitchFamily="34" charset="0"/>
                <a:ea typeface="Majalla UI"/>
                <a:cs typeface="Arial" pitchFamily="34" charset="0"/>
              </a:rPr>
              <a:t>نهاية عظمي 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عند النقطة 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           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أيضاً، و بالتالي تكون المنوال حيث أن للتوزيع الطبيعي قمة واحده تناظر المنوال. </a:t>
            </a:r>
          </a:p>
          <a:p>
            <a:pPr algn="r" rtl="1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ar-EG" sz="2400" dirty="0" smtClean="0">
                <a:solidFill>
                  <a:srgbClr val="000000"/>
                </a:solidFill>
                <a:latin typeface="Arial" pitchFamily="34" charset="0"/>
                <a:ea typeface="Majalla UI"/>
                <a:cs typeface="Arial" pitchFamily="34" charset="0"/>
              </a:rPr>
              <a:t>نستنتج أن المتغير العشوائي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</a:t>
            </a:r>
            <a:r>
              <a:rPr lang="ar-EG" sz="2400" dirty="0" smtClean="0">
                <a:solidFill>
                  <a:srgbClr val="000000"/>
                </a:solidFill>
                <a:latin typeface="Arial" pitchFamily="34" charset="0"/>
                <a:ea typeface="Majalla UI"/>
                <a:cs typeface="Arial" pitchFamily="34" charset="0"/>
              </a:rPr>
              <a:t>الذي يتبع التوزيع الطبيعي يتميز بأن</a:t>
            </a:r>
            <a:r>
              <a:rPr lang="ar-SA" sz="2400" dirty="0" smtClean="0">
                <a:solidFill>
                  <a:srgbClr val="000000"/>
                </a:solidFill>
                <a:latin typeface="Arial" pitchFamily="34" charset="0"/>
                <a:ea typeface="Majalla UI"/>
                <a:cs typeface="Arial" pitchFamily="34" charset="0"/>
              </a:rPr>
              <a:t>:</a:t>
            </a:r>
            <a:r>
              <a:rPr lang="ar-SA" sz="2400" b="1" dirty="0" smtClean="0">
                <a:solidFill>
                  <a:srgbClr val="000000"/>
                </a:solidFill>
                <a:latin typeface="Arial" pitchFamily="34" charset="0"/>
                <a:ea typeface="Majalla UI"/>
                <a:cs typeface="Arial" pitchFamily="34" charset="0"/>
              </a:rPr>
              <a:t>       </a:t>
            </a:r>
          </a:p>
          <a:p>
            <a:pPr algn="ctr" rtl="1" eaLnBrk="1" hangingPunct="1">
              <a:buClr>
                <a:schemeClr val="accent4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ar-EG" sz="2400" b="1" dirty="0" smtClean="0">
                <a:solidFill>
                  <a:srgbClr val="FF0000"/>
                </a:solidFill>
                <a:latin typeface="Arial" pitchFamily="34" charset="0"/>
                <a:ea typeface="Majalla UI"/>
                <a:cs typeface="Arial" pitchFamily="34" charset="0"/>
              </a:rPr>
              <a:t>المنوال  = الوسيط = الوسط  =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</a:t>
            </a:r>
            <a:endParaRPr lang="ar-SA" sz="2400" dirty="0" smtClean="0">
              <a:solidFill>
                <a:srgbClr val="FF0000"/>
              </a:solidFill>
              <a:latin typeface="Arial" pitchFamily="34" charset="0"/>
              <a:ea typeface="Majalla UI"/>
              <a:cs typeface="Arial" pitchFamily="34" charset="0"/>
            </a:endParaRPr>
          </a:p>
          <a:p>
            <a:pPr algn="just" rtl="1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ar-SA" sz="2400" dirty="0" smtClean="0">
                <a:solidFill>
                  <a:srgbClr val="FFFF00"/>
                </a:solidFill>
                <a:latin typeface="Arial" pitchFamily="34" charset="0"/>
                <a:ea typeface="Majalla UI"/>
                <a:cs typeface="Arial" pitchFamily="34" charset="0"/>
              </a:rPr>
              <a:t> 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التوزيع الطبيعي له </a:t>
            </a:r>
            <a:r>
              <a:rPr lang="ar-SA" sz="2400" b="1" dirty="0" smtClean="0">
                <a:solidFill>
                  <a:srgbClr val="FF0000"/>
                </a:solidFill>
                <a:latin typeface="Arial" pitchFamily="34" charset="0"/>
                <a:ea typeface="Majalla UI"/>
                <a:cs typeface="Arial" pitchFamily="34" charset="0"/>
              </a:rPr>
              <a:t>معامل التواء يساوي الصفر</a:t>
            </a:r>
          </a:p>
          <a:p>
            <a:pPr algn="just" rtl="1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منحنى التوزيع الطبيعي له نقتطتي انقلاب عند</a:t>
            </a:r>
            <a:r>
              <a:rPr lang="ar-SA" sz="2400" b="1" dirty="0" smtClean="0">
                <a:solidFill>
                  <a:srgbClr val="FF0000"/>
                </a:solidFill>
                <a:latin typeface="Arial" pitchFamily="34" charset="0"/>
                <a:ea typeface="Majalla UI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8" name="Object 20"/>
          <p:cNvGraphicFramePr>
            <a:graphicFrameLocks noChangeAspect="1"/>
          </p:cNvGraphicFramePr>
          <p:nvPr>
            <p:ph sz="quarter" idx="2"/>
          </p:nvPr>
        </p:nvGraphicFramePr>
        <p:xfrm>
          <a:off x="1066800" y="2386013"/>
          <a:ext cx="719138" cy="328612"/>
        </p:xfrm>
        <a:graphic>
          <a:graphicData uri="http://schemas.openxmlformats.org/presentationml/2006/ole">
            <p:oleObj spid="_x0000_s16388" r:id="rId3" imgW="444500" imgH="203200" progId="">
              <p:embed/>
            </p:oleObj>
          </a:graphicData>
        </a:graphic>
      </p:graphicFrame>
      <p:graphicFrame>
        <p:nvGraphicFramePr>
          <p:cNvPr id="1638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422775" y="3495675"/>
          <a:ext cx="792163" cy="361950"/>
        </p:xfrm>
        <a:graphic>
          <a:graphicData uri="http://schemas.openxmlformats.org/presentationml/2006/ole">
            <p:oleObj spid="_x0000_s16389" r:id="rId4" imgW="444500" imgH="203200" progId="">
              <p:embed/>
            </p:oleObj>
          </a:graphicData>
        </a:graphic>
      </p:graphicFrame>
      <p:graphicFrame>
        <p:nvGraphicFramePr>
          <p:cNvPr id="16390" name="Object 9"/>
          <p:cNvGraphicFramePr>
            <a:graphicFrameLocks noChangeAspect="1"/>
          </p:cNvGraphicFramePr>
          <p:nvPr/>
        </p:nvGraphicFramePr>
        <p:xfrm>
          <a:off x="2571750" y="5643563"/>
          <a:ext cx="1320800" cy="398462"/>
        </p:xfrm>
        <a:graphic>
          <a:graphicData uri="http://schemas.openxmlformats.org/presentationml/2006/ole">
            <p:oleObj spid="_x0000_s16390" name="Equation" r:id="rId5" imgW="672808" imgH="203112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88913"/>
            <a:ext cx="7567613" cy="739775"/>
          </a:xfrm>
        </p:spPr>
        <p:txBody>
          <a:bodyPr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2 – 1 – 1</a:t>
            </a:r>
            <a:r>
              <a:rPr lang="ar-SA" sz="3600" b="1" dirty="0" smtClean="0">
                <a:solidFill>
                  <a:schemeClr val="accent4">
                    <a:lumMod val="75000"/>
                  </a:schemeClr>
                </a:solidFill>
              </a:rPr>
              <a:t>التوزيع الطبيعي القياسي (المعياري)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29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125" y="928688"/>
            <a:ext cx="7686675" cy="5929312"/>
          </a:xfrm>
        </p:spPr>
        <p:txBody>
          <a:bodyPr/>
          <a:lstStyle/>
          <a:p>
            <a:pPr algn="just" rtl="1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المتغير المعياري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            الذي </a:t>
            </a:r>
            <a:r>
              <a:rPr lang="ar-SA" sz="2400" b="1" u="sng" dirty="0" smtClean="0">
                <a:solidFill>
                  <a:srgbClr val="3399FF"/>
                </a:solidFill>
                <a:latin typeface="Arial" pitchFamily="34" charset="0"/>
                <a:ea typeface="Majalla UI"/>
                <a:cs typeface="Arial" pitchFamily="34" charset="0"/>
              </a:rPr>
              <a:t>متوسطه صفر</a:t>
            </a:r>
            <a:r>
              <a:rPr lang="ar-SA" sz="2400" u="sng" dirty="0" smtClean="0">
                <a:solidFill>
                  <a:srgbClr val="3399FF"/>
                </a:solidFill>
                <a:latin typeface="Arial" pitchFamily="34" charset="0"/>
                <a:ea typeface="Majalla UI"/>
                <a:cs typeface="Arial" pitchFamily="34" charset="0"/>
              </a:rPr>
              <a:t>          </a:t>
            </a:r>
            <a:r>
              <a:rPr lang="ar-SA" sz="2400" b="1" u="sng" dirty="0" smtClean="0">
                <a:solidFill>
                  <a:srgbClr val="3399FF"/>
                </a:solidFill>
                <a:latin typeface="Arial" pitchFamily="34" charset="0"/>
                <a:ea typeface="Majalla UI"/>
                <a:cs typeface="Arial" pitchFamily="34" charset="0"/>
              </a:rPr>
              <a:t>وتباينه واحد</a:t>
            </a:r>
            <a:r>
              <a:rPr lang="ar-SA" sz="2400" u="sng" dirty="0" smtClean="0">
                <a:solidFill>
                  <a:srgbClr val="3399FF"/>
                </a:solidFill>
                <a:latin typeface="Arial" pitchFamily="34" charset="0"/>
                <a:ea typeface="Majalla UI"/>
                <a:cs typeface="Arial" pitchFamily="34" charset="0"/>
              </a:rPr>
              <a:t> </a:t>
            </a:r>
          </a:p>
          <a:p>
            <a:pPr algn="just" rtl="1" eaLnBrk="1" hangingPunct="1"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   يمثل الصورة القياسية ل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لتوزيع الطبيعي 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والذي يطلق عليه اسم </a:t>
            </a:r>
            <a:r>
              <a:rPr lang="ar-SA" sz="2400" b="1" dirty="0" smtClean="0">
                <a:solidFill>
                  <a:srgbClr val="C95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ajalla UI"/>
                <a:cs typeface="Arial" pitchFamily="34" charset="0"/>
              </a:rPr>
              <a:t>التوزيع الطبيعي المعياري أو القياسي 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95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Standard Normal Dist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) </a:t>
            </a:r>
            <a:endParaRPr lang="en-US" sz="2400" dirty="0" smtClean="0">
              <a:latin typeface="Arial" pitchFamily="34" charset="0"/>
              <a:ea typeface="Majalla UI"/>
              <a:cs typeface="Arial" pitchFamily="34" charset="0"/>
            </a:endParaRPr>
          </a:p>
          <a:p>
            <a:pPr algn="just" rtl="1" eaLnBrk="1" hangingPunct="1"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en-US" sz="2400" dirty="0" smtClean="0">
                <a:latin typeface="Arial" pitchFamily="34" charset="0"/>
                <a:ea typeface="Majalla UI"/>
                <a:cs typeface="Arial" pitchFamily="34" charset="0"/>
              </a:rPr>
              <a:t>   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وغالباً ما يُكتب هكذا 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            </a:t>
            </a:r>
            <a:endParaRPr lang="ar-SA" sz="1400" dirty="0" smtClean="0">
              <a:latin typeface="Arial" pitchFamily="34" charset="0"/>
              <a:ea typeface="Majalla UI"/>
              <a:cs typeface="Arial" pitchFamily="34" charset="0"/>
            </a:endParaRPr>
          </a:p>
          <a:p>
            <a:pPr algn="just" rtl="1" eaLnBrk="1" hangingPunct="1">
              <a:buClr>
                <a:srgbClr val="C00000"/>
              </a:buClr>
              <a:buFont typeface="Wingdings 2" pitchFamily="18" charset="2"/>
              <a:buNone/>
              <a:defRPr/>
            </a:pPr>
            <a:endParaRPr lang="ar-SA" sz="2400" dirty="0" smtClean="0">
              <a:latin typeface="Arial" pitchFamily="34" charset="0"/>
              <a:ea typeface="Majalla UI"/>
              <a:cs typeface="Arial" pitchFamily="34" charset="0"/>
            </a:endParaRPr>
          </a:p>
          <a:p>
            <a:pPr algn="just" rtl="1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SA" sz="2400" b="1" u="sng" dirty="0" smtClean="0">
                <a:solidFill>
                  <a:srgbClr val="3399FF"/>
                </a:solidFill>
                <a:latin typeface="Arial" pitchFamily="34" charset="0"/>
                <a:ea typeface="Majalla UI"/>
                <a:cs typeface="Arial" pitchFamily="34" charset="0"/>
              </a:rPr>
              <a:t>المساحة تحت منحنى التوزيع </a:t>
            </a:r>
            <a:r>
              <a:rPr lang="ar-SA" sz="2400" b="1" u="sng" dirty="0" err="1" smtClean="0">
                <a:solidFill>
                  <a:srgbClr val="3399FF"/>
                </a:solidFill>
                <a:latin typeface="Arial" pitchFamily="34" charset="0"/>
                <a:ea typeface="Majalla UI"/>
                <a:cs typeface="Arial" pitchFamily="34" charset="0"/>
              </a:rPr>
              <a:t>تساوي </a:t>
            </a:r>
            <a:r>
              <a:rPr lang="ar-SA" sz="2400" b="1" u="sng" dirty="0" smtClean="0">
                <a:solidFill>
                  <a:srgbClr val="3399FF"/>
                </a:solidFill>
                <a:latin typeface="Arial" pitchFamily="34" charset="0"/>
                <a:ea typeface="Majalla UI"/>
                <a:cs typeface="Arial" pitchFamily="34" charset="0"/>
              </a:rPr>
              <a:t>(واحد صحيح</a:t>
            </a:r>
            <a:r>
              <a:rPr lang="ar-SA" sz="2400" b="1" u="sng" dirty="0" err="1" smtClean="0">
                <a:solidFill>
                  <a:srgbClr val="3399FF"/>
                </a:solidFill>
                <a:latin typeface="Arial" pitchFamily="34" charset="0"/>
                <a:ea typeface="Majalla UI"/>
                <a:cs typeface="Arial" pitchFamily="34" charset="0"/>
              </a:rPr>
              <a:t>)</a:t>
            </a:r>
            <a:endParaRPr lang="en-US" sz="2400" b="1" u="sng" dirty="0" smtClean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  <a:p>
            <a:pPr algn="just" rtl="1" eaLnBrk="1" hangingPunct="1">
              <a:buClr>
                <a:srgbClr val="C00000"/>
              </a:buClr>
              <a:buFont typeface="Wingdings 2" pitchFamily="18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 rtl="1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يسم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ى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 هذا التوزيع </a:t>
            </a:r>
            <a:r>
              <a:rPr lang="ar-EG" sz="2400" dirty="0" smtClean="0">
                <a:solidFill>
                  <a:srgbClr val="C95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ajalla UI"/>
                <a:cs typeface="Arial" pitchFamily="34" charset="0"/>
              </a:rPr>
              <a:t>بالتوزيع الطبيعي القياسي 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نظرا لأن كل توزيع طبيعي يمكن تحويله إلي هذا التوزيع 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وذلك بتحويل المتغير الفعلي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400" dirty="0" smtClean="0">
                <a:latin typeface="Arial" pitchFamily="34" charset="0"/>
                <a:ea typeface="Majalla UI"/>
                <a:cs typeface="Arial" pitchFamily="34" charset="0"/>
              </a:rPr>
              <a:t>إلى المتغير القياسي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 وذلك عن </a:t>
            </a:r>
            <a:r>
              <a:rPr lang="ar-SA" sz="2400" u="sng" dirty="0" smtClean="0">
                <a:solidFill>
                  <a:srgbClr val="3399FF"/>
                </a:solidFill>
                <a:latin typeface="Arial" pitchFamily="34" charset="0"/>
                <a:ea typeface="Majalla UI"/>
                <a:cs typeface="Arial" pitchFamily="34" charset="0"/>
              </a:rPr>
              <a:t>طريق الصيغة التالية </a:t>
            </a:r>
          </a:p>
          <a:p>
            <a:pPr algn="just" rtl="1" eaLnBrk="1" hangingPunct="1">
              <a:buClr>
                <a:srgbClr val="C00000"/>
              </a:buClr>
              <a:buFont typeface="Wingdings 2" pitchFamily="18" charset="2"/>
              <a:buNone/>
              <a:defRPr/>
            </a:pPr>
            <a:endParaRPr lang="ar-SA" sz="1800" dirty="0" smtClean="0">
              <a:latin typeface="Arial" pitchFamily="34" charset="0"/>
              <a:ea typeface="Majalla UI"/>
              <a:cs typeface="Arial" pitchFamily="34" charset="0"/>
            </a:endParaRPr>
          </a:p>
          <a:p>
            <a:pPr algn="just" rtl="1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SA" sz="2400" dirty="0" smtClean="0">
                <a:latin typeface="Arial" pitchFamily="34" charset="0"/>
                <a:ea typeface="Majalla UI"/>
                <a:cs typeface="Arial" pitchFamily="34" charset="0"/>
              </a:rPr>
              <a:t>وبذلك يكون التوزيع الطبيعي القياسي حالة خاصة من التوزيع الطبيعي المعتدل</a:t>
            </a:r>
          </a:p>
          <a:p>
            <a:pPr algn="just" rtl="1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SA" sz="2400" dirty="0" smtClean="0">
                <a:latin typeface="Arial" pitchFamily="34" charset="0"/>
                <a:cs typeface="Arial" pitchFamily="34" charset="0"/>
              </a:rPr>
              <a:t>يطلق علي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z</a:t>
            </a:r>
            <a:r>
              <a:rPr lang="ar-SA" sz="2400" u="sng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لفظ الدرجة المعيارية </a:t>
            </a:r>
            <a:r>
              <a:rPr lang="en-US" sz="2400" u="sng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Z-Score</a:t>
            </a:r>
          </a:p>
          <a:p>
            <a:pPr algn="just" rtl="1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2" name="Object 16"/>
          <p:cNvGraphicFramePr>
            <a:graphicFrameLocks noChangeAspect="1"/>
          </p:cNvGraphicFramePr>
          <p:nvPr>
            <p:ph sz="quarter" idx="2"/>
          </p:nvPr>
        </p:nvGraphicFramePr>
        <p:xfrm>
          <a:off x="5500688" y="857250"/>
          <a:ext cx="1143000" cy="571500"/>
        </p:xfrm>
        <a:graphic>
          <a:graphicData uri="http://schemas.openxmlformats.org/presentationml/2006/ole">
            <p:oleObj spid="_x0000_s17412" r:id="rId3" imgW="736600" imgH="393700" progId="">
              <p:embed/>
            </p:oleObj>
          </a:graphicData>
        </a:graphic>
      </p:graphicFrame>
      <p:graphicFrame>
        <p:nvGraphicFramePr>
          <p:cNvPr id="17413" name="Object 18"/>
          <p:cNvGraphicFramePr>
            <a:graphicFrameLocks noChangeAspect="1"/>
          </p:cNvGraphicFramePr>
          <p:nvPr>
            <p:ph sz="quarter" idx="3"/>
          </p:nvPr>
        </p:nvGraphicFramePr>
        <p:xfrm>
          <a:off x="4143375" y="2214563"/>
          <a:ext cx="1860550" cy="461962"/>
        </p:xfrm>
        <a:graphic>
          <a:graphicData uri="http://schemas.openxmlformats.org/presentationml/2006/ole">
            <p:oleObj spid="_x0000_s17413" r:id="rId4" imgW="787400" imgH="254000" progId="">
              <p:embed/>
            </p:oleObj>
          </a:graphicData>
        </a:graphic>
      </p:graphicFrame>
      <p:graphicFrame>
        <p:nvGraphicFramePr>
          <p:cNvPr id="17414" name="Object 9"/>
          <p:cNvGraphicFramePr>
            <a:graphicFrameLocks noChangeAspect="1"/>
          </p:cNvGraphicFramePr>
          <p:nvPr/>
        </p:nvGraphicFramePr>
        <p:xfrm>
          <a:off x="2630488" y="4776788"/>
          <a:ext cx="1512887" cy="652462"/>
        </p:xfrm>
        <a:graphic>
          <a:graphicData uri="http://schemas.openxmlformats.org/presentationml/2006/ole">
            <p:oleObj spid="_x0000_s17414" r:id="rId5" imgW="736600" imgH="393700" progId="">
              <p:embed/>
            </p:oleObj>
          </a:graphicData>
        </a:graphic>
      </p:graphicFrame>
      <p:graphicFrame>
        <p:nvGraphicFramePr>
          <p:cNvPr id="17415" name="Object 10"/>
          <p:cNvGraphicFramePr>
            <a:graphicFrameLocks noChangeAspect="1"/>
          </p:cNvGraphicFramePr>
          <p:nvPr/>
        </p:nvGraphicFramePr>
        <p:xfrm>
          <a:off x="2786063" y="1000125"/>
          <a:ext cx="739775" cy="395288"/>
        </p:xfrm>
        <a:graphic>
          <a:graphicData uri="http://schemas.openxmlformats.org/presentationml/2006/ole">
            <p:oleObj spid="_x0000_s17415" name="Equation" r:id="rId6" imgW="380835" imgH="203112" progId="Equation.3">
              <p:embed/>
            </p:oleObj>
          </a:graphicData>
        </a:graphic>
      </p:graphicFrame>
      <p:graphicFrame>
        <p:nvGraphicFramePr>
          <p:cNvPr id="17416" name="Object 11"/>
          <p:cNvGraphicFramePr>
            <a:graphicFrameLocks noChangeAspect="1"/>
          </p:cNvGraphicFramePr>
          <p:nvPr/>
        </p:nvGraphicFramePr>
        <p:xfrm>
          <a:off x="642938" y="1000125"/>
          <a:ext cx="719137" cy="393700"/>
        </p:xfrm>
        <a:graphic>
          <a:graphicData uri="http://schemas.openxmlformats.org/presentationml/2006/ole">
            <p:oleObj spid="_x0000_s17416" name="Equation" r:id="rId7" imgW="418918" imgH="203112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/>
          <p:cNvSpPr>
            <a:spLocks noChangeArrowheads="1"/>
          </p:cNvSpPr>
          <p:nvPr/>
        </p:nvSpPr>
        <p:spPr bwMode="auto">
          <a:xfrm>
            <a:off x="3714750" y="2500313"/>
            <a:ext cx="2597150" cy="1944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/>
          </a:p>
        </p:txBody>
      </p:sp>
      <p:sp>
        <p:nvSpPr>
          <p:cNvPr id="18435" name="AutoShape 14"/>
          <p:cNvSpPr>
            <a:spLocks noChangeArrowheads="1"/>
          </p:cNvSpPr>
          <p:nvPr/>
        </p:nvSpPr>
        <p:spPr bwMode="auto">
          <a:xfrm>
            <a:off x="1071563" y="2143125"/>
            <a:ext cx="2303462" cy="1944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/>
          </a:p>
        </p:txBody>
      </p:sp>
      <p:sp>
        <p:nvSpPr>
          <p:cNvPr id="18436" name="AutoShape 13"/>
          <p:cNvSpPr>
            <a:spLocks noChangeArrowheads="1"/>
          </p:cNvSpPr>
          <p:nvPr/>
        </p:nvSpPr>
        <p:spPr bwMode="auto">
          <a:xfrm>
            <a:off x="6643688" y="2286000"/>
            <a:ext cx="2016125" cy="1944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15188" y="2500313"/>
            <a:ext cx="9350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b="1" dirty="0">
                <a:solidFill>
                  <a:srgbClr val="235A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أقل من </a:t>
            </a:r>
            <a:endParaRPr lang="en-US" b="1" dirty="0">
              <a:solidFill>
                <a:srgbClr val="235A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2" name="Text Box 3"/>
          <p:cNvSpPr txBox="1">
            <a:spLocks noChangeArrowheads="1"/>
          </p:cNvSpPr>
          <p:nvPr/>
        </p:nvSpPr>
        <p:spPr bwMode="auto">
          <a:xfrm>
            <a:off x="1785938" y="2357438"/>
            <a:ext cx="9350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b="1" dirty="0">
                <a:solidFill>
                  <a:srgbClr val="235A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أكبر من  </a:t>
            </a:r>
            <a:endParaRPr lang="en-US" b="1" dirty="0">
              <a:solidFill>
                <a:srgbClr val="235A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439" name="Group 5"/>
          <p:cNvGrpSpPr>
            <a:grpSpLocks/>
          </p:cNvGrpSpPr>
          <p:nvPr/>
        </p:nvGrpSpPr>
        <p:grpSpPr bwMode="auto">
          <a:xfrm>
            <a:off x="3643313" y="1500188"/>
            <a:ext cx="3673475" cy="1000125"/>
            <a:chOff x="1701" y="-356"/>
            <a:chExt cx="2314" cy="1745"/>
          </a:xfrm>
        </p:grpSpPr>
        <p:sp>
          <p:nvSpPr>
            <p:cNvPr id="18451" name="Text Box 6"/>
            <p:cNvSpPr txBox="1">
              <a:spLocks noChangeArrowheads="1"/>
            </p:cNvSpPr>
            <p:nvPr/>
          </p:nvSpPr>
          <p:spPr bwMode="auto">
            <a:xfrm>
              <a:off x="2106" y="-356"/>
              <a:ext cx="1315" cy="644"/>
            </a:xfrm>
            <a:prstGeom prst="rect">
              <a:avLst/>
            </a:prstGeom>
            <a:gradFill rotWithShape="1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>
                  <a:solidFill>
                    <a:srgbClr val="8D1E15"/>
                  </a:solidFill>
                </a:rPr>
                <a:t>أشكال الاحتمالات</a:t>
              </a:r>
              <a:r>
                <a:rPr lang="ar-SA"/>
                <a:t> </a:t>
              </a:r>
              <a:endParaRPr lang="en-US"/>
            </a:p>
          </p:txBody>
        </p:sp>
        <p:sp>
          <p:nvSpPr>
            <p:cNvPr id="225287" name="AutoShape 7"/>
            <p:cNvSpPr>
              <a:spLocks noChangeArrowheads="1"/>
            </p:cNvSpPr>
            <p:nvPr/>
          </p:nvSpPr>
          <p:spPr bwMode="auto">
            <a:xfrm rot="10800000">
              <a:off x="1701" y="267"/>
              <a:ext cx="2314" cy="1122"/>
            </a:xfrm>
            <a:custGeom>
              <a:avLst/>
              <a:gdLst>
                <a:gd name="G0" fmla="+- 8438 0 0"/>
                <a:gd name="G1" fmla="+- 9969 0 0"/>
                <a:gd name="G2" fmla="+- 6146 0 0"/>
                <a:gd name="G3" fmla="+- 21600 0 8438"/>
                <a:gd name="G4" fmla="+- 21600 0 9969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7724 h 21600"/>
                <a:gd name="T4" fmla="*/ 10800 w 21600"/>
                <a:gd name="T5" fmla="*/ 19087 h 21600"/>
                <a:gd name="T6" fmla="*/ 21600 w 21600"/>
                <a:gd name="T7" fmla="*/ 1772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438" y="6146"/>
                  </a:lnTo>
                  <a:lnTo>
                    <a:pt x="9969" y="6146"/>
                  </a:lnTo>
                  <a:lnTo>
                    <a:pt x="9969" y="16360"/>
                  </a:lnTo>
                  <a:lnTo>
                    <a:pt x="3745" y="16360"/>
                  </a:lnTo>
                  <a:lnTo>
                    <a:pt x="3745" y="13848"/>
                  </a:lnTo>
                  <a:lnTo>
                    <a:pt x="0" y="17724"/>
                  </a:lnTo>
                  <a:lnTo>
                    <a:pt x="3745" y="21600"/>
                  </a:lnTo>
                  <a:lnTo>
                    <a:pt x="3745" y="19087"/>
                  </a:lnTo>
                  <a:lnTo>
                    <a:pt x="17855" y="19087"/>
                  </a:lnTo>
                  <a:lnTo>
                    <a:pt x="17855" y="21600"/>
                  </a:lnTo>
                  <a:lnTo>
                    <a:pt x="21600" y="17724"/>
                  </a:lnTo>
                  <a:lnTo>
                    <a:pt x="17855" y="13848"/>
                  </a:lnTo>
                  <a:lnTo>
                    <a:pt x="17855" y="16360"/>
                  </a:lnTo>
                  <a:lnTo>
                    <a:pt x="11631" y="16360"/>
                  </a:lnTo>
                  <a:lnTo>
                    <a:pt x="11631" y="6146"/>
                  </a:lnTo>
                  <a:lnTo>
                    <a:pt x="13162" y="614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ar-SA"/>
            </a:p>
          </p:txBody>
        </p:sp>
      </p:grp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286250" y="2786063"/>
            <a:ext cx="17272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b="1" dirty="0">
                <a:solidFill>
                  <a:srgbClr val="235A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محصور بين قيمتين  </a:t>
            </a:r>
            <a:endParaRPr lang="en-US" b="1" dirty="0">
              <a:solidFill>
                <a:srgbClr val="235A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00113" y="981075"/>
            <a:ext cx="80010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1C4853"/>
              </a:buClr>
            </a:pPr>
            <a:r>
              <a:rPr lang="ar-SA" sz="2400" b="1"/>
              <a:t>1) </a:t>
            </a:r>
            <a:r>
              <a:rPr lang="ar-SA" sz="2400"/>
              <a:t>ننظر إلى </a:t>
            </a:r>
            <a:r>
              <a:rPr lang="ar-SA" sz="2400" u="sng"/>
              <a:t>الإحتمال المطلوب </a:t>
            </a:r>
            <a:r>
              <a:rPr lang="ar-SA" sz="2400"/>
              <a:t> في المسألة على أي صورة هو:</a:t>
            </a:r>
            <a:endParaRPr lang="en-US" sz="2200"/>
          </a:p>
        </p:txBody>
      </p:sp>
      <p:graphicFrame>
        <p:nvGraphicFramePr>
          <p:cNvPr id="18442" name="Object 25"/>
          <p:cNvGraphicFramePr>
            <a:graphicFrameLocks noChangeAspect="1"/>
          </p:cNvGraphicFramePr>
          <p:nvPr/>
        </p:nvGraphicFramePr>
        <p:xfrm>
          <a:off x="4500563" y="3214688"/>
          <a:ext cx="1471612" cy="368300"/>
        </p:xfrm>
        <a:graphic>
          <a:graphicData uri="http://schemas.openxmlformats.org/presentationml/2006/ole">
            <p:oleObj spid="_x0000_s18442" name="Equation" r:id="rId3" imgW="812447" imgH="203112" progId="Equation.3">
              <p:embed/>
            </p:oleObj>
          </a:graphicData>
        </a:graphic>
      </p:graphicFrame>
      <p:graphicFrame>
        <p:nvGraphicFramePr>
          <p:cNvPr id="18443" name="Object 10"/>
          <p:cNvGraphicFramePr>
            <a:graphicFrameLocks noChangeAspect="1"/>
          </p:cNvGraphicFramePr>
          <p:nvPr/>
        </p:nvGraphicFramePr>
        <p:xfrm>
          <a:off x="4500563" y="3571875"/>
          <a:ext cx="1452562" cy="758825"/>
        </p:xfrm>
        <a:graphic>
          <a:graphicData uri="http://schemas.openxmlformats.org/presentationml/2006/ole">
            <p:oleObj spid="_x0000_s18443" name="معادلة" r:id="rId4" imgW="939392" imgH="431613" progId="Equation.3">
              <p:embed/>
            </p:oleObj>
          </a:graphicData>
        </a:graphic>
      </p:graphicFrame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ar-SA"/>
          </a:p>
        </p:txBody>
      </p:sp>
      <p:graphicFrame>
        <p:nvGraphicFramePr>
          <p:cNvPr id="18445" name="Object 22"/>
          <p:cNvGraphicFramePr>
            <a:graphicFrameLocks noChangeAspect="1"/>
          </p:cNvGraphicFramePr>
          <p:nvPr/>
        </p:nvGraphicFramePr>
        <p:xfrm>
          <a:off x="7143750" y="3143250"/>
          <a:ext cx="1008063" cy="728663"/>
        </p:xfrm>
        <a:graphic>
          <a:graphicData uri="http://schemas.openxmlformats.org/presentationml/2006/ole">
            <p:oleObj spid="_x0000_s18445" name="Equation" r:id="rId5" imgW="596900" imgH="431800" progId="Equation.3">
              <p:embed/>
            </p:oleObj>
          </a:graphicData>
        </a:graphic>
      </p:graphicFrame>
      <p:graphicFrame>
        <p:nvGraphicFramePr>
          <p:cNvPr id="18446" name="Object 26"/>
          <p:cNvGraphicFramePr>
            <a:graphicFrameLocks noChangeAspect="1"/>
          </p:cNvGraphicFramePr>
          <p:nvPr/>
        </p:nvGraphicFramePr>
        <p:xfrm>
          <a:off x="1357313" y="2857500"/>
          <a:ext cx="1536700" cy="1138238"/>
        </p:xfrm>
        <a:graphic>
          <a:graphicData uri="http://schemas.openxmlformats.org/presentationml/2006/ole">
            <p:oleObj spid="_x0000_s18446" name="Equation" r:id="rId6" imgW="889000" imgH="660400" progId="Equation.3">
              <p:embed/>
            </p:oleObj>
          </a:graphicData>
        </a:graphic>
      </p:graphicFrame>
      <p:sp>
        <p:nvSpPr>
          <p:cNvPr id="18447" name="مستطيل 20"/>
          <p:cNvSpPr>
            <a:spLocks noChangeArrowheads="1"/>
          </p:cNvSpPr>
          <p:nvPr/>
        </p:nvSpPr>
        <p:spPr bwMode="auto">
          <a:xfrm>
            <a:off x="2286000" y="5000625"/>
            <a:ext cx="5643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/>
              <a:t> </a:t>
            </a:r>
            <a:r>
              <a:rPr lang="ar-SA" sz="2000" b="1"/>
              <a:t>(3) نوجد قيمة          مباشرة من جدول </a:t>
            </a:r>
            <a:r>
              <a:rPr lang="en-US" sz="2000" b="1"/>
              <a:t>z</a:t>
            </a:r>
            <a:r>
              <a:rPr lang="ar-SA" sz="2000" b="1"/>
              <a:t> ثم نعوض بقيمتها في الخطوة  رقم (2) حسب المطلوب في المسألة</a:t>
            </a:r>
          </a:p>
        </p:txBody>
      </p:sp>
      <p:graphicFrame>
        <p:nvGraphicFramePr>
          <p:cNvPr id="18448" name="Object 21"/>
          <p:cNvGraphicFramePr>
            <a:graphicFrameLocks noChangeAspect="1"/>
          </p:cNvGraphicFramePr>
          <p:nvPr/>
        </p:nvGraphicFramePr>
        <p:xfrm>
          <a:off x="5929313" y="5000625"/>
          <a:ext cx="600075" cy="342900"/>
        </p:xfrm>
        <a:graphic>
          <a:graphicData uri="http://schemas.openxmlformats.org/presentationml/2006/ole">
            <p:oleObj spid="_x0000_s18448" name="Equation" r:id="rId7" imgW="355292" imgH="203024" progId="Equation.3">
              <p:embed/>
            </p:oleObj>
          </a:graphicData>
        </a:graphic>
      </p:graphicFrame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http://stat.kau.edu.sa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717800" y="428625"/>
            <a:ext cx="44973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637F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– 1</a:t>
            </a:r>
            <a:r>
              <a:rPr lang="ar-SA" sz="2000" b="1" dirty="0">
                <a:solidFill>
                  <a:srgbClr val="637F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ajalla UI"/>
                <a:cs typeface="Majalla UI"/>
              </a:rPr>
              <a:t>حساب المساحة تحت منحنى التوزيع الطبيعي</a:t>
            </a:r>
            <a:endParaRPr lang="ar-SA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14414" y="71414"/>
          <a:ext cx="7500990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459" name="Object 26"/>
          <p:cNvGraphicFramePr>
            <a:graphicFrameLocks noChangeAspect="1"/>
          </p:cNvGraphicFramePr>
          <p:nvPr/>
        </p:nvGraphicFramePr>
        <p:xfrm>
          <a:off x="4500563" y="714375"/>
          <a:ext cx="614362" cy="349250"/>
        </p:xfrm>
        <a:graphic>
          <a:graphicData uri="http://schemas.openxmlformats.org/presentationml/2006/ole">
            <p:oleObj spid="_x0000_s19459" name="Equation" r:id="rId7" imgW="355292" imgH="203024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4414" y="4643446"/>
            <a:ext cx="750099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sz="2400" dirty="0">
                <a:solidFill>
                  <a:schemeClr val="tx1"/>
                </a:solidFill>
              </a:rPr>
              <a:t>*يوجد لدينا جدولان للتوزيع الطبيعي القياسي أحدهما يوجد القيم الجدوليه في حالة كانت </a:t>
            </a:r>
            <a:r>
              <a:rPr lang="en-GB" sz="2400" dirty="0">
                <a:solidFill>
                  <a:schemeClr val="tx1"/>
                </a:solidFill>
              </a:rPr>
              <a:t>a</a:t>
            </a:r>
            <a:r>
              <a:rPr lang="ar-SA" sz="2400" dirty="0">
                <a:solidFill>
                  <a:schemeClr val="tx1"/>
                </a:solidFill>
              </a:rPr>
              <a:t> قيمة سالبة والأخر في حالة كانت </a:t>
            </a: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ar-SA" sz="2400" dirty="0">
                <a:solidFill>
                  <a:schemeClr val="tx1"/>
                </a:solidFill>
              </a:rPr>
              <a:t> قيمة موجبة.</a:t>
            </a:r>
          </a:p>
          <a:p>
            <a:pPr>
              <a:defRPr/>
            </a:pP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http://stat.kau.edu.sa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5984" y="1214422"/>
            <a:ext cx="2286016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a=2.7</a:t>
            </a:r>
          </a:p>
          <a:p>
            <a:pPr algn="ctr">
              <a:defRPr/>
            </a:pPr>
            <a:r>
              <a:rPr lang="en-US" dirty="0">
                <a:latin typeface="Calibri"/>
              </a:rPr>
              <a:t>z</a:t>
            </a:r>
            <a:r>
              <a:rPr lang="el-GR" dirty="0">
                <a:latin typeface="Calibri"/>
              </a:rPr>
              <a:t>Φ</a:t>
            </a:r>
            <a:r>
              <a:rPr lang="en-US" dirty="0">
                <a:latin typeface="Calibri"/>
              </a:rPr>
              <a:t>(2.7)=0.9965</a:t>
            </a:r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500298" y="2357430"/>
            <a:ext cx="2000264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 a= 0,05</a:t>
            </a:r>
          </a:p>
          <a:p>
            <a:pPr algn="ctr">
              <a:defRPr/>
            </a:pPr>
            <a:r>
              <a:rPr lang="el-GR" dirty="0">
                <a:latin typeface="Calibri"/>
              </a:rPr>
              <a:t>Φ</a:t>
            </a:r>
            <a:r>
              <a:rPr lang="en-US" dirty="0">
                <a:latin typeface="Calibri"/>
              </a:rPr>
              <a:t>(0.05)= 0.5199</a:t>
            </a:r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2428860" y="4929198"/>
            <a:ext cx="2428892" cy="8572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a= 0.7</a:t>
            </a:r>
          </a:p>
          <a:p>
            <a:pPr algn="ctr">
              <a:defRPr/>
            </a:pPr>
            <a:r>
              <a:rPr lang="el-GR" dirty="0">
                <a:latin typeface="Calibri"/>
              </a:rPr>
              <a:t>Φ</a:t>
            </a:r>
            <a:r>
              <a:rPr lang="en-US" dirty="0">
                <a:latin typeface="Calibri"/>
              </a:rPr>
              <a:t>(0.7)= 0.7580</a:t>
            </a:r>
            <a:endParaRPr lang="ar-SA" dirty="0"/>
          </a:p>
        </p:txBody>
      </p:sp>
      <p:sp>
        <p:nvSpPr>
          <p:cNvPr id="9" name="شكل بيضاوي 8"/>
          <p:cNvSpPr/>
          <p:nvPr/>
        </p:nvSpPr>
        <p:spPr>
          <a:xfrm>
            <a:off x="2428860" y="3571876"/>
            <a:ext cx="2071702" cy="9286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a = 2</a:t>
            </a:r>
          </a:p>
          <a:p>
            <a:pPr algn="ctr">
              <a:defRPr/>
            </a:pPr>
            <a:r>
              <a:rPr lang="el-GR" dirty="0">
                <a:latin typeface="Calibri"/>
              </a:rPr>
              <a:t>Φ</a:t>
            </a:r>
            <a:r>
              <a:rPr lang="en-US" dirty="0">
                <a:latin typeface="Calibri"/>
              </a:rPr>
              <a:t>(2)=0.9772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1928794" y="214290"/>
            <a:ext cx="585791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 err="1"/>
              <a:t>وبأستخدام</a:t>
            </a:r>
            <a:r>
              <a:rPr lang="ar-SA" dirty="0"/>
              <a:t> المثال السابق نوجد </a:t>
            </a:r>
            <a:r>
              <a:rPr lang="el-GR" dirty="0">
                <a:latin typeface="Calibri"/>
              </a:rPr>
              <a:t>φ</a:t>
            </a:r>
            <a:r>
              <a:rPr lang="en-US" dirty="0">
                <a:latin typeface="Calibri"/>
              </a:rPr>
              <a:t>(a) </a:t>
            </a:r>
            <a:r>
              <a:rPr lang="ar-SA" dirty="0">
                <a:latin typeface="Calibri"/>
              </a:rPr>
              <a:t> عند القيم التالية</a:t>
            </a:r>
            <a:endParaRPr lang="ar-S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http://stat.kau.edu.sa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528" y="500042"/>
            <a:ext cx="461665" cy="56436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>
            <a:spAutoFit/>
          </a:bodyPr>
          <a:lstStyle/>
          <a:p>
            <a:pPr algn="ctr">
              <a:defRPr/>
            </a:pPr>
            <a:r>
              <a:rPr lang="ar-SA" dirty="0"/>
              <a:t>جدول التوزيع الطبيعي القياسي  للقيم الموجبة للمتغير المعياري </a:t>
            </a:r>
            <a:r>
              <a:rPr lang="en-US" dirty="0"/>
              <a:t>z</a:t>
            </a:r>
            <a:endParaRPr lang="ar-SA" dirty="0"/>
          </a:p>
        </p:txBody>
      </p:sp>
      <p:pic>
        <p:nvPicPr>
          <p:cNvPr id="21507" name="Picture 5" descr="150496E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7329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http://stat.kau.edu.sa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837534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0"/>
            <a:ext cx="7496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28" y="500042"/>
            <a:ext cx="461665" cy="56436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>
            <a:spAutoFit/>
          </a:bodyPr>
          <a:lstStyle/>
          <a:p>
            <a:pPr algn="ctr">
              <a:defRPr/>
            </a:pPr>
            <a:r>
              <a:rPr lang="ar-SA" dirty="0"/>
              <a:t>جدول التوزيع الطبيعي القياسي  للقيم السالبة للمتغير المعياري </a:t>
            </a:r>
            <a:r>
              <a:rPr lang="en-US" dirty="0"/>
              <a:t>z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http://stat.kau.edu.sa</a:t>
            </a:r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2061</TotalTime>
  <Words>763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Gill Sans MT</vt:lpstr>
      <vt:lpstr>Wingdings 2</vt:lpstr>
      <vt:lpstr>Verdana</vt:lpstr>
      <vt:lpstr>Calibri</vt:lpstr>
      <vt:lpstr>Majalla UI</vt:lpstr>
      <vt:lpstr>Wingdings</vt:lpstr>
      <vt:lpstr>Book Antiqua</vt:lpstr>
      <vt:lpstr>Bold Italic Art</vt:lpstr>
      <vt:lpstr>Times New Roman</vt:lpstr>
      <vt:lpstr>华文中宋</vt:lpstr>
      <vt:lpstr>Solstice</vt:lpstr>
      <vt:lpstr>Equation</vt:lpstr>
      <vt:lpstr>Microsoft Equation 3.0</vt:lpstr>
      <vt:lpstr>Equation.DSMT4</vt:lpstr>
      <vt:lpstr>Brownstone Equation Editor 5.0 Equation</vt:lpstr>
      <vt:lpstr>التوزيع الطبيعى </vt:lpstr>
      <vt:lpstr>1 – 1 – 1:  دالة التوزيع الطبيعي</vt:lpstr>
      <vt:lpstr>: 2 – 1 – 1 خواص التوزيع الطبيعي </vt:lpstr>
      <vt:lpstr>: 2 – 1 – 1التوزيع الطبيعي القياسي (المعياري)</vt:lpstr>
      <vt:lpstr>Slide 5</vt:lpstr>
      <vt:lpstr>Slide 6</vt:lpstr>
      <vt:lpstr>Slide 7</vt:lpstr>
      <vt:lpstr>Slide 8</vt:lpstr>
      <vt:lpstr>Slide 9</vt:lpstr>
      <vt:lpstr>3 – 1 : حساب المساحة تحت منحنى التوزيع الطبيعي القياسي</vt:lpstr>
      <vt:lpstr>Slide 11</vt:lpstr>
      <vt:lpstr>  تطبيقات علي الدرجة المعيارية والتوزيع الطبيعي:</vt:lpstr>
      <vt:lpstr>Slide 13</vt:lpstr>
      <vt:lpstr>Slide 14</vt:lpstr>
    </vt:vector>
  </TitlesOfParts>
  <Company>Clearly Presented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 Blue Template</dc:title>
  <dc:creator>Presentation Helper</dc:creator>
  <cp:lastModifiedBy>smsm</cp:lastModifiedBy>
  <cp:revision>169</cp:revision>
  <dcterms:created xsi:type="dcterms:W3CDTF">2005-04-26T09:52:17Z</dcterms:created>
  <dcterms:modified xsi:type="dcterms:W3CDTF">2020-03-19T13:30:25Z</dcterms:modified>
</cp:coreProperties>
</file>