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84" r:id="rId11"/>
    <p:sldId id="266" r:id="rId12"/>
    <p:sldId id="283"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5" r:id="rId28"/>
    <p:sldId id="286" r:id="rId29"/>
    <p:sldId id="287" r:id="rId30"/>
    <p:sldId id="288" r:id="rId31"/>
  </p:sldIdLst>
  <p:sldSz cx="12192000" cy="6858000"/>
  <p:notesSz cx="6858000" cy="9144000"/>
  <p:defaultText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59774">
    <iact:property name="dataType"/>
    <iact:actionData xml:id="d0">
      <inkml:trace xmlns:inkml="http://www.w3.org/2003/InkML" xml:id="stk0" contextRef="#ctx0" brushRef="#br0">28199 7440 0,'-35'0'184,"0"0"-151,1 0-17,-36 0 1,0 0-1,-34-35 1,35 0-16,-1 0 15,-104-69 1,0-35-1,105 69 1,-70-34-1,34 35 1,-34 69 0,105 0 0,-71-35-1,36 35 1,34 0-1,-35 0 1,1 0 0,-70 0-1,104 0 1,-69 0 0,-35 0-1,-1-35 1,106 35 0,-140 0-1,70 0 1,-36 0 0,71 35-1,-35 0 1,-1 34 0,36 1-1,34-36-14,-35 36 13,1-35 1,34 0-14,-69 34 13,69 1 2,-34 34 0,34-104 0,0 35-1,0 34 1,35 1 33,0-36-33,0 1-1,70 69 1,-1-34 0,1-35-1,-1 69 1,36-34-15,-36-36 14,1 36 1,69-1 0,-104-69-1,104 35 1,-35 0 0,35-35-1,-104 0 1,34 0-2,1 35 1,34-1 1,1-34 0,-71 0 0,36 0-1,-1 0 1,-34 0-1,0 0 3,35 0-3,-36 0 16,1 0-15,0-34-14,34 34 12,1-35 2,-1 35-2,-34 0 1,70 0 1,-1-35 0,-35 0-1,36 35 1,-36 0 0,-34 0-1,0-34 1,34-1 0,-34 35-1,0 0 1,0 0 0,-1-35-1,36 35 1,-35 0 0,34 0-1,-34 0 1,-35-35 0,35 35-16,34-34 15,-34 34 2,0-35 13,0 35-14,-35-35 0,34 35-1,1-35 1,-35 1 0,35-1-1,0 0 1,-35-35 0,-35 70 204,35-34-209,-35-1 5,35 0-1,-35 35 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02309">
    <iact:property name="dataType"/>
    <iact:actionData xml:id="d0">
      <inkml:trace xmlns:inkml="http://www.w3.org/2003/InkML" xml:id="stk0" contextRef="#ctx0" brushRef="#br0">13247 17208 0,'-34'0'78,"-1"0"-67,35-35 3,-70 35 3,36-35-1,-71 1 1,1-36-1,34 35-13,-103 35 13,68-34 1,-34-1-2,-209-35 1,140 36 1,-175-1-1,105 35 1,70 0-1,138 0 1,-69 0 0,35 0 0,34 0-1,1 0 3,34 0-2</inkml:trace>
    </iact:actionData>
  </iact:action>
  <iact:action type="add" startTime="103801">
    <iact:property name="dataType"/>
    <iact:actionData xml:id="d1">
      <inkml:trace xmlns:inkml="http://www.w3.org/2003/InkML" xml:id="stk1" contextRef="#ctx0" brushRef="#br0">9353 16721 0,'0'0'1,"-35"0"88,1 0-54,-71 0-16,1-34-2,0 34-1,-140-70 1,-103 0-1,-1 1 1,209 34 0,-174-34-1,69 34 1,175 0 0,104 35 27,-1 0-25</inkml:trace>
    </iact:actionData>
  </iact:action>
  <iact:action type="add" startTime="105111">
    <iact:property name="dataType"/>
    <iact:actionData xml:id="d2">
      <inkml:trace xmlns:inkml="http://www.w3.org/2003/InkML" xml:id="stk2" contextRef="#ctx0" brushRef="#br0">6815 17104 0,'-70'0'58,"1"0"-45,-36-35 2,-103-69 1,-70-70 1,104 70 0,0 34-3,35 0 3,-139 1 0,104 69 0,104 0-1,1 0-14,-1 0 13,-34 0 1,69 0 1,-34 0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2176">
    <iact:property name="dataType"/>
    <iact:actionData xml:id="d0">
      <inkml:trace xmlns:inkml="http://www.w3.org/2003/InkML" xml:id="stk0" contextRef="#ctx0" brushRef="#br0">14777 13141 0,'-34'0'99,"-1"0"-81,0 0-1,-69 0-1,34 0-13,1 0 11,-1 0 3,-69 0-1,104 0 1,-34 0-15,-1 0 13,-34 69 1,34 1 1,36-35 0,-1-1-16,-35 36 14,1-1 2,34 70 0,0-104-1,0 0 1,1 34 0,34-34 0,0 35 0,0 34 0,69 0 0,35 1-1,1 34 1,103-35 1,-138-69-2,-1-1-1,1-34 1,69 35 1,-69 0 0,-36-35-1,71 0 1,-36 35-1,-34-35 1,35 0-15,-36 0 13,36 0 2,69-35-1,-35 0 1,-69-34 0,35-1-1,-36-34 1,1 34 0,-35-69-1,0-69 1,0 34 0,0 139-1,-69-69 1,34 69 0</inkml:trace>
    </iact:actionData>
  </iact:action>
  <iact:action type="add" startTime="26577">
    <iact:property name="dataType"/>
    <iact:actionData xml:id="d1">
      <inkml:trace xmlns:inkml="http://www.w3.org/2003/InkML" xml:id="stk1" contextRef="#ctx0" brushRef="#br0">10501 12619 0,'0'-34'32,"0"-1"-15,0-35 0,0 1-1,0-1 1,0-34 0,0 0-1,-35 34 1,0 35 0,0 1-1,-69 34-13,69 0 13,-104 0 0,-35 0 1,105 0 1,-1 0-4,1 0 3,-71 0-1,1 34 0,105 1 1,-36 0-15,1 0 13,-36 34 2,70 1-1,1 34 1,-36 35 0,1 0-1,-1 35 1,35-139 0,35 34-1,0 1 1,0-36-1,0 71 1,35-36 0,-35 36 0,139-1-1,-69-69-14,-1 34 13,105 1 2,0-36-1,-70-34 1,1 0-16,34 35 14,35-35 2,-35 0 0,-70 0 0,70 0-1,35 0 1,-70 0-1,-34-35 1,-35 1 0,34-1-1,-69-35 35,0-69-35,0 35 1,-104-174-14,34 69 12,1 105 2,34 35-2,0-1 2,1 0-1,-1 36 1</inkml:trace>
    </iact:actionData>
  </iact:action>
  <iact:action type="add" startTime="35088">
    <iact:property name="dataType"/>
    <iact:actionData xml:id="d2">
      <inkml:trace xmlns:inkml="http://www.w3.org/2003/InkML" xml:id="stk2" contextRef="#ctx0" brushRef="#br0">23470 10151 0,'0'0'1,"-35"0"18,0 0-2,1 0 1,-36 0-2,1 0 0,-1 0 1,35 0-1,1 35-13,-36-35 13,35 69 1,0-34 14,1-35-14,34 35-15,0 34 14,0 1-1,0-35 2,0 139 0,0-35-1,69 0 1,-34-70 0,35 35-1,34 1 1,35-36 0,-104 1-1,139-70 1,-105 0 0,-34 0-1,34 0 1,1-70 0,-35 1-1,-1 69 1,-34-35 0,0-35-1,0 1 1,0 34 0,-34-139-1,-105-173 1,69 138-1,35 140 1,1-1 0</inkml:trace>
    </iact:actionData>
  </iact:action>
  <iact:action type="add" startTime="37513">
    <iact:property name="dataType"/>
    <iact:actionData xml:id="d3">
      <inkml:trace xmlns:inkml="http://www.w3.org/2003/InkML" xml:id="stk3" contextRef="#ctx0" brushRef="#br0">23609 16304 0,'-35'-35'10,"1"1"25,-1 34-18,0 0-15,-35-35 13,36 0 2,-71 0-1,71 35 1,-1-34-1,-69 34 1,34 0 0,0 0 2,1 34-2,-1-34 13,36 0-13,34 35 0,-35 35 16,35-36-16,0 1-1,-35 69 1,35-69 0,0 69-1,0-34 1,0 0 0,35-1-15,-35-34 13,69 69 1,36 0 1,-71-69 0,36 0-15,0 0 12,69-1 3,-35-34-1,-35 0 1,1 0-15,-35 0 13,34 0 2,1 0-1,-70-34 1,35-1 0,-35 0 1,0 0 0,0 1-5,0-1 4,34-139 0,-34 139 0,0-34-16,0 34 14,0-35 2,-34 70 36</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5202">
    <iact:property name="dataType"/>
    <iact:actionData xml:id="d0">
      <inkml:trace xmlns:inkml="http://www.w3.org/2003/InkML" xml:id="stk0" contextRef="#ctx0" brushRef="#br0">14256 4346 0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1619">
    <iact:property name="dataType"/>
    <iact:actionData xml:id="d0">
      <inkml:trace xmlns:inkml="http://www.w3.org/2003/InkML" xml:id="stk0" contextRef="#ctx0" brushRef="#br0">9875 14496 0,'-35'0'52,"35"-34"40,-35-1-76,0 0 2,1 0-2,-1 1 0,0-1 1,0 0 0,0 0-2,1 1 19,-1 34-17,35-35 0,-35 0-1,0 0 1,1 35 0,-1 0-1,0 0 1,35-34 0,-69 34-1,-36 0-13,105-35 14,-35 35-3,-34 0 2,34-35 1,-34 35-1,-1 0 1,35-35-14,1 35 11,-71-35 2,1 1 1,69 34 0,-69-35 0,34 0-1,1 0 1,-1 1 0,1-1 0,-70 0-1,69 35 1,35 0-1,-34-35 1,-36 35 0,71 0-1,-36 0 1,1 35 0,-36-35-1,70 0 1,-34 35-1,-70 0 1,104-1 0,-34 1 0,-1-35-1,0 35 1,-69 0 0,105-35-1,-105 104 1,34-69 0,105 0 0,-35-35-15,-34 34 12,34 1 3,-34 35-1,69-36 1,-35 1 0,0 0-1,0 34 34,35 1-33,-34-35 0,34-1 16,0 1-30,0 35 13,0-1 1,0-34-1,0 35 1,0-36-3,0 1 3,0 69-1,0 1 1,34-1 0,-34-69 0,0-1-1,0 36 1,0 0-1,0-36 1,0 71 0,0 34 0,35-105-1,0 71 1,-35-1 0,69-69-1,-34-1 1,35 71 0,-36-70-1,210 34 768,-1 1-768,-69 34 1,104 0-15,35 105 16,-104-1-4,-105-138 4,35-1-3,-69-69 1,34 70 1,-34-35 0,-36-35 1,1 0-1,0 0 14,0 0 19,34-35-13,-34 0-23,35 35 2,-36-35 0,36-34-13,34-1 14,-34 1-1,34 34-1,-34-69 1,103-35 1,-68 34-1,-36 105 1,-34-69-14,0 69 11,34-70 2,1 36 1,-35 34 0,-1-35 0,1-35-1,0 36 1,-35-1 0,35-35-1,-35 35 1,35-34 0,-35 34 0,0-34 1,0 34-1,0-35 0,0 1-1,0-35 1,0-1 0,0-69 0,0 1-1,0 138 1,0-35-3,0 36 2,0-36 1,-35 35 0,35-34-1,0 34 5,-35 35-6,35-69 2,0 34 14,0-35-14</inkml:trace>
    </iact:actionData>
  </iact:action>
  <iact:action type="add" startTime="34768">
    <iact:property name="dataType"/>
    <iact:actionData xml:id="d1">
      <inkml:trace xmlns:inkml="http://www.w3.org/2003/InkML" xml:id="stk1" contextRef="#ctx0" brushRef="#br0">5042 8552 0,'-35'-35'26,"35"0"7,-35 35-16,0-34 0,0 34-1,1-35 1,-1 35 1,-35-35-2,1 35 1,-70 0 0,-70-35-1,-34 35 1,69 0-1,-104 0 1,0 0 0,138 0-1,-207 35 1,34 0-14,174-35 13,0 69-2,-35-34 3,-139 104-1,0 0 1,0 70-1,139-70 1,-139 104 0,35 35-1,104-139 1,-69 105 1,-1 103-2,175-138-13,-35-35 1,69-35 2,0 35 4,-35-70-1,70 35-2,0 0 6,0 0-3,0-35-1,0 35 1,0 1-4,70-36 5,-35-35-3,0 1 2,34 34-1,1 35 1,34 0 1,0 0-2,1 35 3,34 0 4,0-70 0,-35 35 1,174 0 0,0-69-14,-139-35 13,35-35-2,174 0 3,-209 0-1,209-35 1,69-104-1,-278 104 1,209-104 0,0-35 0,-209 105 0,208-140-1,-69-34 1,-34 34-1,-140 105 1,105-35 0,-1 0-1,-68 34 1,-71 1 0,70-70-1,35-104 1,-70 35 0,-69 173-1,35-103 1,-1 68-1,-69 36 1,0-35 0,0-70 0,0 0-1,0 104 1,0-138-1,-35 103 1,-69-68 0,104 103 0,-69-69-1,-1-35 1,35 105 0,-34-36-1,34 36 1,0 34 0,0 0-1,1 1 1,34-1-1,-35 0 1,0 0 2,35 1-1,0-1 366</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90413">
    <iact:property name="dataType"/>
    <iact:actionData xml:id="d0">
      <inkml:trace xmlns:inkml="http://www.w3.org/2003/InkML" xml:id="stk0" contextRef="#ctx0" brushRef="#br0">22462 14636 0,'-35'0'78,"-35"-35"-51,1 0-11,34 35 1,-69-35 0,69 35-1,-35 0 1,1 0 0,34 0 0,0 0-1,1 35 1,-1 0 0,0 0-1,0 69 1,0 0-15,35-34 14,0 103 1,0-34 0,0-104 0,35 0-3,0 0 5,0-35-3,34 0 0,-34 0 2,35 0-2,69 0 1,-105 0 0,106-70-1,-71 35 0,35-34 3,-69 69-4,0-70 2,-35 36 14,0-1 3,0 0 73,-35 35-98,35-69 8,-35 34 0,1 0-1,-1 0 1,35 1 0,0-1-1,-35 35-13,35-35 180,0 0-84</inkml:trace>
    </iact:actionData>
  </iact:action>
  <iact:action type="add" startTime="92666">
    <iact:property name="dataType"/>
    <iact:actionData xml:id="d1">
      <inkml:trace xmlns:inkml="http://www.w3.org/2003/InkML" xml:id="stk1" contextRef="#ctx0" brushRef="#br0">22670 14323 0,'0'0'1,"0"-35"38,35 0-24,-35 0-1,104-69-12,-34 69 14,-1-69-1,36 69 1,-1-69 1,0 34 0</inkml:trace>
    </iact:actionData>
  </iact:action>
  <iact:action type="add" startTime="93368">
    <iact:property name="dataType"/>
    <iact:actionData xml:id="d2">
      <inkml:trace xmlns:inkml="http://www.w3.org/2003/InkML" xml:id="stk2" contextRef="#ctx0" brushRef="#br0">22601 14601 0,'35'0'40,"34"-35"-27,1 35 0,-1 0 4,35 0 0,105 0-1,-35 0 1,-105 0-15,1 0 13</inkml:trace>
    </iact:actionData>
  </iact:action>
  <iact:action type="add" startTime="94032">
    <iact:property name="dataType"/>
    <iact:actionData xml:id="d3">
      <inkml:trace xmlns:inkml="http://www.w3.org/2003/InkML" xml:id="stk3" contextRef="#ctx0" brushRef="#br0">22809 14914 0,'35'0'19,"0"0"-2,34 34-1,1 1 1,69 0-15,-104 0 15,34-1-3,1 1 3,-1-35 0,1 35-1</inkml:trace>
    </iact:actionData>
  </iact:action>
  <iact:action type="add" startTime="94678">
    <iact:property name="dataType"/>
    <iact:actionData xml:id="d4">
      <inkml:trace xmlns:inkml="http://www.w3.org/2003/InkML" xml:id="stk4" contextRef="#ctx0" brushRef="#br0">22427 15261 0,'35'0'23,"-1"0"-18,1 0 8,0 35 4,0-35-2,34 35 1,1 34 1,69 1 0,-104-1 0,34-34-15,-34 0 12,0 0 3</inkml:trace>
    </iact:actionData>
  </iact:action>
  <iact:action type="add" startTime="95256">
    <iact:property name="dataType"/>
    <iact:actionData xml:id="d5">
      <inkml:trace xmlns:inkml="http://www.w3.org/2003/InkML" xml:id="stk5" contextRef="#ctx0" brushRef="#br0">21905 15435 0,'0'35'32,"0"0"-27,0 34 19,0 1-7,0 69 0,0 34-1,0-138 1,0 70 0</inkml:trace>
    </iact:actionData>
  </iact:action>
  <iact:action type="add" startTime="95969">
    <iact:property name="dataType"/>
    <iact:actionData xml:id="d6">
      <inkml:trace xmlns:inkml="http://www.w3.org/2003/InkML" xml:id="stk6" contextRef="#ctx0" brushRef="#br0">21453 15157 0,'0'0'1,"-34"0"13,-36 0-10,35 0 11,-104 0 1,104-35 1,-34 0-2,34 1 1,-34-1 1,69 0 16,0 0-16</inkml:trace>
    </iact:actionData>
  </iact:action>
  <iact:action type="add" startTime="96691">
    <iact:property name="dataType"/>
    <iact:actionData xml:id="d7">
      <inkml:trace xmlns:inkml="http://www.w3.org/2003/InkML" xml:id="stk7" contextRef="#ctx0" brushRef="#br0">21871 14670 0,'-35'-34'31,"-35"-36"-14,35 70-3,-69-70 3,0 1-1,0-1 1,-1 36-1,70-1 2,1 0-4,-1 35 2</inkml:trace>
    </iact:actionData>
  </iact:action>
  <iact:action type="add" startTime="97385">
    <iact:property name="dataType"/>
    <iact:actionData xml:id="d8">
      <inkml:trace xmlns:inkml="http://www.w3.org/2003/InkML" xml:id="stk8" contextRef="#ctx0" brushRef="#br0">22079 14392 0,'0'0'1,"0"-69"30,0 34-14,0 0-1,0-69 1,0 69 0,35-139 0,-35 0-1,35 70-13,-35 69 13,0 1 1</inkml:trace>
    </iact:actionData>
  </iact:action>
  <iact:action type="add" startTime="98058">
    <iact:property name="dataType"/>
    <iact:actionData xml:id="d9">
      <inkml:trace xmlns:inkml="http://www.w3.org/2003/InkML" xml:id="stk9" contextRef="#ctx0" brushRef="#br0">22392 14184 0,'0'-70'31,"0"35"-3,35 1-11,-35-71-1,35 36 1,-1-70 0,1 34-1,-35 71 1,35-36 0,0 70-14,-35-35 12,0 70 17</inkml:trace>
    </iact:actionData>
  </iact:action>
  <iact:action type="add" startTime="102768">
    <iact:property name="dataType"/>
    <iact:actionData xml:id="d10">
      <inkml:trace xmlns:inkml="http://www.w3.org/2003/InkML" xml:id="stk10" contextRef="#ctx0" brushRef="#br0">4694 10603 0,'-35'0'15,"0"0"2,-34 0 0,-1-35-1,-34 35 1,-140-139-1,71 104 1,103 1 0,-69 34-1,0 0 1,69 69 0,36-34-1,-1 69 3,0-34-4,0-35 1,35-1 1,0 71 2,0 34-3,0-35 1,0 0-2,35 70 1,69 0 1,-34 0 0,-70-105-1,69 35-14,-34-34 13,104 69 2,35-35-1,-104-69 1,34 0 0,70-35-1,-105 0 1,-34 0 0,35-35-1,-1-69 1,-69 0 0,35 69-1,0-174 1,0 105 0,-35 34-1,0-34 1,0 35-1,0-1 1,0 35-15,0 1 13,0-36 2,0 35-1,0 0 1,-35 1 0,0 34-1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5928">
    <iact:property name="dataType"/>
    <iact:actionData xml:id="d0">
      <inkml:trace xmlns:inkml="http://www.w3.org/2003/InkML" xml:id="stk0" contextRef="#ctx0" brushRef="#br0">11578 6849 0,'0'0'1,"-69"-70"5,34 1 4,0-36 3,-69 36 1,-35-140 3,0 105-1,35 34-1,-140-69 2,140 139-1,-35-69 1,-35 69 0,104 0 0,-69 0-1,0 69 1,70 1-1,34-35 1,35 104 0,-35-35 0,35 70 0,0-70-1,0 105 1,35-36-1,-35-103 1,104 104-1,1 104 1,68 0 0,-34-174 0,105 35-1,34-34 1,35-71-1,-174-34 1,104 0 0,-34-104 0,-105 35-1,-34-36 1,-70-103-1,35-1 1,-35 105-1,0-70 1,0 70 0,-35 34-1,35 1 1,-104-1 0,34-34 0,1 69-1,34 0 2</inkml:trace>
    </iact:actionData>
  </iact:action>
  <iact:action type="add" startTime="47836">
    <iact:property name="dataType"/>
    <iact:actionData xml:id="d1">
      <inkml:trace xmlns:inkml="http://www.w3.org/2003/InkML" xml:id="stk1" contextRef="#ctx0" brushRef="#br0">17698 7718 0,'-69'-70'17,"34"35"-14,-35-34 13,35 34-2,1-34 3,-71 34 0,-34 0 0,105 0-1,-36 35-13,0 0 11,-69-34 3,35 34-1,34 0 1,-34 0 0,0 34-1,0 36 1,69-1-1,0 1 1,0-1 0,35-34-1,0 35 2,0-36 1,0 1-4,0 35 2,0 34 0,0 35-1,0-104 1,35 139 0,35-105-1,-36 1 1,1-36-2,0 36 2,104 0-1,0-36 1,-69 36 0,-1-70-15,1 0 13,104 69 1,-70-69 0,-35 0 1,1-34 0,-1-36 0,1 1-1,0-1 1,-36 0 0,1-69-1,35-69 1,-36 104-1,-34-70 2,0 139-2</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8:53:4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5757">
    <iact:property name="dataType"/>
    <iact:actionData xml:id="d0">
      <inkml:trace xmlns:inkml="http://www.w3.org/2003/InkML" xml:id="stk0" contextRef="#ctx0" brushRef="#br0">8588 12619 0,'0'35'129,"0"0"-98,35-35-19,-35 69 5,0 1-1,0 138 1,0-34-1,35-35 1,-1-34 0,1 103-15,-35-104 15,0 1-3,0-36 3,35 1 0,0-1-1,-35-34 1,0 35 0,0-1-1,0 1 1,0 34 0,-35-69-1,0 69 1,35-34 0,-35-1-1,1-34 1,34 34 0,0 1-1,-35-35 1,35 34-1,0-34 1,0 0 112,0-1-119,0 36 1,0-1 6,0 1-1,0 34 1,0-34 0,35 104-14,-1-1 13,1-103 1,-35-1-3,35-34 3,0 0-1,-35-105 93,0 36-97,-35-36 1,35-34 3,-35 0 1,0-140 0,35 70-1,-34 105-13,-1 34 13,35-34 2,0-1-3,0 1 0,0 34 1,0-104 1,0-35 0,0 70-1,0 69 1,0-104 0,0 69 0,35 1-1,-35 34 1,0 0 2,0 1-5,0-1 3,0 0 0,0-35-1,0 36 1,0-1 0,0-35-1,0 36 1,0-36 0,0 35-1,0-34 1,0 34 2,0 105 42,0-1-52,0 35 3,-35 1 4,35-36-14,0 70 14,0-34-1,0 68 1,0 210 1,0-105 0,35-174-1,-35 105 1,34-105 0,-34-139 44,0-34-39,0 34-5,0-35 0,0-69-1,0 0 1,0 105 0,-34-1-1</inkml:trace>
    </iact:actionData>
  </iact:action>
  <iact:action type="add" startTime="8657">
    <iact:property name="dataType"/>
    <iact:actionData xml:id="d1">
      <inkml:trace xmlns:inkml="http://www.w3.org/2003/InkML" xml:id="stk1" contextRef="#ctx0" brushRef="#br0">7788 15748 0,'0'-35'22,"0"0"-5,0 1-15,0-1 14,0-35-1,0 1 1,0-105 1,0-69 0,-34-1-1,-1 1 1,-35-418 0,1-138 0,69-70-1,0 556 1,0-174-1,0 279 1,0 173 1,0 105 31,0-36-11,0 36-26,0-1-10,0 1 15,0 104-1,0-70 1,0 35-3,0 70 3,0 208 0,0-139-1,35 35 1,-1-105 0,-34 175-1,35-36 1,0-208 0,-35 209-1,35-139 1,-1-70 0,1-105-1,-35 1 1,0-70 80,0 1-67,0-36-7,0 35-7,0-34 1,35-244 0,-35 174 0,35-70-14,-35 35 13,0 140 0,34-1 1,-34 0 0,0 105 37,0-1-27,0-34-25,0 0 15,0 34-3,0 1 2,0 138 1,35 71 0,-35-106 0,0-103-1,0-35 3,0-70 29,0 0-31,0 0-7,0 1 13,-35-36-6,35-139-1,-34-34 1,-1 174 0,0-1-1</inkml:trace>
    </iact:actionData>
  </iact:action>
  <iact:action type="add" startTime="21812">
    <iact:property name="dataType"/>
    <iact:actionData xml:id="d2">
      <inkml:trace xmlns:inkml="http://www.w3.org/2003/InkML" xml:id="stk2" contextRef="#ctx0" brushRef="#br0">8623 11959 0,'0'0'2,"0"-70"28,0 35-13,0 1 0,0 68 94,0 1-89,0 0-5,0 0-15,-35 34 15,0 1 0,35-35-3,0 34 2,0 35 1,0-34 0,0-140 93,0 36-80,0-36-20,0 35-3,-34-34 5,34-1 4,0 1-1,0 34 1,0-35 1,0 36 2,0 68 89,0 1-85,0 0-7,0 0 1,0 0-14,0 34 13,34-34 15,-34-70 77,0 0-99,0 1-4,0-36 9,0 35 3,0-34-3,-34 69 3,34-35-1,0 70 75</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C24B-0AF7-4DF4-8712-C4051A74E6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EG"/>
          </a:p>
        </p:txBody>
      </p:sp>
      <p:sp>
        <p:nvSpPr>
          <p:cNvPr id="3" name="Subtitle 2">
            <a:extLst>
              <a:ext uri="{FF2B5EF4-FFF2-40B4-BE49-F238E27FC236}">
                <a16:creationId xmlns:a16="http://schemas.microsoft.com/office/drawing/2014/main" id="{42FF1DFD-033D-4136-8CDD-0701ED6A3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EG"/>
          </a:p>
        </p:txBody>
      </p:sp>
      <p:sp>
        <p:nvSpPr>
          <p:cNvPr id="4" name="Date Placeholder 3">
            <a:extLst>
              <a:ext uri="{FF2B5EF4-FFF2-40B4-BE49-F238E27FC236}">
                <a16:creationId xmlns:a16="http://schemas.microsoft.com/office/drawing/2014/main" id="{F6599A90-06CB-4A76-846E-620502EC6C41}"/>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5" name="Footer Placeholder 4">
            <a:extLst>
              <a:ext uri="{FF2B5EF4-FFF2-40B4-BE49-F238E27FC236}">
                <a16:creationId xmlns:a16="http://schemas.microsoft.com/office/drawing/2014/main" id="{01EF03B6-A270-4758-9DB6-0CB0EA92C0CC}"/>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533FAF4B-45A0-480F-94B7-1A780AC366C1}"/>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1499354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DDE7-2204-4A2B-B2DA-BEDC0CE77FD7}"/>
              </a:ext>
            </a:extLst>
          </p:cNvPr>
          <p:cNvSpPr>
            <a:spLocks noGrp="1"/>
          </p:cNvSpPr>
          <p:nvPr>
            <p:ph type="title"/>
          </p:nvPr>
        </p:nvSpPr>
        <p:spPr/>
        <p:txBody>
          <a:bodyPr/>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93360AC6-32B3-4FBC-88FC-20527BE6CF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3D41E3B6-5B23-4ACE-90F4-18E43B81A982}"/>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5" name="Footer Placeholder 4">
            <a:extLst>
              <a:ext uri="{FF2B5EF4-FFF2-40B4-BE49-F238E27FC236}">
                <a16:creationId xmlns:a16="http://schemas.microsoft.com/office/drawing/2014/main" id="{F27BEDB7-CE86-4883-9E21-8813263AA088}"/>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859E68F5-FF54-4808-971E-356BD0B65241}"/>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36810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B1A90E-76FE-4005-AEC8-9CEDC529A2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3C8C4398-EBC2-4243-94BD-D0D098B039C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C02AE115-7B4B-4B79-BC63-1202099B01C1}"/>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5" name="Footer Placeholder 4">
            <a:extLst>
              <a:ext uri="{FF2B5EF4-FFF2-40B4-BE49-F238E27FC236}">
                <a16:creationId xmlns:a16="http://schemas.microsoft.com/office/drawing/2014/main" id="{CA598CD6-CEA9-4AD5-AF52-C5B06AE1425D}"/>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366B9C35-7CDD-4890-8D1D-0D64356D5865}"/>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233250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89BE-A1D3-4EA7-AB9A-0752C534353B}"/>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DA54FA0F-2170-408A-B74C-CA51815696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51ADD82A-5874-4617-9A4C-123C8B1C8E14}"/>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5" name="Footer Placeholder 4">
            <a:extLst>
              <a:ext uri="{FF2B5EF4-FFF2-40B4-BE49-F238E27FC236}">
                <a16:creationId xmlns:a16="http://schemas.microsoft.com/office/drawing/2014/main" id="{74426DA8-0136-46F9-988A-C065A3F393E9}"/>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5FF7F693-8C7C-4D25-BFF7-E54BCBF8F5CD}"/>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46627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0BAF-2D66-4534-8047-4D2EC98880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EG"/>
          </a:p>
        </p:txBody>
      </p:sp>
      <p:sp>
        <p:nvSpPr>
          <p:cNvPr id="3" name="Text Placeholder 2">
            <a:extLst>
              <a:ext uri="{FF2B5EF4-FFF2-40B4-BE49-F238E27FC236}">
                <a16:creationId xmlns:a16="http://schemas.microsoft.com/office/drawing/2014/main" id="{759CD678-89D0-410E-BB7B-9EAF6997A6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C1CB62-3B5F-4476-9614-6F0C5B4010E9}"/>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5" name="Footer Placeholder 4">
            <a:extLst>
              <a:ext uri="{FF2B5EF4-FFF2-40B4-BE49-F238E27FC236}">
                <a16:creationId xmlns:a16="http://schemas.microsoft.com/office/drawing/2014/main" id="{2A8B9A95-4016-46AC-A843-604567552D1F}"/>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304A3FE5-62C4-427E-A301-88B049236700}"/>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113166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B91AC-C618-4AAB-A732-E531E6EC277D}"/>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9E98200C-C8E2-4E50-BBAE-3D426948AD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a:extLst>
              <a:ext uri="{FF2B5EF4-FFF2-40B4-BE49-F238E27FC236}">
                <a16:creationId xmlns:a16="http://schemas.microsoft.com/office/drawing/2014/main" id="{32BA0EC7-DC47-4908-89A0-8ED59447EF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a:extLst>
              <a:ext uri="{FF2B5EF4-FFF2-40B4-BE49-F238E27FC236}">
                <a16:creationId xmlns:a16="http://schemas.microsoft.com/office/drawing/2014/main" id="{10DEA373-BD67-4ED3-83E3-138E39FA96D7}"/>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6" name="Footer Placeholder 5">
            <a:extLst>
              <a:ext uri="{FF2B5EF4-FFF2-40B4-BE49-F238E27FC236}">
                <a16:creationId xmlns:a16="http://schemas.microsoft.com/office/drawing/2014/main" id="{DD8E9FC1-1AB4-48A1-91E3-D0CC51DB1CA0}"/>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FBDE6F98-06D3-47EF-84C2-004D7635A8F5}"/>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3245050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14677-6E0C-4FDD-AEC5-CA5B76C18303}"/>
              </a:ext>
            </a:extLst>
          </p:cNvPr>
          <p:cNvSpPr>
            <a:spLocks noGrp="1"/>
          </p:cNvSpPr>
          <p:nvPr>
            <p:ph type="title"/>
          </p:nvPr>
        </p:nvSpPr>
        <p:spPr>
          <a:xfrm>
            <a:off x="839788" y="365125"/>
            <a:ext cx="10515600" cy="1325563"/>
          </a:xfrm>
        </p:spPr>
        <p:txBody>
          <a:bodyPr/>
          <a:lstStyle/>
          <a:p>
            <a:r>
              <a:rPr lang="en-US"/>
              <a:t>Click to edit Master title style</a:t>
            </a:r>
            <a:endParaRPr lang="ar-EG"/>
          </a:p>
        </p:txBody>
      </p:sp>
      <p:sp>
        <p:nvSpPr>
          <p:cNvPr id="3" name="Text Placeholder 2">
            <a:extLst>
              <a:ext uri="{FF2B5EF4-FFF2-40B4-BE49-F238E27FC236}">
                <a16:creationId xmlns:a16="http://schemas.microsoft.com/office/drawing/2014/main" id="{1B7C3C59-4B09-4224-990C-2A37CB2EBB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3883BA-7341-4F6B-88F8-98C84829E7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a:extLst>
              <a:ext uri="{FF2B5EF4-FFF2-40B4-BE49-F238E27FC236}">
                <a16:creationId xmlns:a16="http://schemas.microsoft.com/office/drawing/2014/main" id="{4A291E32-ABC3-4958-8CF8-1C55E103B5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6B3D72-0013-4749-9013-97B019042A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a:extLst>
              <a:ext uri="{FF2B5EF4-FFF2-40B4-BE49-F238E27FC236}">
                <a16:creationId xmlns:a16="http://schemas.microsoft.com/office/drawing/2014/main" id="{0AE5DBDE-B6AD-4CFA-A223-904425B2884E}"/>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8" name="Footer Placeholder 7">
            <a:extLst>
              <a:ext uri="{FF2B5EF4-FFF2-40B4-BE49-F238E27FC236}">
                <a16:creationId xmlns:a16="http://schemas.microsoft.com/office/drawing/2014/main" id="{0FD0F95F-BB00-471D-AB18-AE9E303CED68}"/>
              </a:ext>
            </a:extLst>
          </p:cNvPr>
          <p:cNvSpPr>
            <a:spLocks noGrp="1"/>
          </p:cNvSpPr>
          <p:nvPr>
            <p:ph type="ftr" sz="quarter" idx="11"/>
          </p:nvPr>
        </p:nvSpPr>
        <p:spPr/>
        <p:txBody>
          <a:bodyPr/>
          <a:lstStyle/>
          <a:p>
            <a:endParaRPr lang="ar-EG"/>
          </a:p>
        </p:txBody>
      </p:sp>
      <p:sp>
        <p:nvSpPr>
          <p:cNvPr id="9" name="Slide Number Placeholder 8">
            <a:extLst>
              <a:ext uri="{FF2B5EF4-FFF2-40B4-BE49-F238E27FC236}">
                <a16:creationId xmlns:a16="http://schemas.microsoft.com/office/drawing/2014/main" id="{23B3AE5B-C4A8-4A8B-A4FA-2F5C86AF1D8B}"/>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426609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D8E6-9FF4-4BF7-86E4-5F9654777A40}"/>
              </a:ext>
            </a:extLst>
          </p:cNvPr>
          <p:cNvSpPr>
            <a:spLocks noGrp="1"/>
          </p:cNvSpPr>
          <p:nvPr>
            <p:ph type="title"/>
          </p:nvPr>
        </p:nvSpPr>
        <p:spPr/>
        <p:txBody>
          <a:bodyPr/>
          <a:lstStyle/>
          <a:p>
            <a:r>
              <a:rPr lang="en-US"/>
              <a:t>Click to edit Master title style</a:t>
            </a:r>
            <a:endParaRPr lang="ar-EG"/>
          </a:p>
        </p:txBody>
      </p:sp>
      <p:sp>
        <p:nvSpPr>
          <p:cNvPr id="3" name="Date Placeholder 2">
            <a:extLst>
              <a:ext uri="{FF2B5EF4-FFF2-40B4-BE49-F238E27FC236}">
                <a16:creationId xmlns:a16="http://schemas.microsoft.com/office/drawing/2014/main" id="{C0ABD146-0DDA-4242-8FD9-9D48013944B8}"/>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4" name="Footer Placeholder 3">
            <a:extLst>
              <a:ext uri="{FF2B5EF4-FFF2-40B4-BE49-F238E27FC236}">
                <a16:creationId xmlns:a16="http://schemas.microsoft.com/office/drawing/2014/main" id="{37FC77B7-41EF-4523-99B6-454CDAA803BE}"/>
              </a:ext>
            </a:extLst>
          </p:cNvPr>
          <p:cNvSpPr>
            <a:spLocks noGrp="1"/>
          </p:cNvSpPr>
          <p:nvPr>
            <p:ph type="ftr" sz="quarter" idx="11"/>
          </p:nvPr>
        </p:nvSpPr>
        <p:spPr/>
        <p:txBody>
          <a:bodyPr/>
          <a:lstStyle/>
          <a:p>
            <a:endParaRPr lang="ar-EG"/>
          </a:p>
        </p:txBody>
      </p:sp>
      <p:sp>
        <p:nvSpPr>
          <p:cNvPr id="5" name="Slide Number Placeholder 4">
            <a:extLst>
              <a:ext uri="{FF2B5EF4-FFF2-40B4-BE49-F238E27FC236}">
                <a16:creationId xmlns:a16="http://schemas.microsoft.com/office/drawing/2014/main" id="{213CC545-CB0F-4F3F-B7C7-6499C42E0968}"/>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418836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6090BA-4CCC-4769-A670-93FBFA69BA73}"/>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3" name="Footer Placeholder 2">
            <a:extLst>
              <a:ext uri="{FF2B5EF4-FFF2-40B4-BE49-F238E27FC236}">
                <a16:creationId xmlns:a16="http://schemas.microsoft.com/office/drawing/2014/main" id="{3D82B7C3-AABB-4FB6-BC4E-86067AA8EF88}"/>
              </a:ext>
            </a:extLst>
          </p:cNvPr>
          <p:cNvSpPr>
            <a:spLocks noGrp="1"/>
          </p:cNvSpPr>
          <p:nvPr>
            <p:ph type="ftr" sz="quarter" idx="11"/>
          </p:nvPr>
        </p:nvSpPr>
        <p:spPr/>
        <p:txBody>
          <a:bodyPr/>
          <a:lstStyle/>
          <a:p>
            <a:endParaRPr lang="ar-EG"/>
          </a:p>
        </p:txBody>
      </p:sp>
      <p:sp>
        <p:nvSpPr>
          <p:cNvPr id="4" name="Slide Number Placeholder 3">
            <a:extLst>
              <a:ext uri="{FF2B5EF4-FFF2-40B4-BE49-F238E27FC236}">
                <a16:creationId xmlns:a16="http://schemas.microsoft.com/office/drawing/2014/main" id="{35BCAED6-3AE2-4367-8D7E-71C346C91989}"/>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426815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4699-61E5-4215-9311-D34ADCFC5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Content Placeholder 2">
            <a:extLst>
              <a:ext uri="{FF2B5EF4-FFF2-40B4-BE49-F238E27FC236}">
                <a16:creationId xmlns:a16="http://schemas.microsoft.com/office/drawing/2014/main" id="{A0E25369-9952-438B-BAD9-54349F7E61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a:extLst>
              <a:ext uri="{FF2B5EF4-FFF2-40B4-BE49-F238E27FC236}">
                <a16:creationId xmlns:a16="http://schemas.microsoft.com/office/drawing/2014/main" id="{26F39500-C3F6-4B98-8B74-4F253136D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D8265E-ADD3-49BE-B568-D2B633FD156E}"/>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6" name="Footer Placeholder 5">
            <a:extLst>
              <a:ext uri="{FF2B5EF4-FFF2-40B4-BE49-F238E27FC236}">
                <a16:creationId xmlns:a16="http://schemas.microsoft.com/office/drawing/2014/main" id="{64159ADE-1A85-4E12-9555-E3A08AC99F14}"/>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4AE0F4F1-2FF4-4A2E-B702-D472C1DF2528}"/>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371187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F653-B3A5-4BFA-8BEB-A0F142399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Picture Placeholder 2">
            <a:extLst>
              <a:ext uri="{FF2B5EF4-FFF2-40B4-BE49-F238E27FC236}">
                <a16:creationId xmlns:a16="http://schemas.microsoft.com/office/drawing/2014/main" id="{02E7145B-E63D-44E3-9F16-A3A925999D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a:extLst>
              <a:ext uri="{FF2B5EF4-FFF2-40B4-BE49-F238E27FC236}">
                <a16:creationId xmlns:a16="http://schemas.microsoft.com/office/drawing/2014/main" id="{DCEEA8F3-6E92-4979-8830-C07B58F8F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C00953-A107-43AA-96EA-921C17A7DC59}"/>
              </a:ext>
            </a:extLst>
          </p:cNvPr>
          <p:cNvSpPr>
            <a:spLocks noGrp="1"/>
          </p:cNvSpPr>
          <p:nvPr>
            <p:ph type="dt" sz="half" idx="10"/>
          </p:nvPr>
        </p:nvSpPr>
        <p:spPr/>
        <p:txBody>
          <a:bodyPr/>
          <a:lstStyle/>
          <a:p>
            <a:fld id="{CC5CEB9D-8CF1-410A-AF99-84BD11925BA8}" type="datetimeFigureOut">
              <a:rPr lang="ar-EG" smtClean="0"/>
              <a:t>25/07/1441</a:t>
            </a:fld>
            <a:endParaRPr lang="ar-EG"/>
          </a:p>
        </p:txBody>
      </p:sp>
      <p:sp>
        <p:nvSpPr>
          <p:cNvPr id="6" name="Footer Placeholder 5">
            <a:extLst>
              <a:ext uri="{FF2B5EF4-FFF2-40B4-BE49-F238E27FC236}">
                <a16:creationId xmlns:a16="http://schemas.microsoft.com/office/drawing/2014/main" id="{068C08F4-8543-496C-B766-965817634457}"/>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0D50D6B4-DC84-4BA1-AE21-89792081E801}"/>
              </a:ext>
            </a:extLst>
          </p:cNvPr>
          <p:cNvSpPr>
            <a:spLocks noGrp="1"/>
          </p:cNvSpPr>
          <p:nvPr>
            <p:ph type="sldNum" sz="quarter" idx="12"/>
          </p:nvPr>
        </p:nvSpPr>
        <p:spPr/>
        <p:txBody>
          <a:bodyPr/>
          <a:lstStyle/>
          <a:p>
            <a:fld id="{B62A099E-8DD4-4869-9DF8-D8D1B75C5A4E}" type="slidenum">
              <a:rPr lang="ar-EG" smtClean="0"/>
              <a:t>‹#›</a:t>
            </a:fld>
            <a:endParaRPr lang="ar-EG"/>
          </a:p>
        </p:txBody>
      </p:sp>
    </p:spTree>
    <p:extLst>
      <p:ext uri="{BB962C8B-B14F-4D97-AF65-F5344CB8AC3E}">
        <p14:creationId xmlns:p14="http://schemas.microsoft.com/office/powerpoint/2010/main" val="208346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E5BC93-AB5F-47AA-8B5A-5CC93CD1D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EG"/>
          </a:p>
        </p:txBody>
      </p:sp>
      <p:sp>
        <p:nvSpPr>
          <p:cNvPr id="3" name="Text Placeholder 2">
            <a:extLst>
              <a:ext uri="{FF2B5EF4-FFF2-40B4-BE49-F238E27FC236}">
                <a16:creationId xmlns:a16="http://schemas.microsoft.com/office/drawing/2014/main" id="{8FEC821D-82D9-4E55-84B8-F04BADB6D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F32D385E-1EA8-412B-AFAB-84498C53C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CEB9D-8CF1-410A-AF99-84BD11925BA8}" type="datetimeFigureOut">
              <a:rPr lang="ar-EG" smtClean="0"/>
              <a:t>25/07/1441</a:t>
            </a:fld>
            <a:endParaRPr lang="ar-EG"/>
          </a:p>
        </p:txBody>
      </p:sp>
      <p:sp>
        <p:nvSpPr>
          <p:cNvPr id="5" name="Footer Placeholder 4">
            <a:extLst>
              <a:ext uri="{FF2B5EF4-FFF2-40B4-BE49-F238E27FC236}">
                <a16:creationId xmlns:a16="http://schemas.microsoft.com/office/drawing/2014/main" id="{B7E4106F-ABE4-4259-B236-4AA27FADA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p>
        </p:txBody>
      </p:sp>
      <p:sp>
        <p:nvSpPr>
          <p:cNvPr id="6" name="Slide Number Placeholder 5">
            <a:extLst>
              <a:ext uri="{FF2B5EF4-FFF2-40B4-BE49-F238E27FC236}">
                <a16:creationId xmlns:a16="http://schemas.microsoft.com/office/drawing/2014/main" id="{445A6B14-359A-4B43-81BE-CF3E4AC54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A099E-8DD4-4869-9DF8-D8D1B75C5A4E}" type="slidenum">
              <a:rPr lang="ar-EG" smtClean="0"/>
              <a:t>‹#›</a:t>
            </a:fld>
            <a:endParaRPr lang="ar-EG"/>
          </a:p>
        </p:txBody>
      </p:sp>
    </p:spTree>
    <p:extLst>
      <p:ext uri="{BB962C8B-B14F-4D97-AF65-F5344CB8AC3E}">
        <p14:creationId xmlns:p14="http://schemas.microsoft.com/office/powerpoint/2010/main" val="1435427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microsoft.com/office/2011/relationships/inkAction" Target="../ink/inkAction2.xml"/><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microsoft.com/office/2011/relationships/inkAction" Target="../ink/inkAction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6.png"/><Relationship Id="rId4" Type="http://schemas.microsoft.com/office/2011/relationships/inkAction" Target="../ink/inkAction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10.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7.m4a"/><Relationship Id="rId1" Type="http://schemas.microsoft.com/office/2007/relationships/media" Target="../media/media17.m4a"/><Relationship Id="rId6" Type="http://schemas.microsoft.com/office/2011/relationships/inkAction" Target="../ink/inkAction5.xml"/><Relationship Id="rId5" Type="http://schemas.openxmlformats.org/officeDocument/2006/relationships/image" Target="http://admin16.ksag.com/userfiles/images/10%2863%29.jpg" TargetMode="Externa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png"/><Relationship Id="rId5" Type="http://schemas.microsoft.com/office/2011/relationships/inkAction" Target="../ink/inkAction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1.gif"/><Relationship Id="rId4" Type="http://schemas.openxmlformats.org/officeDocument/2006/relationships/image" Target="../media/image26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2.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png"/><Relationship Id="rId5" Type="http://schemas.microsoft.com/office/2011/relationships/inkAction" Target="../ink/inkAction7.xml"/><Relationship Id="rId4" Type="http://schemas.openxmlformats.org/officeDocument/2006/relationships/image" Target="../media/image26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11/relationships/inkAction" Target="../ink/inkAction8.xml"/><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5.png"/><Relationship Id="rId5" Type="http://schemas.openxmlformats.org/officeDocument/2006/relationships/image" Target="../media/image280.png"/><Relationship Id="rId10"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microsoft.com/office/2011/relationships/inkAction" Target="../ink/inkAction1.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مقدمة في فيزياء الضوء‬‎">
            <a:extLst>
              <a:ext uri="{FF2B5EF4-FFF2-40B4-BE49-F238E27FC236}">
                <a16:creationId xmlns:a16="http://schemas.microsoft.com/office/drawing/2014/main" id="{7D15A6D2-ED87-4A82-955B-F656B0185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2622" cy="68249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4E3ADF-9381-4056-8CA2-8A87487FE12B}"/>
              </a:ext>
            </a:extLst>
          </p:cNvPr>
          <p:cNvSpPr/>
          <p:nvPr/>
        </p:nvSpPr>
        <p:spPr>
          <a:xfrm>
            <a:off x="9378" y="239151"/>
            <a:ext cx="12173244" cy="5377882"/>
          </a:xfrm>
          <a:prstGeom prst="rect">
            <a:avLst/>
          </a:prstGeom>
        </p:spPr>
        <p:txBody>
          <a:bodyPr wrap="square">
            <a:spAutoFit/>
          </a:bodyPr>
          <a:lstStyle/>
          <a:p>
            <a:pPr indent="457200" algn="ctr" rtl="1">
              <a:lnSpc>
                <a:spcPct val="200000"/>
              </a:lnSpc>
              <a:spcAft>
                <a:spcPts val="0"/>
              </a:spcAft>
            </a:pPr>
            <a:r>
              <a:rPr lang="ar-SA" sz="36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أولا :البصريات الهندسية </a:t>
            </a:r>
            <a:endParaRPr lang="en-US" sz="36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lnSpc>
                <a:spcPct val="200000"/>
              </a:lnSpc>
              <a:spcAft>
                <a:spcPts val="0"/>
              </a:spcAft>
              <a:buFont typeface="Wingdings" panose="05000000000000000000" pitchFamily="2" charset="2"/>
              <a:buChar char=""/>
            </a:pPr>
            <a:r>
              <a:rPr lang="ar-SA"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الضوء وطبيعته   </a:t>
            </a:r>
            <a:r>
              <a:rPr lang="ar-EG"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nature of light</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lnSpc>
                <a:spcPct val="200000"/>
              </a:lnSpc>
              <a:spcAft>
                <a:spcPts val="0"/>
              </a:spcAft>
              <a:buFont typeface="Wingdings" panose="05000000000000000000" pitchFamily="2" charset="2"/>
              <a:buChar char=""/>
            </a:pPr>
            <a:r>
              <a:rPr lang="ar-SA"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إنعكاس الضوء</a:t>
            </a:r>
            <a:r>
              <a:rPr lang="ar-EG"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Reflection of light                                                                               </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rtl="1">
              <a:lnSpc>
                <a:spcPct val="200000"/>
              </a:lnSpc>
              <a:spcAft>
                <a:spcPts val="0"/>
              </a:spcAft>
              <a:buFont typeface="Wingdings" panose="05000000000000000000" pitchFamily="2" charset="2"/>
              <a:buChar char=""/>
            </a:pPr>
            <a:r>
              <a:rPr lang="ar-SA"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إنكسار الضوء</a:t>
            </a:r>
            <a:r>
              <a:rPr lang="ar-EG"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Refraction of light                                                                          </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rtl="1">
              <a:lnSpc>
                <a:spcPct val="200000"/>
              </a:lnSpc>
              <a:spcAft>
                <a:spcPts val="0"/>
              </a:spcAft>
              <a:buFont typeface="Wingdings" panose="05000000000000000000" pitchFamily="2" charset="2"/>
              <a:buChar char=""/>
            </a:pPr>
            <a:r>
              <a:rPr lang="ar-SA"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العين والعيوب البصرية</a:t>
            </a:r>
            <a:r>
              <a:rPr lang="ar-EG"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Human eye and the vision   defects</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rtl="1">
              <a:lnSpc>
                <a:spcPct val="200000"/>
              </a:lnSpc>
              <a:spcAft>
                <a:spcPts val="0"/>
              </a:spcAft>
              <a:buFont typeface="Wingdings" panose="05000000000000000000" pitchFamily="2" charset="2"/>
              <a:buChar char=""/>
            </a:pPr>
            <a:r>
              <a:rPr lang="ar-SA"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ألات الإبصار</a:t>
            </a:r>
            <a:r>
              <a:rPr lang="ar-EG"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Vision machines</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E1BAC2F-A81D-4F4F-A87B-C24D8882E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3496708"/>
      </p:ext>
    </p:extLst>
  </p:cSld>
  <p:clrMapOvr>
    <a:masterClrMapping/>
  </p:clrMapOvr>
  <mc:AlternateContent xmlns:mc="http://schemas.openxmlformats.org/markup-compatibility/2006">
    <mc:Choice xmlns:p14="http://schemas.microsoft.com/office/powerpoint/2010/main" Requires="p14">
      <p:transition spd="slow" p14:dur="2000" advTm="43293"/>
    </mc:Choice>
    <mc:Fallback>
      <p:transition spd="slow" advTm="4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09B10D-DD0F-40AC-951D-1984C2AC7C0C}"/>
              </a:ext>
            </a:extLst>
          </p:cNvPr>
          <p:cNvSpPr/>
          <p:nvPr/>
        </p:nvSpPr>
        <p:spPr>
          <a:xfrm>
            <a:off x="3380132" y="0"/>
            <a:ext cx="4155305" cy="579582"/>
          </a:xfrm>
          <a:prstGeom prst="rect">
            <a:avLst/>
          </a:prstGeom>
        </p:spPr>
        <p:txBody>
          <a:bodyPr wrap="none">
            <a:spAutoFit/>
          </a:bodyPr>
          <a:lstStyle/>
          <a:p>
            <a:pPr algn="r" rtl="1">
              <a:lnSpc>
                <a:spcPct val="150000"/>
              </a:lnSpc>
            </a:pPr>
            <a:r>
              <a:rPr lang="ar-SA" sz="2400" b="1" dirty="0">
                <a:latin typeface="Times New Roman" panose="02020603050405020304" pitchFamily="18" charset="0"/>
                <a:ea typeface="Times New Roman" panose="02020603050405020304" pitchFamily="18" charset="0"/>
              </a:rPr>
              <a:t>محاولات العلماء لإكتشاف سرعة الضوء</a:t>
            </a:r>
            <a:endParaRPr lang="en-US" sz="2000" dirty="0">
              <a:effectLst/>
              <a:latin typeface="Times New Roman" panose="02020603050405020304" pitchFamily="18" charset="0"/>
              <a:ea typeface="Times New Roman" panose="02020603050405020304" pitchFamily="18" charset="0"/>
            </a:endParaRPr>
          </a:p>
        </p:txBody>
      </p:sp>
      <p:pic>
        <p:nvPicPr>
          <p:cNvPr id="10242" name="Picture 2" descr="Related image">
            <a:extLst>
              <a:ext uri="{FF2B5EF4-FFF2-40B4-BE49-F238E27FC236}">
                <a16:creationId xmlns:a16="http://schemas.microsoft.com/office/drawing/2014/main" id="{C4EF54E9-3525-4A0F-AB74-C56814252BA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5" y="612811"/>
            <a:ext cx="5876773" cy="22870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F77E0A1-E12D-46CD-84B1-4E7DD7D62E12}"/>
              </a:ext>
            </a:extLst>
          </p:cNvPr>
          <p:cNvSpPr>
            <a:spLocks noChangeArrowheads="1"/>
          </p:cNvSpPr>
          <p:nvPr/>
        </p:nvSpPr>
        <p:spPr bwMode="auto">
          <a:xfrm>
            <a:off x="6893169" y="-35938"/>
            <a:ext cx="5298831"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Low" rtl="1" eaLnBrk="0" fontAlgn="base" hangingPunct="0">
              <a:lnSpc>
                <a:spcPct val="200000"/>
              </a:lnSpc>
              <a:spcBef>
                <a:spcPct val="0"/>
              </a:spcBef>
              <a:spcAft>
                <a:spcPct val="0"/>
              </a:spcAft>
            </a:pPr>
            <a:r>
              <a:rPr lang="ar-SA" altLang="ar-EG" sz="2200" b="1" u="sng" dirty="0">
                <a:latin typeface="Times New Roman" panose="02020603050405020304" pitchFamily="18" charset="0"/>
                <a:ea typeface="Times New Roman" panose="02020603050405020304" pitchFamily="18" charset="0"/>
                <a:cs typeface="Times New Roman" panose="02020603050405020304" pitchFamily="18" charset="0"/>
              </a:rPr>
              <a:t>المحاولة الأولي لقياس سرعة الضوء</a:t>
            </a:r>
            <a:r>
              <a:rPr lang="ar-SA" altLang="ar-EG" sz="2200" u="sng" dirty="0">
                <a:latin typeface="Times New Roman" panose="02020603050405020304" pitchFamily="18" charset="0"/>
                <a:ea typeface="Times New Roman" panose="02020603050405020304" pitchFamily="18" charset="0"/>
                <a:cs typeface="Times New Roman" panose="02020603050405020304" pitchFamily="18" charset="0"/>
              </a:rPr>
              <a:t>:</a:t>
            </a:r>
            <a:endParaRPr lang="ar-SA" altLang="ar-EG" sz="2200" u="sng" dirty="0">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200000"/>
              </a:lnSpc>
              <a:spcBef>
                <a:spcPct val="0"/>
              </a:spcBef>
              <a:spcAft>
                <a:spcPct val="0"/>
              </a:spcAft>
              <a:buClrTx/>
              <a:buSzTx/>
              <a:buFontTx/>
              <a:buNone/>
              <a:tabLst/>
            </a:pPr>
            <a:r>
              <a:rPr kumimoji="0" lang="ar-SA" altLang="ar-EG"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وكان اول من حاول ان يقيس سرعة الضوء عن طريق التجربة هو الايطالي </a:t>
            </a:r>
            <a:r>
              <a:rPr kumimoji="0" lang="ar-SA" altLang="ar-EG"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جاليليو</a:t>
            </a:r>
            <a:r>
              <a:rPr kumimoji="0" lang="ar-SA" altLang="ar-EG"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حيث اجري تجربة بمعاونة اثنين من المساعدين اوقفهما على هضبتين تبعدان كيلومتر عن بعضهما  البعض. وكان كل مساعد منهما يحمل في يده مصباحا يغطيه بيده. وعند اعطاء اشارة البدء من جاليليو يقوم المساعد الاول برفع يده عن المصباح. وبمجرد ما ان يلمح المساعد الثاني نور المصباح الاول يقوم برفع يده هو الاخر حتي يرى المساعد الاول النور. وبقياس الزمن المنصرم بين رفع المساعد الاول ليده  حتى رؤيته للضوء وبمراعاة المسافة بين المساعدين يستطيع جاليليو حساب سرعة الضوء. </a:t>
            </a:r>
            <a:endParaRPr kumimoji="0" lang="en-US" altLang="ar-EG"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71CFF79-B42B-4E61-AFB0-EE1F46414423}"/>
              </a:ext>
            </a:extLst>
          </p:cNvPr>
          <p:cNvSpPr/>
          <p:nvPr/>
        </p:nvSpPr>
        <p:spPr>
          <a:xfrm>
            <a:off x="-13110" y="2550923"/>
            <a:ext cx="6786484" cy="4307077"/>
          </a:xfrm>
          <a:prstGeom prst="rect">
            <a:avLst/>
          </a:prstGeom>
        </p:spPr>
        <p:txBody>
          <a:bodyPr wrap="square">
            <a:spAutoFit/>
          </a:bodyPr>
          <a:lstStyle/>
          <a:p>
            <a:pPr algn="just" rtl="1">
              <a:lnSpc>
                <a:spcPct val="200000"/>
              </a:lnSpc>
            </a:pPr>
            <a:r>
              <a:rPr kumimoji="0" lang="ar-SA" altLang="ar-EG" sz="20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وطبعا قبل ان يجري جاليليو هذه التجربة كان قد قاس سرعة حركة يدي المساعدين وسرعة رد فعلهما حيث ان المساعدين قد تدربوا كثيرا امام بعضهما البعض اولا</a:t>
            </a:r>
            <a:r>
              <a:rPr kumimoji="0" lang="ar-SA" altLang="ar-EG"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ar-SA" altLang="ar-EG" sz="2000" b="1"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ووجد جاليليو ان الزمن المنقضي يساوي فقط زمن رد الفعل عند المساعدين. اي ان الزمن اللذي احتاجه الضوء حتى يقطع مسافة 2 كيلومتر يساوي صفر</a:t>
            </a:r>
            <a:r>
              <a:rPr kumimoji="0" lang="ar-SA" altLang="ar-EG"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ولكن جاليليو لم يكن متسرعا في اتخاذ قراره. فهو اوصى بأعادة التجربة في مسافة اطول 2 كيلومتر ثم 3 كيلومتر ثم 9 كيلومتر فان ظل الزمن اللازم صفرا فهنا فقط يمكن الزعم بأن سرعة الضوء لانهائية</a:t>
            </a:r>
            <a:r>
              <a:rPr kumimoji="0" lang="en-US" altLang="ar-EG"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ar-EG" sz="2000"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E5437193-5624-47A2-83B5-00D8411D489F}"/>
                  </a:ext>
                </a:extLst>
              </p14:cNvPr>
              <p14:cNvContentPartPr/>
              <p14:nvPr>
                <p:extLst>
                  <p:ext uri="{42D2F446-02D8-4167-A562-619A0277C38B}">
                    <p15:isNarration xmlns:p15="http://schemas.microsoft.com/office/powerpoint/2012/main" val="1"/>
                  </p:ext>
                </p:extLst>
              </p14:nvPr>
            </p14:nvContentPartPr>
            <p14:xfrm>
              <a:off x="1702440" y="5869440"/>
              <a:ext cx="3066840" cy="325800"/>
            </p14:xfrm>
          </p:contentPart>
        </mc:Choice>
        <mc:Fallback>
          <p:pic>
            <p:nvPicPr>
              <p:cNvPr id="3" name="Ink 2">
                <a:extLst>
                  <a:ext uri="{FF2B5EF4-FFF2-40B4-BE49-F238E27FC236}">
                    <a16:creationId xmlns:a16="http://schemas.microsoft.com/office/drawing/2014/main" id="{E5437193-5624-47A2-83B5-00D8411D489F}"/>
                  </a:ext>
                </a:extLst>
              </p:cNvPr>
              <p:cNvPicPr>
                <a:picLocks noGrp="1" noRot="1" noChangeAspect="1" noMove="1" noResize="1" noEditPoints="1" noAdjustHandles="1" noChangeArrowheads="1" noChangeShapeType="1"/>
              </p:cNvPicPr>
              <p:nvPr/>
            </p:nvPicPr>
            <p:blipFill>
              <a:blip r:embed="rId6"/>
              <a:stretch>
                <a:fillRect/>
              </a:stretch>
            </p:blipFill>
            <p:spPr>
              <a:xfrm>
                <a:off x="1686600" y="5806080"/>
                <a:ext cx="3098160" cy="452520"/>
              </a:xfrm>
              <a:prstGeom prst="rect">
                <a:avLst/>
              </a:prstGeom>
            </p:spPr>
          </p:pic>
        </mc:Fallback>
      </mc:AlternateContent>
      <p:pic>
        <p:nvPicPr>
          <p:cNvPr id="4" name="Audio 3">
            <a:hlinkClick r:id="" action="ppaction://media"/>
            <a:extLst>
              <a:ext uri="{FF2B5EF4-FFF2-40B4-BE49-F238E27FC236}">
                <a16:creationId xmlns:a16="http://schemas.microsoft.com/office/drawing/2014/main" id="{0019DD64-9E25-464D-AD32-F84229633F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524401"/>
      </p:ext>
    </p:extLst>
  </p:cSld>
  <p:clrMapOvr>
    <a:masterClrMapping/>
  </p:clrMapOvr>
  <mc:AlternateContent xmlns:mc="http://schemas.openxmlformats.org/markup-compatibility/2006">
    <mc:Choice xmlns:p14="http://schemas.microsoft.com/office/powerpoint/2010/main" Requires="p14">
      <p:transition spd="slow" p14:dur="2000" advTm="120591"/>
    </mc:Choice>
    <mc:Fallback>
      <p:transition spd="slow" advTm="12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3C2D0D-CDDD-4F18-943D-72F78BF322F5}"/>
              </a:ext>
            </a:extLst>
          </p:cNvPr>
          <p:cNvSpPr/>
          <p:nvPr/>
        </p:nvSpPr>
        <p:spPr>
          <a:xfrm>
            <a:off x="0" y="0"/>
            <a:ext cx="12192000" cy="3454792"/>
          </a:xfrm>
          <a:prstGeom prst="rect">
            <a:avLst/>
          </a:prstGeom>
        </p:spPr>
        <p:txBody>
          <a:bodyPr wrap="square">
            <a:spAutoFit/>
          </a:bodyPr>
          <a:lstStyle/>
          <a:p>
            <a:pPr algn="just" rtl="1">
              <a:lnSpc>
                <a:spcPct val="150000"/>
              </a:lnSpc>
              <a:spcAft>
                <a:spcPts val="0"/>
              </a:spcAft>
            </a:pPr>
            <a:r>
              <a:rPr lang="ar-SA" sz="3600" b="1" u="sng" dirty="0">
                <a:latin typeface="Cambria Math" panose="02040503050406030204" pitchFamily="18" charset="0"/>
                <a:ea typeface="Times New Roman" panose="02020603050405020304" pitchFamily="18" charset="0"/>
                <a:cs typeface="Sakkal Majalla" panose="02000000000000000000" pitchFamily="2" charset="-78"/>
              </a:rPr>
              <a:t>طريقة "رومر": </a:t>
            </a:r>
            <a:endParaRPr lang="en-US" sz="3600" dirty="0">
              <a:effectLst/>
              <a:latin typeface="Times New Roman" panose="02020603050405020304" pitchFamily="18" charset="0"/>
              <a:ea typeface="Times New Roman" panose="02020603050405020304" pitchFamily="18" charset="0"/>
            </a:endParaRPr>
          </a:p>
          <a:p>
            <a:pPr marL="457200" indent="-457200" algn="just" rtl="1">
              <a:lnSpc>
                <a:spcPct val="150000"/>
              </a:lnSpc>
              <a:spcAft>
                <a:spcPts val="0"/>
              </a:spcAft>
              <a:buFont typeface="Wingdings" panose="05000000000000000000" pitchFamily="2" charset="2"/>
              <a:buChar char="v"/>
            </a:pPr>
            <a:r>
              <a:rPr lang="ar-SA" sz="2800" dirty="0">
                <a:latin typeface="Cambria Math" panose="02040503050406030204" pitchFamily="18" charset="0"/>
                <a:ea typeface="Times New Roman" panose="02020603050405020304" pitchFamily="18" charset="0"/>
                <a:cs typeface="Sakkal Majalla" panose="02000000000000000000" pitchFamily="2" charset="-78"/>
              </a:rPr>
              <a:t>لاحظ رومر ان احد اقمار المشتري وهو القمر ايو يتأخر موعد خسوفه عن الموعد المحسوب له ب 22 دقيقة. ولاحظ ايضا ان التأخير يتلازم عندما تكون الارض موجودة في مدارها عند ابعد نقطة عن المشتري. وهنا فكر ان السبب ربما يكون في ان الضوء في هذه الحالة يحتاج الى قطع مسافة اطول فاذا كانت سرعة الضوء محدودة و ليست لا نهائية فان هذا يعني زمن اطول.</a:t>
            </a:r>
            <a:endParaRPr lang="en-US" sz="2800" dirty="0">
              <a:effectLst/>
              <a:latin typeface="Times New Roman" panose="02020603050405020304" pitchFamily="18" charset="0"/>
              <a:ea typeface="Times New Roman" panose="02020603050405020304" pitchFamily="18" charset="0"/>
            </a:endParaRPr>
          </a:p>
        </p:txBody>
      </p:sp>
      <p:pic>
        <p:nvPicPr>
          <p:cNvPr id="5122" name="Picture 2" descr="Related image">
            <a:extLst>
              <a:ext uri="{FF2B5EF4-FFF2-40B4-BE49-F238E27FC236}">
                <a16:creationId xmlns:a16="http://schemas.microsoft.com/office/drawing/2014/main" id="{CC2A2F90-C02A-41B1-A55F-9D9478454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957" y="2954264"/>
            <a:ext cx="7105650" cy="33623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39E045CE-FF81-48D4-BDCB-43449D8F9CA7}"/>
                  </a:ext>
                </a:extLst>
              </p14:cNvPr>
              <p14:cNvContentPartPr/>
              <p14:nvPr>
                <p:extLst>
                  <p:ext uri="{42D2F446-02D8-4167-A562-619A0277C38B}">
                    <p15:isNarration xmlns:p15="http://schemas.microsoft.com/office/powerpoint/2012/main" val="1"/>
                  </p:ext>
                </p:extLst>
              </p14:nvPr>
            </p14:nvContentPartPr>
            <p14:xfrm>
              <a:off x="3191760" y="3654360"/>
              <a:ext cx="5395320" cy="2515680"/>
            </p14:xfrm>
          </p:contentPart>
        </mc:Choice>
        <mc:Fallback>
          <p:pic>
            <p:nvPicPr>
              <p:cNvPr id="3" name="Ink 2">
                <a:extLst>
                  <a:ext uri="{FF2B5EF4-FFF2-40B4-BE49-F238E27FC236}">
                    <a16:creationId xmlns:a16="http://schemas.microsoft.com/office/drawing/2014/main" id="{39E045CE-FF81-48D4-BDCB-43449D8F9CA7}"/>
                  </a:ext>
                </a:extLst>
              </p:cNvPr>
              <p:cNvPicPr>
                <a:picLocks noGrp="1" noRot="1" noChangeAspect="1" noMove="1" noResize="1" noEditPoints="1" noAdjustHandles="1" noChangeArrowheads="1" noChangeShapeType="1"/>
              </p:cNvPicPr>
              <p:nvPr/>
            </p:nvPicPr>
            <p:blipFill>
              <a:blip r:embed="rId6"/>
              <a:stretch>
                <a:fillRect/>
              </a:stretch>
            </p:blipFill>
            <p:spPr>
              <a:xfrm>
                <a:off x="3175920" y="3591000"/>
                <a:ext cx="5426640" cy="2642400"/>
              </a:xfrm>
              <a:prstGeom prst="rect">
                <a:avLst/>
              </a:prstGeom>
            </p:spPr>
          </p:pic>
        </mc:Fallback>
      </mc:AlternateContent>
      <p:pic>
        <p:nvPicPr>
          <p:cNvPr id="4" name="Audio 3">
            <a:hlinkClick r:id="" action="ppaction://media"/>
            <a:extLst>
              <a:ext uri="{FF2B5EF4-FFF2-40B4-BE49-F238E27FC236}">
                <a16:creationId xmlns:a16="http://schemas.microsoft.com/office/drawing/2014/main" id="{F8C8E7B2-4FA1-4D84-9CC1-2B3AC601EA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1155432"/>
      </p:ext>
    </p:extLst>
  </p:cSld>
  <p:clrMapOvr>
    <a:masterClrMapping/>
  </p:clrMapOvr>
  <mc:AlternateContent xmlns:mc="http://schemas.openxmlformats.org/markup-compatibility/2006">
    <mc:Choice xmlns:p14="http://schemas.microsoft.com/office/powerpoint/2010/main" Requires="p14">
      <p:transition spd="slow" p14:dur="2000" advTm="68602"/>
    </mc:Choice>
    <mc:Fallback>
      <p:transition spd="slow" advTm="68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C9BC66-7DF0-4FE1-B3C6-903222C6D5F8}"/>
              </a:ext>
            </a:extLst>
          </p:cNvPr>
          <p:cNvSpPr/>
          <p:nvPr/>
        </p:nvSpPr>
        <p:spPr>
          <a:xfrm>
            <a:off x="0" y="202533"/>
            <a:ext cx="12192000" cy="6555641"/>
          </a:xfrm>
          <a:prstGeom prst="rect">
            <a:avLst/>
          </a:prstGeom>
        </p:spPr>
        <p:txBody>
          <a:bodyPr wrap="square">
            <a:spAutoFit/>
          </a:bodyPr>
          <a:lstStyle/>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وأرجع رومر السبب في ذلك بأن إفترض أن سرعة الأرض عند إبتعادها عن المشترى هي </a:t>
            </a:r>
            <a:r>
              <a:rPr lang="en-US" sz="2800" dirty="0">
                <a:latin typeface="Times New Roman" panose="02020603050405020304" pitchFamily="18" charset="0"/>
                <a:cs typeface="Times New Roman" panose="02020603050405020304" pitchFamily="18" charset="0"/>
              </a:rPr>
              <a:t> v </a:t>
            </a:r>
            <a:r>
              <a:rPr lang="ar-EG" sz="2800" dirty="0">
                <a:latin typeface="Times New Roman" panose="02020603050405020304" pitchFamily="18" charset="0"/>
                <a:cs typeface="Times New Roman" panose="02020603050405020304" pitchFamily="18" charset="0"/>
              </a:rPr>
              <a:t>وأن المدة الحقيقية بين خسوفين متتاليين هي </a:t>
            </a:r>
            <a:r>
              <a:rPr lang="en-US" sz="2800" dirty="0">
                <a:latin typeface="Times New Roman" panose="02020603050405020304" pitchFamily="18" charset="0"/>
                <a:cs typeface="Times New Roman" panose="02020603050405020304" pitchFamily="18" charset="0"/>
              </a:rPr>
              <a:t> t </a:t>
            </a:r>
            <a:r>
              <a:rPr lang="ar-EG" sz="2800" dirty="0">
                <a:latin typeface="Times New Roman" panose="02020603050405020304" pitchFamily="18" charset="0"/>
                <a:cs typeface="Times New Roman" panose="02020603050405020304" pitchFamily="18" charset="0"/>
              </a:rPr>
              <a:t>.</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ففي أثناء هذه المدة تبتعد الأرض عن المشترى مسافة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vt</a:t>
            </a:r>
            <a:r>
              <a:rPr lang="en-US" sz="2800" dirty="0">
                <a:latin typeface="Times New Roman" panose="02020603050405020304" pitchFamily="18" charset="0"/>
                <a:cs typeface="Times New Roman" panose="02020603050405020304" pitchFamily="18" charset="0"/>
              </a:rPr>
              <a:t> </a:t>
            </a:r>
            <a:r>
              <a:rPr lang="ar-EG" sz="2800" dirty="0">
                <a:latin typeface="Times New Roman" panose="02020603050405020304" pitchFamily="18" charset="0"/>
                <a:cs typeface="Times New Roman" panose="02020603050405020304" pitchFamily="18" charset="0"/>
              </a:rPr>
              <a:t>والضوء الآتي إليها والذي ينبيء الراصد بان خسوفا آخر قد بدأ يجب أن يجتاز هذه المسافة الإضافية بسرعته الحقيقية، أي سرعته في الفراغ وهي </a:t>
            </a:r>
            <a:r>
              <a:rPr lang="en-US" sz="2800" dirty="0">
                <a:latin typeface="Times New Roman" panose="02020603050405020304" pitchFamily="18" charset="0"/>
                <a:cs typeface="Times New Roman" panose="02020603050405020304" pitchFamily="18" charset="0"/>
              </a:rPr>
              <a:t>C </a:t>
            </a:r>
            <a:r>
              <a:rPr lang="ar-EG" sz="2800" dirty="0">
                <a:latin typeface="Times New Roman" panose="02020603050405020304" pitchFamily="18" charset="0"/>
                <a:cs typeface="Times New Roman" panose="02020603050405020304" pitchFamily="18" charset="0"/>
              </a:rPr>
              <a:t>.</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وهنا نحتاج إلى زمن إضافي مقداره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vt</a:t>
            </a:r>
            <a:r>
              <a:rPr lang="en-US" sz="2800" dirty="0">
                <a:latin typeface="Times New Roman" panose="02020603050405020304" pitchFamily="18" charset="0"/>
                <a:cs typeface="Times New Roman" panose="02020603050405020304" pitchFamily="18" charset="0"/>
              </a:rPr>
              <a:t>/c </a:t>
            </a:r>
            <a:r>
              <a:rPr lang="ar-EG" sz="2800" dirty="0">
                <a:latin typeface="Times New Roman" panose="02020603050405020304" pitchFamily="18" charset="0"/>
                <a:cs typeface="Times New Roman" panose="02020603050405020304" pitchFamily="18" charset="0"/>
              </a:rPr>
              <a:t>هذا الزمن يجب أن يضاف إلى الزمن الأصلي </a:t>
            </a:r>
            <a:r>
              <a:rPr lang="en-US" sz="2800" dirty="0">
                <a:latin typeface="Times New Roman" panose="02020603050405020304" pitchFamily="18" charset="0"/>
                <a:cs typeface="Times New Roman" panose="02020603050405020304" pitchFamily="18" charset="0"/>
              </a:rPr>
              <a:t> t </a:t>
            </a:r>
            <a:r>
              <a:rPr lang="ar-EG" sz="2800" dirty="0">
                <a:latin typeface="Times New Roman" panose="02020603050405020304" pitchFamily="18" charset="0"/>
                <a:cs typeface="Times New Roman" panose="02020603050405020304" pitchFamily="18" charset="0"/>
              </a:rPr>
              <a:t>لكي نحصل على المده الفاصلة بالمشاهدة بين خسوفيين متتاليين حين تبتعد الأرض عن المشترى . </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فإذا حدث </a:t>
            </a:r>
            <a:r>
              <a:rPr lang="en-US" sz="2800" dirty="0">
                <a:latin typeface="Times New Roman" panose="02020603050405020304" pitchFamily="18" charset="0"/>
                <a:cs typeface="Times New Roman" panose="02020603050405020304" pitchFamily="18" charset="0"/>
              </a:rPr>
              <a:t>n </a:t>
            </a:r>
            <a:r>
              <a:rPr lang="ar-EG" sz="2800" dirty="0">
                <a:latin typeface="Times New Roman" panose="02020603050405020304" pitchFamily="18" charset="0"/>
                <a:cs typeface="Times New Roman" panose="02020603050405020304" pitchFamily="18" charset="0"/>
              </a:rPr>
              <a:t> خسوفا في أثناء مدة تباعد الأرض عن المشترى ( أي من لحظة أقرب وضع لها من المشترى إلى لحظة أبعد وضع للأرض من المشترى ) يكون التأخر الكلي من أجل هذة الخسوفات هو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nvt</a:t>
            </a:r>
            <a:r>
              <a:rPr lang="en-US" sz="2800" dirty="0">
                <a:latin typeface="Times New Roman" panose="02020603050405020304" pitchFamily="18" charset="0"/>
                <a:cs typeface="Times New Roman" panose="02020603050405020304" pitchFamily="18" charset="0"/>
              </a:rPr>
              <a:t>/c </a:t>
            </a:r>
            <a:r>
              <a:rPr lang="ar-EG" sz="2800" dirty="0">
                <a:latin typeface="Times New Roman" panose="02020603050405020304" pitchFamily="18" charset="0"/>
                <a:cs typeface="Times New Roman" panose="02020603050405020304" pitchFamily="18" charset="0"/>
              </a:rPr>
              <a:t>.</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 وقد وجد رومر أنه يساوي 1000 ثانية . </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ولكن </a:t>
            </a:r>
            <a:r>
              <a:rPr lang="en-US" sz="2800" dirty="0" err="1">
                <a:latin typeface="Times New Roman" panose="02020603050405020304" pitchFamily="18" charset="0"/>
                <a:cs typeface="Times New Roman" panose="02020603050405020304" pitchFamily="18" charset="0"/>
              </a:rPr>
              <a:t>nvt</a:t>
            </a:r>
            <a:r>
              <a:rPr lang="en-US" sz="2800" dirty="0">
                <a:latin typeface="Times New Roman" panose="02020603050405020304" pitchFamily="18" charset="0"/>
                <a:cs typeface="Times New Roman" panose="02020603050405020304" pitchFamily="18" charset="0"/>
              </a:rPr>
              <a:t> </a:t>
            </a:r>
            <a:r>
              <a:rPr lang="ar-EG" sz="2800" dirty="0">
                <a:latin typeface="Times New Roman" panose="02020603050405020304" pitchFamily="18" charset="0"/>
                <a:cs typeface="Times New Roman" panose="02020603050405020304" pitchFamily="18" charset="0"/>
              </a:rPr>
              <a:t> هي المسافة الكلية التي إبتعدت بها الأرض عن المشترى في أثناء </a:t>
            </a:r>
            <a:r>
              <a:rPr lang="en-US" sz="2800" dirty="0">
                <a:latin typeface="Times New Roman" panose="02020603050405020304" pitchFamily="18" charset="0"/>
                <a:cs typeface="Times New Roman" panose="02020603050405020304" pitchFamily="18" charset="0"/>
              </a:rPr>
              <a:t>n </a:t>
            </a:r>
            <a:r>
              <a:rPr lang="ar-EG" sz="2800" dirty="0">
                <a:latin typeface="Times New Roman" panose="02020603050405020304" pitchFamily="18" charset="0"/>
                <a:cs typeface="Times New Roman" panose="02020603050405020304" pitchFamily="18" charset="0"/>
              </a:rPr>
              <a:t> خسوف . </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وبذلك فهي تساوى نصف الطريق الذي تدور به الأرض في مدارها ( ويساوي 186 مليون ميل ) . فالمدة </a:t>
            </a:r>
            <a:r>
              <a:rPr lang="en-US" sz="2800" dirty="0" err="1">
                <a:latin typeface="Times New Roman" panose="02020603050405020304" pitchFamily="18" charset="0"/>
                <a:cs typeface="Times New Roman" panose="02020603050405020304" pitchFamily="18" charset="0"/>
              </a:rPr>
              <a:t>nvt</a:t>
            </a:r>
            <a:r>
              <a:rPr lang="en-US" sz="2800" dirty="0">
                <a:latin typeface="Times New Roman" panose="02020603050405020304" pitchFamily="18" charset="0"/>
                <a:cs typeface="Times New Roman" panose="02020603050405020304" pitchFamily="18" charset="0"/>
              </a:rPr>
              <a:t>/c </a:t>
            </a:r>
            <a:r>
              <a:rPr lang="ar-EG" sz="2800" dirty="0">
                <a:latin typeface="Times New Roman" panose="02020603050405020304" pitchFamily="18" charset="0"/>
                <a:cs typeface="Times New Roman" panose="02020603050405020304" pitchFamily="18" charset="0"/>
              </a:rPr>
              <a:t> هي 186000000/</a:t>
            </a:r>
            <a:r>
              <a:rPr lang="en-US" sz="2800" dirty="0">
                <a:latin typeface="Times New Roman" panose="02020603050405020304" pitchFamily="18" charset="0"/>
                <a:cs typeface="Times New Roman" panose="02020603050405020304" pitchFamily="18" charset="0"/>
              </a:rPr>
              <a:t> c </a:t>
            </a:r>
            <a:r>
              <a:rPr lang="ar-EG" sz="2800" dirty="0">
                <a:latin typeface="Times New Roman" panose="02020603050405020304" pitchFamily="18" charset="0"/>
                <a:cs typeface="Times New Roman" panose="02020603050405020304" pitchFamily="18" charset="0"/>
              </a:rPr>
              <a:t>وهي تساوي 1000 ثانية . </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وإستنتج بذلك أن سرعة الضوء </a:t>
            </a:r>
            <a:r>
              <a:rPr lang="en-US" sz="2800" dirty="0">
                <a:latin typeface="Times New Roman" panose="02020603050405020304" pitchFamily="18" charset="0"/>
                <a:cs typeface="Times New Roman" panose="02020603050405020304" pitchFamily="18" charset="0"/>
              </a:rPr>
              <a:t>c </a:t>
            </a:r>
            <a:r>
              <a:rPr lang="ar-EG" sz="2800" dirty="0">
                <a:latin typeface="Times New Roman" panose="02020603050405020304" pitchFamily="18" charset="0"/>
                <a:cs typeface="Times New Roman" panose="02020603050405020304" pitchFamily="18" charset="0"/>
              </a:rPr>
              <a:t> هي 186000 ميل في الثانية . </a:t>
            </a:r>
          </a:p>
          <a:p>
            <a:pPr marL="457200" indent="-457200" algn="r" rtl="1">
              <a:buFont typeface="Wingdings" panose="05000000000000000000" pitchFamily="2" charset="2"/>
              <a:buChar char="v"/>
            </a:pPr>
            <a:r>
              <a:rPr lang="ar-EG" sz="2800" dirty="0">
                <a:latin typeface="Times New Roman" panose="02020603050405020304" pitchFamily="18" charset="0"/>
                <a:cs typeface="Times New Roman" panose="02020603050405020304" pitchFamily="18" charset="0"/>
              </a:rPr>
              <a:t>وهو رقم قريب جدا من القياس الدقيق الحالي 300.000 كيلومتر في الثانية</a:t>
            </a:r>
          </a:p>
        </p:txBody>
      </p:sp>
      <p:pic>
        <p:nvPicPr>
          <p:cNvPr id="2" name="Audio 1">
            <a:hlinkClick r:id="" action="ppaction://media"/>
            <a:extLst>
              <a:ext uri="{FF2B5EF4-FFF2-40B4-BE49-F238E27FC236}">
                <a16:creationId xmlns:a16="http://schemas.microsoft.com/office/drawing/2014/main" id="{4D7D8518-028A-4906-9C1E-7C8A2551E7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7434337"/>
      </p:ext>
    </p:extLst>
  </p:cSld>
  <p:clrMapOvr>
    <a:masterClrMapping/>
  </p:clrMapOvr>
  <mc:AlternateContent xmlns:mc="http://schemas.openxmlformats.org/markup-compatibility/2006">
    <mc:Choice xmlns:p14="http://schemas.microsoft.com/office/powerpoint/2010/main" Requires="p14">
      <p:transition spd="slow" p14:dur="2000" advTm="136768"/>
    </mc:Choice>
    <mc:Fallback>
      <p:transition spd="slow" advTm="13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B31B9-7BCF-47D2-A0DC-1DC286887462}"/>
              </a:ext>
            </a:extLst>
          </p:cNvPr>
          <p:cNvSpPr/>
          <p:nvPr/>
        </p:nvSpPr>
        <p:spPr>
          <a:xfrm>
            <a:off x="0" y="0"/>
            <a:ext cx="12192000" cy="2074414"/>
          </a:xfrm>
          <a:prstGeom prst="rect">
            <a:avLst/>
          </a:prstGeom>
        </p:spPr>
        <p:txBody>
          <a:bodyPr wrap="square">
            <a:spAutoFit/>
          </a:bodyPr>
          <a:lstStyle/>
          <a:p>
            <a:pPr algn="just" rtl="1">
              <a:lnSpc>
                <a:spcPct val="115000"/>
              </a:lnSpc>
              <a:spcAft>
                <a:spcPts val="0"/>
              </a:spcAft>
            </a:pPr>
            <a:r>
              <a:rPr lang="ar-EG" sz="2800" b="1" dirty="0">
                <a:latin typeface="Cambria Math" panose="02040503050406030204" pitchFamily="18" charset="0"/>
                <a:ea typeface="Times New Roman" panose="02020603050405020304" pitchFamily="18" charset="0"/>
                <a:cs typeface="Sakkal Majalla" panose="02000000000000000000" pitchFamily="2" charset="-78"/>
              </a:rPr>
              <a:t>ط</a:t>
            </a:r>
            <a:r>
              <a:rPr lang="ar-SA" sz="2800" b="1" dirty="0">
                <a:latin typeface="Cambria Math" panose="02040503050406030204" pitchFamily="18" charset="0"/>
                <a:ea typeface="Times New Roman" panose="02020603050405020304" pitchFamily="18" charset="0"/>
                <a:cs typeface="Sakkal Majalla" panose="02000000000000000000" pitchFamily="2" charset="-78"/>
              </a:rPr>
              <a:t>ريقة </a:t>
            </a:r>
            <a:r>
              <a:rPr lang="ar-EG" sz="2800" b="1" dirty="0">
                <a:latin typeface="Cambria Math" panose="02040503050406030204" pitchFamily="18" charset="0"/>
                <a:ea typeface="Times New Roman" panose="02020603050405020304" pitchFamily="18" charset="0"/>
                <a:cs typeface="Sakkal Majalla" panose="02000000000000000000" pitchFamily="2" charset="-78"/>
              </a:rPr>
              <a:t>"</a:t>
            </a:r>
            <a:r>
              <a:rPr lang="ar-SA" sz="2800" b="1" dirty="0">
                <a:latin typeface="Cambria Math" panose="02040503050406030204" pitchFamily="18" charset="0"/>
                <a:ea typeface="Times New Roman" panose="02020603050405020304" pitchFamily="18" charset="0"/>
                <a:cs typeface="Sakkal Majalla" panose="02000000000000000000" pitchFamily="2" charset="-78"/>
              </a:rPr>
              <a:t>فيزو":-</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تمكن "فيزو" من قياس سرعة الضوء معمليًا على الأرض، دون الاستعانة بظواهر فلكية</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يتركب جهاز العجلة الدوارة "لفيزو" من مصدر قوي للضوء </a:t>
            </a:r>
            <a:r>
              <a:rPr lang="en-US" sz="2800" dirty="0">
                <a:latin typeface="Cambria Math" panose="02040503050406030204" pitchFamily="18" charset="0"/>
                <a:ea typeface="Times New Roman" panose="02020603050405020304" pitchFamily="18" charset="0"/>
                <a:cs typeface="Sakkal Majalla" panose="02000000000000000000" pitchFamily="2" charset="-78"/>
              </a:rPr>
              <a:t>S</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a:t>
            </a:r>
            <a:r>
              <a:rPr lang="ar-EG" sz="2800" dirty="0">
                <a:latin typeface="Cambria Math" panose="02040503050406030204" pitchFamily="18" charset="0"/>
                <a:ea typeface="Times New Roman" panose="02020603050405020304" pitchFamily="18" charset="0"/>
                <a:cs typeface="Sakkal Majalla" panose="02000000000000000000" pitchFamily="2" charset="-78"/>
              </a:rPr>
              <a:t>ت</a:t>
            </a:r>
            <a:r>
              <a:rPr lang="ar-SA" sz="2800" dirty="0">
                <a:latin typeface="Cambria Math" panose="02040503050406030204" pitchFamily="18" charset="0"/>
                <a:ea typeface="Times New Roman" panose="02020603050405020304" pitchFamily="18" charset="0"/>
                <a:cs typeface="Sakkal Majalla" panose="02000000000000000000" pitchFamily="2" charset="-78"/>
              </a:rPr>
              <a:t>جمع أشعته بواسطة عدسه لامه </a:t>
            </a:r>
            <a:r>
              <a:rPr lang="en-US" sz="2800" dirty="0">
                <a:latin typeface="Cambria Math" panose="02040503050406030204" pitchFamily="18" charset="0"/>
                <a:ea typeface="Times New Roman" panose="02020603050405020304" pitchFamily="18" charset="0"/>
                <a:cs typeface="Sakkal Majalla" panose="02000000000000000000" pitchFamily="2" charset="-78"/>
              </a:rPr>
              <a:t>L</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1</a:t>
            </a:r>
            <a:r>
              <a:rPr lang="ar-SA" sz="2800" dirty="0">
                <a:latin typeface="Cambria Math" panose="02040503050406030204" pitchFamily="18" charset="0"/>
                <a:ea typeface="Times New Roman" panose="02020603050405020304" pitchFamily="18" charset="0"/>
                <a:cs typeface="Sakkal Majalla" panose="02000000000000000000" pitchFamily="2" charset="-78"/>
              </a:rPr>
              <a:t>، حيث تسقط الأشعة المجمعة على مرآة نصف مفضضة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1</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تعكس الضوء ليتجمع عند نقطه </a:t>
            </a:r>
            <a:r>
              <a:rPr lang="en-US" sz="2800" dirty="0">
                <a:latin typeface="Cambria Math" panose="02040503050406030204" pitchFamily="18" charset="0"/>
                <a:ea typeface="Times New Roman" panose="02020603050405020304" pitchFamily="18" charset="0"/>
                <a:cs typeface="Sakkal Majalla" panose="02000000000000000000" pitchFamily="2" charset="-78"/>
              </a:rPr>
              <a:t>I</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توجد في بؤرة العدسه </a:t>
            </a:r>
            <a:r>
              <a:rPr lang="en-US" sz="2800" dirty="0">
                <a:latin typeface="Cambria Math" panose="02040503050406030204" pitchFamily="18" charset="0"/>
                <a:ea typeface="Times New Roman" panose="02020603050405020304" pitchFamily="18" charset="0"/>
                <a:cs typeface="Sakkal Majalla" panose="02000000000000000000" pitchFamily="2" charset="-78"/>
              </a:rPr>
              <a:t>L</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a:t>
            </a:r>
            <a:endParaRPr lang="en-US" sz="28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03E61B7E-A310-43C9-8B25-CB66E7E130EA}"/>
              </a:ext>
            </a:extLst>
          </p:cNvPr>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03085" y="2074414"/>
            <a:ext cx="6870909" cy="4783586"/>
          </a:xfrm>
          <a:prstGeom prst="rect">
            <a:avLst/>
          </a:prstGeom>
          <a:noFill/>
          <a:ln>
            <a:noFill/>
          </a:ln>
        </p:spPr>
      </p:pic>
      <p:pic>
        <p:nvPicPr>
          <p:cNvPr id="4" name="Audio 3">
            <a:hlinkClick r:id="" action="ppaction://media"/>
            <a:extLst>
              <a:ext uri="{FF2B5EF4-FFF2-40B4-BE49-F238E27FC236}">
                <a16:creationId xmlns:a16="http://schemas.microsoft.com/office/drawing/2014/main" id="{323FEDCD-9B86-4E2D-B952-F04696E0BC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5056774"/>
      </p:ext>
    </p:extLst>
  </p:cSld>
  <p:clrMapOvr>
    <a:masterClrMapping/>
  </p:clrMapOvr>
  <mc:AlternateContent xmlns:mc="http://schemas.openxmlformats.org/markup-compatibility/2006">
    <mc:Choice xmlns:p14="http://schemas.microsoft.com/office/powerpoint/2010/main" Requires="p14">
      <p:transition spd="slow" p14:dur="2000" advTm="114607"/>
    </mc:Choice>
    <mc:Fallback>
      <p:transition spd="slow" advTm="11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B52853-79EE-41C7-95A3-6F1A33A5480E}"/>
              </a:ext>
            </a:extLst>
          </p:cNvPr>
          <p:cNvSpPr/>
          <p:nvPr/>
        </p:nvSpPr>
        <p:spPr>
          <a:xfrm>
            <a:off x="0" y="0"/>
            <a:ext cx="12192000" cy="5543056"/>
          </a:xfrm>
          <a:prstGeom prst="rect">
            <a:avLst/>
          </a:prstGeom>
        </p:spPr>
        <p:txBody>
          <a:bodyPr wrap="square">
            <a:spAutoFit/>
          </a:bodyPr>
          <a:lstStyle/>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يخرج الضوء بعد ذلك حزمة متساوية لينتقل مسافه </a:t>
            </a:r>
            <a:r>
              <a:rPr lang="en-US" sz="2800" dirty="0">
                <a:latin typeface="Cambria Math" panose="02040503050406030204" pitchFamily="18" charset="0"/>
                <a:ea typeface="Times New Roman" panose="02020603050405020304" pitchFamily="18" charset="0"/>
                <a:cs typeface="Sakkal Majalla" panose="02000000000000000000" pitchFamily="2" charset="-78"/>
              </a:rPr>
              <a:t>d</a:t>
            </a:r>
            <a:r>
              <a:rPr lang="ar-SA" sz="2800" dirty="0">
                <a:latin typeface="Cambria Math" panose="02040503050406030204" pitchFamily="18" charset="0"/>
                <a:ea typeface="Times New Roman" panose="02020603050405020304" pitchFamily="18" charset="0"/>
                <a:cs typeface="Sakkal Majalla" panose="02000000000000000000" pitchFamily="2" charset="-78"/>
              </a:rPr>
              <a:t> (بضعة كيلومترات) قبل أن يسقط على عدسه لامة أخرى </a:t>
            </a:r>
            <a:r>
              <a:rPr lang="en-US" sz="2800" dirty="0">
                <a:latin typeface="Cambria Math" panose="02040503050406030204" pitchFamily="18" charset="0"/>
                <a:ea typeface="Times New Roman" panose="02020603050405020304" pitchFamily="18" charset="0"/>
                <a:cs typeface="Sakkal Majalla" panose="02000000000000000000" pitchFamily="2" charset="-78"/>
              </a:rPr>
              <a:t>L</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3</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تجمع الأشعة لتسقط عموديًا على مرآة م</a:t>
            </a:r>
            <a:r>
              <a:rPr lang="ar-EG" sz="2800" dirty="0">
                <a:latin typeface="Cambria Math" panose="02040503050406030204" pitchFamily="18" charset="0"/>
                <a:ea typeface="Times New Roman" panose="02020603050405020304" pitchFamily="18" charset="0"/>
                <a:cs typeface="Sakkal Majalla" panose="02000000000000000000" pitchFamily="2" charset="-78"/>
              </a:rPr>
              <a:t>ق</a:t>
            </a:r>
            <a:r>
              <a:rPr lang="ar-SA" sz="2800" dirty="0">
                <a:latin typeface="Cambria Math" panose="02040503050406030204" pitchFamily="18" charset="0"/>
                <a:ea typeface="Times New Roman" panose="02020603050405020304" pitchFamily="18" charset="0"/>
                <a:cs typeface="Sakkal Majalla" panose="02000000000000000000" pitchFamily="2" charset="-78"/>
              </a:rPr>
              <a:t>عرة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 فتعكس الأشعة مقتفية نفس المسار وتتجمع مرة ثانية عند النقطة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I</a:t>
            </a:r>
            <a:r>
              <a:rPr lang="ar-SA" sz="2800" dirty="0">
                <a:latin typeface="Cambria Math" panose="02040503050406030204" pitchFamily="18" charset="0"/>
                <a:ea typeface="Times New Roman" panose="02020603050405020304" pitchFamily="18" charset="0"/>
                <a:cs typeface="Sakkal Majalla" panose="02000000000000000000" pitchFamily="2" charset="-78"/>
              </a:rPr>
              <a:t> وبعدها تسقط الأشعة على المرآة نصف الم</a:t>
            </a:r>
            <a:r>
              <a:rPr lang="ar-EG" sz="2800" dirty="0">
                <a:latin typeface="Cambria Math" panose="02040503050406030204" pitchFamily="18" charset="0"/>
                <a:ea typeface="Times New Roman" panose="02020603050405020304" pitchFamily="18" charset="0"/>
                <a:cs typeface="Sakkal Majalla" panose="02000000000000000000" pitchFamily="2" charset="-78"/>
              </a:rPr>
              <a:t>ف</a:t>
            </a:r>
            <a:r>
              <a:rPr lang="ar-SA" sz="2800" dirty="0">
                <a:latin typeface="Cambria Math" panose="02040503050406030204" pitchFamily="18" charset="0"/>
                <a:ea typeface="Times New Roman" panose="02020603050405020304" pitchFamily="18" charset="0"/>
                <a:cs typeface="Sakkal Majalla" panose="02000000000000000000" pitchFamily="2" charset="-78"/>
              </a:rPr>
              <a:t>ضضة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1</a:t>
            </a:r>
            <a:r>
              <a:rPr lang="ar-SA" sz="2800" dirty="0">
                <a:latin typeface="Cambria Math" panose="02040503050406030204" pitchFamily="18" charset="0"/>
                <a:ea typeface="Times New Roman" panose="02020603050405020304" pitchFamily="18" charset="0"/>
                <a:cs typeface="Sakkal Majalla" panose="02000000000000000000" pitchFamily="2" charset="-78"/>
              </a:rPr>
              <a:t> لتنفذ خلالها وتراها عين الراصد. </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توضع عجلة مسننة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 W</a:t>
            </a:r>
            <a:r>
              <a:rPr lang="en-US" sz="2800" dirty="0">
                <a:latin typeface="Sakkal Majalla" panose="02000000000000000000" pitchFamily="2" charset="-78"/>
                <a:ea typeface="Times New Roman" panose="02020603050405020304" pitchFamily="18" charset="0"/>
              </a:rPr>
              <a:t> </a:t>
            </a:r>
            <a:r>
              <a:rPr lang="ar-SA" sz="2800" dirty="0">
                <a:latin typeface="Sakkal Majalla" panose="02000000000000000000" pitchFamily="2" charset="-78"/>
                <a:ea typeface="Times New Roman" panose="02020603050405020304" pitchFamily="18" charset="0"/>
              </a:rPr>
              <a:t>في وضع رأسي عند النقطة </a:t>
            </a:r>
            <a:r>
              <a:rPr lang="en-US" sz="2800" dirty="0">
                <a:latin typeface="Sakkal Majalla" panose="02000000000000000000" pitchFamily="2" charset="-78"/>
                <a:ea typeface="Times New Roman" panose="02020603050405020304" pitchFamily="18" charset="0"/>
              </a:rPr>
              <a:t> </a:t>
            </a:r>
            <a:r>
              <a:rPr lang="en-US" sz="2800" dirty="0">
                <a:latin typeface="Cambria Math" panose="02040503050406030204" pitchFamily="18" charset="0"/>
                <a:ea typeface="Times New Roman" panose="02020603050405020304" pitchFamily="18" charset="0"/>
                <a:cs typeface="Sakkal Majalla" panose="02000000000000000000" pitchFamily="2" charset="-78"/>
              </a:rPr>
              <a:t>I</a:t>
            </a:r>
            <a:r>
              <a:rPr lang="en-US" sz="2800" dirty="0">
                <a:latin typeface="Sakkal Majalla" panose="02000000000000000000" pitchFamily="2" charset="-78"/>
                <a:ea typeface="Times New Roman" panose="02020603050405020304" pitchFamily="18" charset="0"/>
              </a:rPr>
              <a:t> </a:t>
            </a:r>
            <a:r>
              <a:rPr lang="ar-SA" sz="2800" dirty="0">
                <a:latin typeface="Sakkal Majalla" panose="02000000000000000000" pitchFamily="2" charset="-78"/>
                <a:ea typeface="Times New Roman" panose="02020603050405020304" pitchFamily="18" charset="0"/>
              </a:rPr>
              <a:t>بحيث يمكن للأشعة الضوئية المرور</a:t>
            </a:r>
            <a:r>
              <a:rPr lang="ar-SA" sz="2800" dirty="0">
                <a:latin typeface="Cambria Math" panose="02040503050406030204" pitchFamily="18" charset="0"/>
                <a:ea typeface="Times New Roman" panose="02020603050405020304" pitchFamily="18" charset="0"/>
                <a:cs typeface="Sakkal Majalla" panose="02000000000000000000" pitchFamily="2" charset="-78"/>
              </a:rPr>
              <a:t> بين أسنانها، كما يمكن إدارة العجلة حول محورها الأفقي. عند دوران العجلة تمر أسنانه واحدة تلو الأخرى على شعاع الضوء عند </a:t>
            </a:r>
            <a:r>
              <a:rPr lang="en-US" sz="2800" dirty="0">
                <a:latin typeface="Cambria Math" panose="02040503050406030204" pitchFamily="18" charset="0"/>
                <a:ea typeface="Times New Roman" panose="02020603050405020304" pitchFamily="18" charset="0"/>
                <a:cs typeface="Sakkal Majalla" panose="02000000000000000000" pitchFamily="2" charset="-78"/>
              </a:rPr>
              <a:t>I</a:t>
            </a:r>
            <a:r>
              <a:rPr lang="ar-SA" sz="2800" dirty="0">
                <a:latin typeface="Cambria Math" panose="02040503050406030204" pitchFamily="18" charset="0"/>
                <a:ea typeface="Times New Roman" panose="02020603050405020304" pitchFamily="18" charset="0"/>
                <a:cs typeface="Sakkal Majalla" panose="02000000000000000000" pitchFamily="2" charset="-78"/>
              </a:rPr>
              <a:t> وتوقف مروره لحظة وجود السن في طريق الأشعة ثم تعود الأشعة للمرور عندما لايعترض سن طريقها وعلى ذلك يرى الراصد صورة المصدر </a:t>
            </a:r>
            <a:r>
              <a:rPr lang="en-US" sz="2800" dirty="0">
                <a:latin typeface="Cambria Math" panose="02040503050406030204" pitchFamily="18" charset="0"/>
                <a:ea typeface="Times New Roman" panose="02020603050405020304" pitchFamily="18" charset="0"/>
                <a:cs typeface="Sakkal Majalla" panose="02000000000000000000" pitchFamily="2" charset="-78"/>
              </a:rPr>
              <a:t>S</a:t>
            </a:r>
            <a:r>
              <a:rPr lang="ar-SA" sz="2800" dirty="0">
                <a:latin typeface="Cambria Math" panose="02040503050406030204" pitchFamily="18" charset="0"/>
                <a:ea typeface="Times New Roman" panose="02020603050405020304" pitchFamily="18" charset="0"/>
                <a:cs typeface="Sakkal Majalla" panose="02000000000000000000" pitchFamily="2" charset="-78"/>
              </a:rPr>
              <a:t> بشكل متقطع وليس كضوء مستمر. وتستمر رؤية المصدر طالما مر الضوء من فتحة بين سنين في الذهاب، ليجد أيضًا فتحة بين سنين في الإياب بعد إنعكاسه على المرآة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 إذا زيدت السرعة الزاوية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 </a:t>
            </a:r>
            <a:r>
              <a:rPr lang="el-GR" sz="2800" dirty="0">
                <a:latin typeface="Cambria Math" panose="02040503050406030204" pitchFamily="18" charset="0"/>
                <a:ea typeface="Times New Roman" panose="02020603050405020304" pitchFamily="18" charset="0"/>
                <a:cs typeface="Sakkal Majalla" panose="02000000000000000000" pitchFamily="2" charset="-78"/>
              </a:rPr>
              <a:t>ω</a:t>
            </a:r>
            <a:r>
              <a:rPr lang="en-US" sz="2800" dirty="0">
                <a:latin typeface="Sakkal Majalla" panose="02000000000000000000" pitchFamily="2" charset="-78"/>
                <a:ea typeface="Times New Roman" panose="02020603050405020304" pitchFamily="18" charset="0"/>
              </a:rPr>
              <a:t> </a:t>
            </a:r>
            <a:r>
              <a:rPr lang="ar-SA" sz="2800" dirty="0">
                <a:latin typeface="Sakkal Majalla" panose="02000000000000000000" pitchFamily="2" charset="-78"/>
                <a:ea typeface="Times New Roman" panose="02020603050405020304" pitchFamily="18" charset="0"/>
              </a:rPr>
              <a:t>للعجلة تدريجيًا، نصل إلى درجة تختفي عندها صورة المصدر تمامًا بالنسبه للراصد وذلك عندما يقطع الضوء مسافة الذهاب بالاضافة إلى مسافة الاياب - أي ضعف المسافة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-d</a:t>
            </a:r>
            <a:r>
              <a:rPr lang="ar-SA" sz="2800" dirty="0">
                <a:latin typeface="Cambria Math" panose="02040503050406030204" pitchFamily="18" charset="0"/>
                <a:ea typeface="Times New Roman" panose="02020603050405020304" pitchFamily="18" charset="0"/>
                <a:cs typeface="Sakkal Majalla" panose="02000000000000000000" pitchFamily="2" charset="-78"/>
              </a:rPr>
              <a:t> في زمن انتقال السن التالي للفتحة التي مر فيها الضوء في الذهاب، ليقطع الضوء ويمنع وصوله للعين في رحلة العودة. </a:t>
            </a:r>
            <a:endParaRPr lang="en-US" sz="2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3" name="Ink 2">
                <a:extLst>
                  <a:ext uri="{FF2B5EF4-FFF2-40B4-BE49-F238E27FC236}">
                    <a16:creationId xmlns:a16="http://schemas.microsoft.com/office/drawing/2014/main" id="{1953E777-FFB5-4E2D-8616-16091D712E3C}"/>
                  </a:ext>
                </a:extLst>
              </p14:cNvPr>
              <p14:cNvContentPartPr/>
              <p14:nvPr>
                <p:extLst>
                  <p:ext uri="{42D2F446-02D8-4167-A562-619A0277C38B}">
                    <p15:isNarration xmlns:p15="http://schemas.microsoft.com/office/powerpoint/2012/main" val="1"/>
                  </p:ext>
                </p:extLst>
              </p14:nvPr>
            </p14:nvContentPartPr>
            <p14:xfrm>
              <a:off x="5132160" y="1564560"/>
              <a:ext cx="360" cy="360"/>
            </p14:xfrm>
          </p:contentPart>
        </mc:Choice>
        <mc:Fallback>
          <p:pic>
            <p:nvPicPr>
              <p:cNvPr id="3" name="Ink 2">
                <a:extLst>
                  <a:ext uri="{FF2B5EF4-FFF2-40B4-BE49-F238E27FC236}">
                    <a16:creationId xmlns:a16="http://schemas.microsoft.com/office/drawing/2014/main" id="{1953E777-FFB5-4E2D-8616-16091D712E3C}"/>
                  </a:ext>
                </a:extLst>
              </p:cNvPr>
              <p:cNvPicPr>
                <a:picLocks noGrp="1" noRot="1" noChangeAspect="1" noMove="1" noResize="1" noEditPoints="1" noAdjustHandles="1" noChangeArrowheads="1" noChangeShapeType="1"/>
              </p:cNvPicPr>
              <p:nvPr/>
            </p:nvPicPr>
            <p:blipFill>
              <a:blip r:embed="rId5"/>
              <a:stretch>
                <a:fillRect/>
              </a:stretch>
            </p:blipFill>
            <p:spPr>
              <a:xfrm>
                <a:off x="5116320" y="1501200"/>
                <a:ext cx="31680" cy="127080"/>
              </a:xfrm>
              <a:prstGeom prst="rect">
                <a:avLst/>
              </a:prstGeom>
            </p:spPr>
          </p:pic>
        </mc:Fallback>
      </mc:AlternateContent>
      <p:pic>
        <p:nvPicPr>
          <p:cNvPr id="4" name="Audio 3">
            <a:hlinkClick r:id="" action="ppaction://media"/>
            <a:extLst>
              <a:ext uri="{FF2B5EF4-FFF2-40B4-BE49-F238E27FC236}">
                <a16:creationId xmlns:a16="http://schemas.microsoft.com/office/drawing/2014/main" id="{92F3AC20-E52A-4913-8131-AE0C5931ED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3395384"/>
      </p:ext>
    </p:extLst>
  </p:cSld>
  <p:clrMapOvr>
    <a:masterClrMapping/>
  </p:clrMapOvr>
  <mc:AlternateContent xmlns:mc="http://schemas.openxmlformats.org/markup-compatibility/2006">
    <mc:Choice xmlns:p14="http://schemas.microsoft.com/office/powerpoint/2010/main" Requires="p14">
      <p:transition spd="slow" p14:dur="2000" advTm="142663"/>
    </mc:Choice>
    <mc:Fallback>
      <p:transition spd="slow" advTm="14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CC94B6A-0732-4B06-9174-9CF39962B7A7}"/>
                  </a:ext>
                </a:extLst>
              </p:cNvPr>
              <p:cNvSpPr/>
              <p:nvPr/>
            </p:nvSpPr>
            <p:spPr>
              <a:xfrm>
                <a:off x="0" y="350261"/>
                <a:ext cx="12192000" cy="4698530"/>
              </a:xfrm>
              <a:prstGeom prst="rect">
                <a:avLst/>
              </a:prstGeom>
            </p:spPr>
            <p:txBody>
              <a:bodyPr wrap="square">
                <a:spAutoFit/>
              </a:bodyPr>
              <a:lstStyle/>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وإذا زيدت السرعة لتصبح ضعف ذلك القدر نجد أن الضوء يعود ثانية للظهور بوضوح، إذا تحل الفتحة التالية محل الفتحة الأولى في زمن قطع الضوء مسافة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2d</a:t>
                </a:r>
                <a:r>
                  <a:rPr lang="ar-SA" sz="2800" dirty="0">
                    <a:latin typeface="Cambria Math" panose="02040503050406030204" pitchFamily="18" charset="0"/>
                    <a:ea typeface="Times New Roman" panose="02020603050405020304" pitchFamily="18" charset="0"/>
                    <a:cs typeface="Sakkal Majalla" panose="02000000000000000000" pitchFamily="2" charset="-78"/>
                  </a:rPr>
                  <a:t>. ولايجاد زمن قطع الضوء لهذه المسافة نفرض أن عدد الأسنان في العجلة الدوارة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ar-SA" sz="2800" dirty="0">
                    <a:latin typeface="Cambria Math" panose="02040503050406030204" pitchFamily="18" charset="0"/>
                    <a:ea typeface="Times New Roman" panose="02020603050405020304" pitchFamily="18" charset="0"/>
                    <a:cs typeface="Sakkal Majalla" panose="02000000000000000000" pitchFamily="2" charset="-78"/>
                  </a:rPr>
                  <a:t> سنًا، وأن السرعة الزاوية للعجلة</a:t>
                </a:r>
                <a:r>
                  <a:rPr lang="ar-EG" sz="2800" dirty="0">
                    <a:latin typeface="Cambria Math" panose="02040503050406030204" pitchFamily="18" charset="0"/>
                    <a:ea typeface="Times New Roman" panose="02020603050405020304" pitchFamily="18" charset="0"/>
                    <a:cs typeface="Sakkal Majalla" panose="02000000000000000000" pitchFamily="2" charset="-78"/>
                  </a:rPr>
                  <a:t> هي</a:t>
                </a:r>
                <a:r>
                  <a:rPr lang="ar-SA" sz="2800" dirty="0">
                    <a:latin typeface="Cambria Math" panose="02040503050406030204" pitchFamily="18" charset="0"/>
                    <a:ea typeface="Times New Roman" panose="02020603050405020304" pitchFamily="18" charset="0"/>
                    <a:cs typeface="Sakkal Majalla" panose="02000000000000000000" pitchFamily="2" charset="-78"/>
                  </a:rPr>
                  <a:t> : </a:t>
                </a:r>
                <a:r>
                  <a:rPr lang="el-GR" sz="2800" dirty="0">
                    <a:latin typeface="Cambria Math" panose="02040503050406030204" pitchFamily="18" charset="0"/>
                    <a:ea typeface="Times New Roman" panose="02020603050405020304" pitchFamily="18" charset="0"/>
                    <a:cs typeface="Sakkal Majalla" panose="02000000000000000000" pitchFamily="2" charset="-78"/>
                  </a:rPr>
                  <a:t>ω</a:t>
                </a:r>
                <a:r>
                  <a:rPr lang="en-US" sz="2800" dirty="0">
                    <a:latin typeface="Cambria Math" panose="02040503050406030204" pitchFamily="18" charset="0"/>
                    <a:ea typeface="Times New Roman" panose="02020603050405020304" pitchFamily="18" charset="0"/>
                    <a:cs typeface="Sakkal Majalla" panose="02000000000000000000" pitchFamily="2" charset="-78"/>
                  </a:rPr>
                  <a:t>=2πn</a:t>
                </a:r>
                <a:r>
                  <a:rPr lang="ar-SA" sz="2800" dirty="0">
                    <a:latin typeface="Cambria Math" panose="02040503050406030204" pitchFamily="18" charset="0"/>
                    <a:ea typeface="Times New Roman" panose="02020603050405020304" pitchFamily="18" charset="0"/>
                    <a:cs typeface="Sakkal Majalla" panose="02000000000000000000" pitchFamily="2" charset="-78"/>
                  </a:rPr>
                  <a:t> حيث </a:t>
                </a:r>
                <a:r>
                  <a:rPr lang="en-US" sz="2800" dirty="0">
                    <a:latin typeface="Cambria Math" panose="02040503050406030204" pitchFamily="18" charset="0"/>
                    <a:ea typeface="Times New Roman" panose="02020603050405020304" pitchFamily="18" charset="0"/>
                    <a:cs typeface="Sakkal Majalla" panose="02000000000000000000" pitchFamily="2" charset="-78"/>
                  </a:rPr>
                  <a:t>n</a:t>
                </a:r>
                <a:r>
                  <a:rPr lang="ar-SA" sz="2800" dirty="0">
                    <a:latin typeface="Cambria Math" panose="02040503050406030204" pitchFamily="18" charset="0"/>
                    <a:ea typeface="Times New Roman" panose="02020603050405020304" pitchFamily="18" charset="0"/>
                    <a:cs typeface="Sakkal Majalla" panose="02000000000000000000" pitchFamily="2" charset="-78"/>
                  </a:rPr>
                  <a:t> عدد دوراتها في الثانية. أي أن زمن الدورة </a:t>
                </a:r>
                <a:r>
                  <a:rPr lang="ar-EG" sz="2800" dirty="0">
                    <a:latin typeface="Cambria Math" panose="02040503050406030204" pitchFamily="18" charset="0"/>
                    <a:ea typeface="Times New Roman" panose="02020603050405020304" pitchFamily="18" charset="0"/>
                    <a:cs typeface="Sakkal Majalla" panose="02000000000000000000" pitchFamily="2" charset="-78"/>
                  </a:rPr>
                  <a:t>الكاملة هو</a:t>
                </a:r>
                <a:endParaRPr lang="en-US" sz="2800" dirty="0">
                  <a:effectLst/>
                  <a:latin typeface="Times New Roman" panose="02020603050405020304" pitchFamily="18" charset="0"/>
                  <a:ea typeface="Times New Roman" panose="02020603050405020304" pitchFamily="18" charset="0"/>
                </a:endParaRPr>
              </a:p>
              <a:p>
                <a:pPr indent="457200" algn="just" rtl="1">
                  <a:lnSpc>
                    <a:spcPct val="115000"/>
                  </a:lnSpc>
                  <a:spcAft>
                    <a:spcPts val="0"/>
                  </a:spcAft>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Times New Roman" panose="02020603050405020304" pitchFamily="18" charset="0"/>
                          <a:cs typeface="Sakkal Majalla" panose="02000000000000000000" pitchFamily="2" charset="-78"/>
                        </a:rPr>
                        <m:t>𝑡</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1</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𝑛</m:t>
                          </m:r>
                        </m:den>
                      </m:f>
                      <m:r>
                        <a:rPr lang="en-US" sz="2800">
                          <a:latin typeface="Cambria Math" panose="02040503050406030204" pitchFamily="18" charset="0"/>
                          <a:ea typeface="Times New Roman" panose="02020603050405020304" pitchFamily="18" charset="0"/>
                          <a:cs typeface="Sakkal Majalla" panose="02000000000000000000" pitchFamily="2" charset="-78"/>
                        </a:rPr>
                        <m:t> </m:t>
                      </m:r>
                      <m:r>
                        <a:rPr lang="en-US" sz="2800" i="1">
                          <a:latin typeface="Cambria Math" panose="02040503050406030204" pitchFamily="18" charset="0"/>
                          <a:ea typeface="Times New Roman" panose="02020603050405020304" pitchFamily="18" charset="0"/>
                          <a:cs typeface="Sakkal Majalla" panose="02000000000000000000" pitchFamily="2" charset="-78"/>
                        </a:rPr>
                        <m:t> </m:t>
                      </m:r>
                      <m:r>
                        <a:rPr lang="ar-EG" sz="2800">
                          <a:latin typeface="Cambria Math" panose="02040503050406030204" pitchFamily="18" charset="0"/>
                          <a:ea typeface="Times New Roman" panose="02020603050405020304" pitchFamily="18" charset="0"/>
                          <a:cs typeface="Sakkal Majalla" panose="02000000000000000000" pitchFamily="2" charset="-78"/>
                        </a:rPr>
                        <m:t>ثانية</m:t>
                      </m:r>
                      <m:r>
                        <a:rPr lang="en-US" sz="2800">
                          <a:latin typeface="Cambria Math" panose="02040503050406030204" pitchFamily="18" charset="0"/>
                          <a:ea typeface="Times New Roman" panose="02020603050405020304" pitchFamily="18" charset="0"/>
                          <a:cs typeface="Sakkal Majalla" panose="02000000000000000000" pitchFamily="2" charset="-78"/>
                        </a:rPr>
                        <m:t>                 (</m:t>
                      </m:r>
                      <m:r>
                        <a:rPr lang="en-US" sz="2800">
                          <a:latin typeface="Cambria Math" panose="02040503050406030204" pitchFamily="18" charset="0"/>
                          <a:ea typeface="Times New Roman" panose="02020603050405020304" pitchFamily="18" charset="0"/>
                          <a:cs typeface="Sakkal Majalla" panose="02000000000000000000" pitchFamily="2" charset="-78"/>
                        </a:rPr>
                        <m:t>6</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oMath>
                  </m:oMathPara>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يوجد عدد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ar-SA" sz="2800" dirty="0">
                    <a:latin typeface="Cambria Math" panose="02040503050406030204" pitchFamily="18" charset="0"/>
                    <a:ea typeface="Times New Roman" panose="02020603050405020304" pitchFamily="18" charset="0"/>
                    <a:cs typeface="Sakkal Majalla" panose="02000000000000000000" pitchFamily="2" charset="-78"/>
                  </a:rPr>
                  <a:t> من الأسنان ومثله من الفتحات، أي أن عدد الأسنان والفتحات </a:t>
                </a:r>
                <a:r>
                  <a:rPr lang="en-US" sz="2800" dirty="0">
                    <a:latin typeface="Cambria Math" panose="02040503050406030204" pitchFamily="18" charset="0"/>
                    <a:ea typeface="Times New Roman" panose="02020603050405020304" pitchFamily="18" charset="0"/>
                    <a:cs typeface="Sakkal Majalla" panose="02000000000000000000" pitchFamily="2" charset="-78"/>
                  </a:rPr>
                  <a:t>2m</a:t>
                </a:r>
                <a:r>
                  <a:rPr lang="ar-SA" sz="2800" dirty="0">
                    <a:latin typeface="Cambria Math" panose="02040503050406030204" pitchFamily="18" charset="0"/>
                    <a:ea typeface="Times New Roman" panose="02020603050405020304" pitchFamily="18" charset="0"/>
                    <a:cs typeface="Sakkal Majalla" panose="02000000000000000000" pitchFamily="2" charset="-78"/>
                  </a:rPr>
                  <a:t>. فإذا كان زمن الدورة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t</a:t>
                </a:r>
                <a:r>
                  <a:rPr lang="ar-SA" sz="2800" dirty="0">
                    <a:latin typeface="Cambria Math" panose="02040503050406030204" pitchFamily="18" charset="0"/>
                    <a:ea typeface="Times New Roman" panose="02020603050405020304" pitchFamily="18" charset="0"/>
                    <a:cs typeface="Sakkal Majalla" panose="02000000000000000000" pitchFamily="2" charset="-78"/>
                  </a:rPr>
                  <a:t> يكون زمن انتقال سن ليحل محل فتحة هو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1</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2</m:t>
                        </m:r>
                        <m:r>
                          <a:rPr lang="en-US" sz="2800" i="1">
                            <a:latin typeface="Cambria Math" panose="02040503050406030204" pitchFamily="18" charset="0"/>
                            <a:ea typeface="Times New Roman" panose="02020603050405020304" pitchFamily="18" charset="0"/>
                            <a:cs typeface="Sakkal Majalla" panose="02000000000000000000" pitchFamily="2" charset="-78"/>
                          </a:rPr>
                          <m:t>𝑚</m:t>
                        </m:r>
                      </m:den>
                    </m:f>
                    <m:r>
                      <a:rPr lang="en-US" sz="2800" i="1">
                        <a:latin typeface="Cambria Math" panose="02040503050406030204" pitchFamily="18" charset="0"/>
                        <a:ea typeface="Times New Roman" panose="02020603050405020304" pitchFamily="18" charset="0"/>
                        <a:cs typeface="Sakkal Majalla" panose="02000000000000000000" pitchFamily="2" charset="-78"/>
                      </a:rPr>
                      <m:t>𝑡</m:t>
                    </m:r>
                  </m:oMath>
                </a14:m>
                <a:r>
                  <a:rPr lang="ar-SA" sz="2800" dirty="0">
                    <a:latin typeface="Cambria Math" panose="02040503050406030204" pitchFamily="18" charset="0"/>
                    <a:ea typeface="Times New Roman" panose="02020603050405020304" pitchFamily="18" charset="0"/>
                    <a:cs typeface="Sakkal Majalla" panose="02000000000000000000" pitchFamily="2" charset="-78"/>
                  </a:rPr>
                  <a:t> ويقابل هذا الزمن الانتقال من حالة الرؤية الكاملة والوضوح للمصدر إلى حالة عدم رؤيته وإختفائه تمامًا، أما إذا اعتبرت حالة تناوب الرؤية الواضحة للمصدر ، يكون الزمن بين رؤيتين واضحتين هو ضعف الزمن السابق.</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3CC94B6A-0732-4B06-9174-9CF39962B7A7}"/>
                  </a:ext>
                </a:extLst>
              </p:cNvPr>
              <p:cNvSpPr>
                <a:spLocks noRot="1" noChangeAspect="1" noMove="1" noResize="1" noEditPoints="1" noAdjustHandles="1" noChangeArrowheads="1" noChangeShapeType="1" noTextEdit="1"/>
              </p:cNvSpPr>
              <p:nvPr/>
            </p:nvSpPr>
            <p:spPr>
              <a:xfrm>
                <a:off x="0" y="350261"/>
                <a:ext cx="12192000" cy="4698530"/>
              </a:xfrm>
              <a:prstGeom prst="rect">
                <a:avLst/>
              </a:prstGeom>
              <a:blipFill>
                <a:blip r:embed="rId4"/>
                <a:stretch>
                  <a:fillRect l="-1500" r="-1000" b="-3113"/>
                </a:stretch>
              </a:blipFill>
            </p:spPr>
            <p:txBody>
              <a:bodyPr/>
              <a:lstStyle/>
              <a:p>
                <a:r>
                  <a:rPr lang="ar-EG">
                    <a:noFill/>
                  </a:rPr>
                  <a:t> </a:t>
                </a:r>
              </a:p>
            </p:txBody>
          </p:sp>
        </mc:Fallback>
      </mc:AlternateContent>
      <p:pic>
        <p:nvPicPr>
          <p:cNvPr id="3" name="Audio 2">
            <a:hlinkClick r:id="" action="ppaction://media"/>
            <a:extLst>
              <a:ext uri="{FF2B5EF4-FFF2-40B4-BE49-F238E27FC236}">
                <a16:creationId xmlns:a16="http://schemas.microsoft.com/office/drawing/2014/main" id="{2F812CBC-F919-4CE2-B543-337CDC5B2C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5547334"/>
      </p:ext>
    </p:extLst>
  </p:cSld>
  <p:clrMapOvr>
    <a:masterClrMapping/>
  </p:clrMapOvr>
  <mc:AlternateContent xmlns:mc="http://schemas.openxmlformats.org/markup-compatibility/2006">
    <mc:Choice xmlns:p14="http://schemas.microsoft.com/office/powerpoint/2010/main" Requires="p14">
      <p:transition spd="slow" p14:dur="2000" advTm="106663"/>
    </mc:Choice>
    <mc:Fallback>
      <p:transition spd="slow" advTm="10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DF8DA79-88A4-466A-B30E-2D1219B77340}"/>
                  </a:ext>
                </a:extLst>
              </p:cNvPr>
              <p:cNvSpPr/>
              <p:nvPr/>
            </p:nvSpPr>
            <p:spPr>
              <a:xfrm>
                <a:off x="0" y="454577"/>
                <a:ext cx="12192000" cy="4417620"/>
              </a:xfrm>
              <a:prstGeom prst="rect">
                <a:avLst/>
              </a:prstGeom>
            </p:spPr>
            <p:txBody>
              <a:bodyPr wrap="square">
                <a:spAutoFit/>
              </a:bodyPr>
              <a:lstStyle/>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 استخدم "فيزو" عجله ذات ۷۲۰ سنًا ووجد أن أول اختفاء لصورة المصدر تحدث عندما تكون عدد دورات العجلة ۱۲٫6 دورة في الثانية. وكانت المسافة بين النقطتين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en-US" sz="2800" dirty="0">
                    <a:latin typeface="Cambria Math" panose="02040503050406030204" pitchFamily="18" charset="0"/>
                    <a:ea typeface="Times New Roman" panose="02020603050405020304" pitchFamily="18" charset="0"/>
                    <a:cs typeface="Sakkal Majalla" panose="02000000000000000000" pitchFamily="2" charset="-78"/>
                  </a:rPr>
                  <a:t> , I </a:t>
                </a:r>
                <a:r>
                  <a:rPr lang="ar-EG" sz="2800" dirty="0">
                    <a:latin typeface="Cambria Math" panose="02040503050406030204" pitchFamily="18" charset="0"/>
                    <a:ea typeface="Times New Roman" panose="02020603050405020304" pitchFamily="18" charset="0"/>
                    <a:cs typeface="Sakkal Majalla" panose="02000000000000000000" pitchFamily="2" charset="-78"/>
                  </a:rPr>
                  <a:t> هي 8633 متراً .</a:t>
                </a:r>
                <a:r>
                  <a:rPr lang="ar-SA" sz="2800" dirty="0">
                    <a:latin typeface="Cambria Math" panose="02040503050406030204" pitchFamily="18" charset="0"/>
                    <a:ea typeface="Times New Roman" panose="02020603050405020304" pitchFamily="18" charset="0"/>
                    <a:cs typeface="Sakkal Majalla" panose="02000000000000000000" pitchFamily="2" charset="-78"/>
                  </a:rPr>
                  <a:t>وعلى ذلك يكون زمن انتقال سن العجلة محل الفتحة التالية هو </a:t>
                </a:r>
                <a14:m>
                  <m:oMath xmlns:m="http://schemas.openxmlformats.org/officeDocument/2006/math">
                    <m:r>
                      <a:rPr lang="en-US" sz="2800">
                        <a:effectLst/>
                        <a:latin typeface="Cambria Math" panose="02040503050406030204" pitchFamily="18" charset="0"/>
                        <a:ea typeface="Times New Roman" panose="02020603050405020304" pitchFamily="18" charset="0"/>
                        <a:cs typeface="Sakkal Majalla" panose="02000000000000000000" pitchFamily="2" charset="-78"/>
                      </a:rPr>
                      <m:t>1</m:t>
                    </m:r>
                    <m:r>
                      <a:rPr lang="en-US" sz="2800">
                        <a:effectLst/>
                        <a:latin typeface="Cambria Math" panose="02040503050406030204" pitchFamily="18" charset="0"/>
                        <a:ea typeface="Times New Roman" panose="02020603050405020304" pitchFamily="18" charset="0"/>
                        <a:cs typeface="Sakkal Majalla" panose="02000000000000000000" pitchFamily="2" charset="-78"/>
                      </a:rPr>
                      <m:t>/</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2</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720</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12</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6</m:t>
                    </m:r>
                    <m:r>
                      <a:rPr lang="en-US" sz="2800" i="1">
                        <a:effectLst/>
                        <a:latin typeface="Cambria Math" panose="02040503050406030204" pitchFamily="18" charset="0"/>
                        <a:ea typeface="Times New Roman" panose="02020603050405020304" pitchFamily="18" charset="0"/>
                        <a:cs typeface="Sakkal Majalla" panose="02000000000000000000" pitchFamily="2" charset="-78"/>
                      </a:rPr>
                      <m:t>)</m:t>
                    </m:r>
                  </m:oMath>
                </a14:m>
                <a:r>
                  <a:rPr lang="en-US" sz="2800" dirty="0">
                    <a:latin typeface="Sakkal Majalla" panose="02000000000000000000" pitchFamily="2" charset="-78"/>
                    <a:ea typeface="Times New Roman" panose="02020603050405020304" pitchFamily="18" charset="0"/>
                  </a:rPr>
                  <a:t> </a:t>
                </a:r>
                <a:r>
                  <a:rPr lang="ar-SA" sz="2800" dirty="0">
                    <a:latin typeface="Sakkal Majalla" panose="02000000000000000000" pitchFamily="2" charset="-78"/>
                    <a:ea typeface="Times New Roman" panose="02020603050405020304" pitchFamily="18" charset="0"/>
                  </a:rPr>
                  <a:t> ويكون ذلك هو نفس زمن انتقال الضوء ضعف المسافة بين </a:t>
                </a:r>
                <a:r>
                  <a:rPr lang="en-US" sz="2800" dirty="0">
                    <a:latin typeface="Cambria Math" panose="02040503050406030204" pitchFamily="18" charset="0"/>
                    <a:ea typeface="Times New Roman" panose="02020603050405020304" pitchFamily="18" charset="0"/>
                    <a:cs typeface="Sakkal Majalla" panose="02000000000000000000" pitchFamily="2" charset="-78"/>
                  </a:rPr>
                  <a:t>M</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en-US" sz="2800" dirty="0">
                    <a:latin typeface="Cambria Math" panose="02040503050406030204" pitchFamily="18" charset="0"/>
                    <a:ea typeface="Times New Roman" panose="02020603050405020304" pitchFamily="18" charset="0"/>
                    <a:cs typeface="Sakkal Majalla" panose="02000000000000000000" pitchFamily="2" charset="-78"/>
                  </a:rPr>
                  <a:t> , I </a:t>
                </a:r>
                <a:r>
                  <a:rPr lang="en-US" sz="2800" dirty="0">
                    <a:latin typeface="Sakkal Majalla" panose="02000000000000000000" pitchFamily="2" charset="-78"/>
                    <a:ea typeface="Times New Roman" panose="02020603050405020304" pitchFamily="18" charset="0"/>
                  </a:rPr>
                  <a:t> </a:t>
                </a:r>
                <a:r>
                  <a:rPr lang="ar-SA" sz="2800" dirty="0">
                    <a:latin typeface="Cambria Math" panose="02040503050406030204" pitchFamily="18" charset="0"/>
                    <a:ea typeface="Times New Roman" panose="02020603050405020304" pitchFamily="18" charset="0"/>
                    <a:cs typeface="Sakkal Majalla" panose="02000000000000000000" pitchFamily="2" charset="-78"/>
                  </a:rPr>
                  <a:t>وعلى ذلك تكون سرعة الضوء </a:t>
                </a:r>
                <a:r>
                  <a:rPr lang="en-US" sz="2800" dirty="0">
                    <a:latin typeface="Cambria Math" panose="02040503050406030204" pitchFamily="18" charset="0"/>
                    <a:ea typeface="Times New Roman" panose="02020603050405020304" pitchFamily="18" charset="0"/>
                    <a:cs typeface="Sakkal Majalla" panose="02000000000000000000" pitchFamily="2" charset="-78"/>
                  </a:rPr>
                  <a:t>C</a:t>
                </a:r>
                <a:r>
                  <a:rPr lang="ar-SA" sz="2800" dirty="0">
                    <a:latin typeface="Cambria Math" panose="02040503050406030204" pitchFamily="18" charset="0"/>
                    <a:ea typeface="Times New Roman" panose="02020603050405020304" pitchFamily="18" charset="0"/>
                    <a:cs typeface="Sakkal Majalla" panose="02000000000000000000" pitchFamily="2" charset="-78"/>
                  </a:rPr>
                  <a:t> هي المسافه على الزمن أي أن:</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Times New Roman" panose="02020603050405020304" pitchFamily="18" charset="0"/>
                          <a:cs typeface="Sakkal Majalla" panose="02000000000000000000" pitchFamily="2" charset="-78"/>
                        </a:rPr>
                        <m:t>𝐶</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2</m:t>
                          </m:r>
                          <m:r>
                            <a:rPr lang="en-US" sz="2800" i="1">
                              <a:latin typeface="Cambria Math" panose="02040503050406030204" pitchFamily="18" charset="0"/>
                              <a:ea typeface="Times New Roman" panose="02020603050405020304" pitchFamily="18" charset="0"/>
                              <a:cs typeface="Sakkal Majalla" panose="02000000000000000000" pitchFamily="2" charset="-78"/>
                            </a:rPr>
                            <m:t>𝑑</m:t>
                          </m:r>
                        </m:num>
                        <m:den>
                          <m:d>
                            <m:d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dPr>
                            <m:e>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1</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2</m:t>
                                  </m:r>
                                  <m:r>
                                    <a:rPr lang="en-US" sz="2800" i="1">
                                      <a:latin typeface="Cambria Math" panose="02040503050406030204" pitchFamily="18" charset="0"/>
                                      <a:ea typeface="Times New Roman" panose="02020603050405020304" pitchFamily="18" charset="0"/>
                                      <a:cs typeface="Sakkal Majalla" panose="02000000000000000000" pitchFamily="2" charset="-78"/>
                                    </a:rPr>
                                    <m:t>𝑛𝑚</m:t>
                                  </m:r>
                                </m:den>
                              </m:f>
                            </m:e>
                          </m:d>
                        </m:den>
                      </m:f>
                      <m:r>
                        <a:rPr lang="en-US" sz="2800" i="1">
                          <a:latin typeface="Cambria Math" panose="02040503050406030204" pitchFamily="18" charset="0"/>
                          <a:ea typeface="Times New Roman" panose="02020603050405020304" pitchFamily="18" charset="0"/>
                          <a:cs typeface="Sakkal Majalla" panose="02000000000000000000" pitchFamily="2" charset="-78"/>
                        </a:rPr>
                        <m:t>=</m:t>
                      </m:r>
                      <m:r>
                        <a:rPr lang="en-US" sz="2800" i="1">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𝑑𝑛𝑚</m:t>
                      </m:r>
                      <m:r>
                        <a:rPr lang="en-US" sz="2800" i="1">
                          <a:latin typeface="Cambria Math" panose="02040503050406030204" pitchFamily="18" charset="0"/>
                          <a:ea typeface="Times New Roman" panose="02020603050405020304" pitchFamily="18" charset="0"/>
                          <a:cs typeface="Sakkal Majalla" panose="02000000000000000000" pitchFamily="2" charset="-78"/>
                        </a:rPr>
                        <m:t>                    (</m:t>
                      </m:r>
                      <m:r>
                        <a:rPr lang="en-US" sz="2800" i="1">
                          <a:latin typeface="Cambria Math" panose="02040503050406030204" pitchFamily="18" charset="0"/>
                          <a:ea typeface="Times New Roman" panose="02020603050405020304" pitchFamily="18" charset="0"/>
                          <a:cs typeface="Sakkal Majalla" panose="02000000000000000000" pitchFamily="2" charset="-78"/>
                        </a:rPr>
                        <m:t>7</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oMath>
                  </m:oMathPara>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14:m>
                  <m:oMathPara xmlns:m="http://schemas.openxmlformats.org/officeDocument/2006/math">
                    <m:oMathParaPr>
                      <m:jc m:val="centerGroup"/>
                    </m:oMathParaPr>
                    <m:oMath xmlns:m="http://schemas.openxmlformats.org/officeDocument/2006/math">
                      <m:r>
                        <a:rPr lang="en-US" sz="2800">
                          <a:latin typeface="Cambria Math" panose="02040503050406030204" pitchFamily="18" charset="0"/>
                          <a:ea typeface="Times New Roman" panose="02020603050405020304" pitchFamily="18" charset="0"/>
                          <a:cs typeface="Sakkal Majalla" panose="02000000000000000000" pitchFamily="2" charset="-78"/>
                        </a:rPr>
                        <m:t>    =</m:t>
                      </m:r>
                      <m:r>
                        <a:rPr lang="en-US" sz="2800">
                          <a:latin typeface="Cambria Math" panose="02040503050406030204" pitchFamily="18" charset="0"/>
                          <a:ea typeface="Times New Roman" panose="02020603050405020304" pitchFamily="18" charset="0"/>
                          <a:cs typeface="Sakkal Majalla" panose="02000000000000000000" pitchFamily="2" charset="-78"/>
                        </a:rPr>
                        <m:t>4</m:t>
                      </m:r>
                      <m:r>
                        <a:rPr lang="en-US" sz="2800">
                          <a:latin typeface="Cambria Math" panose="02040503050406030204" pitchFamily="18" charset="0"/>
                          <a:ea typeface="Times New Roman" panose="02020603050405020304" pitchFamily="18" charset="0"/>
                          <a:cs typeface="Sakkal Majalla" panose="02000000000000000000" pitchFamily="2" charset="-78"/>
                        </a:rPr>
                        <m:t>×</m:t>
                      </m:r>
                      <m:r>
                        <a:rPr lang="en-US" sz="2800">
                          <a:latin typeface="Cambria Math" panose="02040503050406030204" pitchFamily="18" charset="0"/>
                          <a:ea typeface="Times New Roman" panose="02020603050405020304" pitchFamily="18" charset="0"/>
                          <a:cs typeface="Sakkal Majalla" panose="02000000000000000000" pitchFamily="2" charset="-78"/>
                        </a:rPr>
                        <m:t>8633</m:t>
                      </m:r>
                      <m:r>
                        <a:rPr lang="en-US" sz="2800">
                          <a:latin typeface="Cambria Math" panose="02040503050406030204" pitchFamily="18" charset="0"/>
                          <a:ea typeface="Times New Roman" panose="02020603050405020304" pitchFamily="18" charset="0"/>
                          <a:cs typeface="Sakkal Majalla" panose="02000000000000000000" pitchFamily="2" charset="-78"/>
                        </a:rPr>
                        <m:t>×</m:t>
                      </m:r>
                      <m:r>
                        <a:rPr lang="en-US" sz="2800">
                          <a:latin typeface="Cambria Math" panose="02040503050406030204" pitchFamily="18" charset="0"/>
                          <a:ea typeface="Times New Roman" panose="02020603050405020304" pitchFamily="18" charset="0"/>
                          <a:cs typeface="Sakkal Majalla" panose="02000000000000000000" pitchFamily="2" charset="-78"/>
                        </a:rPr>
                        <m:t>12</m:t>
                      </m:r>
                      <m:r>
                        <a:rPr lang="en-US" sz="2800">
                          <a:latin typeface="Cambria Math" panose="02040503050406030204" pitchFamily="18" charset="0"/>
                          <a:ea typeface="Times New Roman" panose="02020603050405020304" pitchFamily="18" charset="0"/>
                          <a:cs typeface="Sakkal Majalla" panose="02000000000000000000" pitchFamily="2" charset="-78"/>
                        </a:rPr>
                        <m:t>.</m:t>
                      </m:r>
                      <m:r>
                        <a:rPr lang="en-US" sz="2800">
                          <a:latin typeface="Cambria Math" panose="02040503050406030204" pitchFamily="18" charset="0"/>
                          <a:ea typeface="Times New Roman" panose="02020603050405020304" pitchFamily="18" charset="0"/>
                          <a:cs typeface="Sakkal Majalla" panose="02000000000000000000" pitchFamily="2" charset="-78"/>
                        </a:rPr>
                        <m:t>6</m:t>
                      </m:r>
                      <m:r>
                        <a:rPr lang="en-US" sz="2800">
                          <a:latin typeface="Cambria Math" panose="02040503050406030204" pitchFamily="18" charset="0"/>
                          <a:ea typeface="Times New Roman" panose="02020603050405020304" pitchFamily="18" charset="0"/>
                          <a:cs typeface="Sakkal Majalla" panose="02000000000000000000" pitchFamily="2" charset="-78"/>
                        </a:rPr>
                        <m:t>×</m:t>
                      </m:r>
                      <m:r>
                        <a:rPr lang="en-US" sz="2800">
                          <a:latin typeface="Cambria Math" panose="02040503050406030204" pitchFamily="18" charset="0"/>
                          <a:ea typeface="Times New Roman" panose="02020603050405020304" pitchFamily="18" charset="0"/>
                          <a:cs typeface="Sakkal Majalla" panose="02000000000000000000" pitchFamily="2" charset="-78"/>
                        </a:rPr>
                        <m:t>720</m:t>
                      </m:r>
                    </m:oMath>
                  </m:oMathPara>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14:m>
                  <m:oMathPara xmlns:m="http://schemas.openxmlformats.org/officeDocument/2006/math">
                    <m:oMathParaPr>
                      <m:jc m:val="centerGroup"/>
                    </m:oMathParaPr>
                    <m:oMath xmlns:m="http://schemas.openxmlformats.org/officeDocument/2006/math">
                      <m:r>
                        <a:rPr lang="en-US" sz="2800">
                          <a:latin typeface="Cambria Math" panose="02040503050406030204" pitchFamily="18" charset="0"/>
                          <a:ea typeface="Times New Roman" panose="02020603050405020304" pitchFamily="18" charset="0"/>
                          <a:cs typeface="Sakkal Majalla" panose="02000000000000000000" pitchFamily="2" charset="-78"/>
                        </a:rPr>
                        <m:t>    =</m:t>
                      </m:r>
                      <m:r>
                        <a:rPr lang="en-US" sz="2800">
                          <a:latin typeface="Cambria Math" panose="02040503050406030204" pitchFamily="18" charset="0"/>
                          <a:ea typeface="Times New Roman" panose="02020603050405020304" pitchFamily="18" charset="0"/>
                          <a:cs typeface="Sakkal Majalla" panose="02000000000000000000" pitchFamily="2" charset="-78"/>
                        </a:rPr>
                        <m:t>3</m:t>
                      </m:r>
                      <m:r>
                        <a:rPr lang="en-US" sz="2800">
                          <a:latin typeface="Cambria Math" panose="02040503050406030204" pitchFamily="18" charset="0"/>
                          <a:ea typeface="Times New Roman" panose="02020603050405020304" pitchFamily="18" charset="0"/>
                          <a:cs typeface="Sakkal Majalla" panose="02000000000000000000" pitchFamily="2" charset="-78"/>
                        </a:rPr>
                        <m:t>.</m:t>
                      </m:r>
                      <m:r>
                        <a:rPr lang="en-US" sz="2800">
                          <a:latin typeface="Cambria Math" panose="02040503050406030204" pitchFamily="18" charset="0"/>
                          <a:ea typeface="Times New Roman" panose="02020603050405020304" pitchFamily="18" charset="0"/>
                          <a:cs typeface="Sakkal Majalla" panose="02000000000000000000" pitchFamily="2" charset="-78"/>
                        </a:rPr>
                        <m:t>1</m:t>
                      </m:r>
                      <m:r>
                        <a:rPr lang="en-US" sz="2800">
                          <a:latin typeface="Cambria Math" panose="02040503050406030204" pitchFamily="18" charset="0"/>
                          <a:ea typeface="Times New Roman" panose="02020603050405020304" pitchFamily="18" charset="0"/>
                          <a:cs typeface="Sakkal Majalla" panose="02000000000000000000" pitchFamily="2" charset="-78"/>
                        </a:rPr>
                        <m:t>×</m:t>
                      </m:r>
                      <m:sSup>
                        <m:sSup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pPr>
                        <m:e>
                          <m:r>
                            <a:rPr lang="en-US" sz="2800" i="1">
                              <a:latin typeface="Cambria Math" panose="02040503050406030204" pitchFamily="18" charset="0"/>
                              <a:ea typeface="Times New Roman" panose="02020603050405020304" pitchFamily="18" charset="0"/>
                              <a:cs typeface="Sakkal Majalla" panose="02000000000000000000" pitchFamily="2" charset="-78"/>
                            </a:rPr>
                            <m:t>10</m:t>
                          </m:r>
                        </m:e>
                        <m:sup>
                          <m:r>
                            <a:rPr lang="en-US" sz="2800" i="1">
                              <a:latin typeface="Cambria Math" panose="02040503050406030204" pitchFamily="18" charset="0"/>
                              <a:ea typeface="Times New Roman" panose="02020603050405020304" pitchFamily="18" charset="0"/>
                              <a:cs typeface="Sakkal Majalla" panose="02000000000000000000" pitchFamily="2" charset="-78"/>
                            </a:rPr>
                            <m:t>8</m:t>
                          </m:r>
                        </m:sup>
                      </m:sSup>
                      <m:r>
                        <a:rPr lang="en-US" sz="2800">
                          <a:latin typeface="Cambria Math" panose="02040503050406030204" pitchFamily="18" charset="0"/>
                          <a:ea typeface="Times New Roman" panose="02020603050405020304" pitchFamily="18" charset="0"/>
                          <a:cs typeface="Sakkal Majalla" panose="02000000000000000000" pitchFamily="2" charset="-78"/>
                        </a:rPr>
                        <m:t> </m:t>
                      </m:r>
                      <m:r>
                        <m:rPr>
                          <m:sty m:val="p"/>
                        </m:rPr>
                        <a:rPr lang="en-US" sz="2800">
                          <a:latin typeface="Cambria Math" panose="02040503050406030204" pitchFamily="18" charset="0"/>
                          <a:ea typeface="Times New Roman" panose="02020603050405020304" pitchFamily="18" charset="0"/>
                          <a:cs typeface="Sakkal Majalla" panose="02000000000000000000" pitchFamily="2" charset="-78"/>
                        </a:rPr>
                        <m:t>m</m:t>
                      </m:r>
                      <m:r>
                        <a:rPr lang="en-US" sz="2800">
                          <a:latin typeface="Cambria Math" panose="02040503050406030204" pitchFamily="18" charset="0"/>
                          <a:ea typeface="Times New Roman" panose="02020603050405020304" pitchFamily="18" charset="0"/>
                          <a:cs typeface="Sakkal Majalla" panose="02000000000000000000" pitchFamily="2" charset="-78"/>
                        </a:rPr>
                        <m:t>/</m:t>
                      </m:r>
                      <m:r>
                        <m:rPr>
                          <m:sty m:val="p"/>
                        </m:rPr>
                        <a:rPr lang="en-US" sz="2800">
                          <a:latin typeface="Cambria Math" panose="02040503050406030204" pitchFamily="18" charset="0"/>
                          <a:ea typeface="Times New Roman" panose="02020603050405020304" pitchFamily="18" charset="0"/>
                          <a:cs typeface="Sakkal Majalla" panose="02000000000000000000" pitchFamily="2" charset="-78"/>
                        </a:rPr>
                        <m:t>s</m:t>
                      </m:r>
                      <m:r>
                        <a:rPr lang="en-US" sz="2800">
                          <a:latin typeface="Cambria Math" panose="02040503050406030204" pitchFamily="18" charset="0"/>
                          <a:ea typeface="Times New Roman" panose="02020603050405020304" pitchFamily="18" charset="0"/>
                          <a:cs typeface="Sakkal Majalla" panose="02000000000000000000" pitchFamily="2" charset="-78"/>
                        </a:rPr>
                        <m:t>  </m:t>
                      </m:r>
                    </m:oMath>
                  </m:oMathPara>
                </a14:m>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2DF8DA79-88A4-466A-B30E-2D1219B77340}"/>
                  </a:ext>
                </a:extLst>
              </p:cNvPr>
              <p:cNvSpPr>
                <a:spLocks noRot="1" noChangeAspect="1" noMove="1" noResize="1" noEditPoints="1" noAdjustHandles="1" noChangeArrowheads="1" noChangeShapeType="1" noTextEdit="1"/>
              </p:cNvSpPr>
              <p:nvPr/>
            </p:nvSpPr>
            <p:spPr>
              <a:xfrm>
                <a:off x="0" y="454577"/>
                <a:ext cx="12192000" cy="4417620"/>
              </a:xfrm>
              <a:prstGeom prst="rect">
                <a:avLst/>
              </a:prstGeom>
              <a:blipFill>
                <a:blip r:embed="rId4"/>
                <a:stretch>
                  <a:fillRect l="-1500" r="-1000"/>
                </a:stretch>
              </a:blipFill>
            </p:spPr>
            <p:txBody>
              <a:bodyPr/>
              <a:lstStyle/>
              <a:p>
                <a:r>
                  <a:rPr lang="ar-EG">
                    <a:noFill/>
                  </a:rPr>
                  <a:t> </a:t>
                </a:r>
              </a:p>
            </p:txBody>
          </p:sp>
        </mc:Fallback>
      </mc:AlternateContent>
      <p:pic>
        <p:nvPicPr>
          <p:cNvPr id="3" name="Audio 2">
            <a:hlinkClick r:id="" action="ppaction://media"/>
            <a:extLst>
              <a:ext uri="{FF2B5EF4-FFF2-40B4-BE49-F238E27FC236}">
                <a16:creationId xmlns:a16="http://schemas.microsoft.com/office/drawing/2014/main" id="{0EA57880-DC0D-40E2-80D6-F7F382139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240493"/>
      </p:ext>
    </p:extLst>
  </p:cSld>
  <p:clrMapOvr>
    <a:masterClrMapping/>
  </p:clrMapOvr>
  <mc:AlternateContent xmlns:mc="http://schemas.openxmlformats.org/markup-compatibility/2006">
    <mc:Choice xmlns:p14="http://schemas.microsoft.com/office/powerpoint/2010/main" Requires="p14">
      <p:transition spd="slow" p14:dur="2000" advTm="67385"/>
    </mc:Choice>
    <mc:Fallback>
      <p:transition spd="slow" advTm="6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A1F769-31A6-4AF7-B695-8D22E78D41CE}"/>
              </a:ext>
            </a:extLst>
          </p:cNvPr>
          <p:cNvSpPr/>
          <p:nvPr/>
        </p:nvSpPr>
        <p:spPr>
          <a:xfrm>
            <a:off x="0" y="0"/>
            <a:ext cx="12192000" cy="3237809"/>
          </a:xfrm>
          <a:prstGeom prst="rect">
            <a:avLst/>
          </a:prstGeom>
        </p:spPr>
        <p:txBody>
          <a:bodyPr wrap="square">
            <a:spAutoFit/>
          </a:bodyPr>
          <a:lstStyle/>
          <a:p>
            <a:pPr algn="just" rtl="1">
              <a:lnSpc>
                <a:spcPct val="115000"/>
              </a:lnSpc>
              <a:spcAft>
                <a:spcPts val="0"/>
              </a:spcAft>
            </a:pPr>
            <a:r>
              <a:rPr lang="ar-SA" sz="2800" b="1" u="sng" dirty="0">
                <a:latin typeface="Cambria Math" panose="02040503050406030204" pitchFamily="18" charset="0"/>
                <a:ea typeface="Times New Roman" panose="02020603050405020304" pitchFamily="18" charset="0"/>
                <a:cs typeface="Sakkal Majalla" panose="02000000000000000000" pitchFamily="2" charset="-78"/>
              </a:rPr>
              <a:t>طريقة "میکلسون" لتعيين سرعة الضوء:-</a:t>
            </a:r>
            <a:endParaRPr lang="en-US" sz="2800" dirty="0">
              <a:effectLst/>
              <a:latin typeface="Times New Roman" panose="02020603050405020304" pitchFamily="18" charset="0"/>
              <a:ea typeface="Times New Roman" panose="02020603050405020304" pitchFamily="18" charset="0"/>
            </a:endParaRPr>
          </a:p>
          <a:p>
            <a:pPr marL="457200" indent="-457200" algn="just" rtl="1">
              <a:lnSpc>
                <a:spcPct val="115000"/>
              </a:lnSpc>
              <a:spcAft>
                <a:spcPts val="0"/>
              </a:spcAft>
              <a:buFont typeface="Wingdings" panose="05000000000000000000" pitchFamily="2" charset="2"/>
              <a:buChar char="v"/>
            </a:pPr>
            <a:r>
              <a:rPr lang="ar-SA" sz="2800" dirty="0">
                <a:latin typeface="Cambria Math" panose="02040503050406030204" pitchFamily="18" charset="0"/>
                <a:ea typeface="Times New Roman" panose="02020603050405020304" pitchFamily="18" charset="0"/>
                <a:cs typeface="Sakkal Majalla" panose="02000000000000000000" pitchFamily="2" charset="-78"/>
              </a:rPr>
              <a:t>نجح "ميكلسون" سنة 1916 في قياس سرعة الضوء بطريقة دقيقة، وذلك باستخدام المثمن الدائر. </a:t>
            </a:r>
            <a:endParaRPr lang="en-US" sz="2800" dirty="0">
              <a:effectLst/>
              <a:latin typeface="Times New Roman" panose="02020603050405020304" pitchFamily="18" charset="0"/>
              <a:ea typeface="Times New Roman" panose="02020603050405020304" pitchFamily="18" charset="0"/>
            </a:endParaRPr>
          </a:p>
          <a:p>
            <a:pPr marL="457200" indent="-457200" algn="just" rtl="1">
              <a:buFont typeface="Wingdings" panose="05000000000000000000" pitchFamily="2" charset="2"/>
              <a:buChar char="v"/>
            </a:pPr>
            <a:r>
              <a:rPr lang="ar-SA" sz="2800" dirty="0">
                <a:latin typeface="Cambria Math" panose="02040503050406030204" pitchFamily="18" charset="0"/>
                <a:ea typeface="Times New Roman" panose="02020603050405020304" pitchFamily="18" charset="0"/>
                <a:cs typeface="Sakkal Majalla" panose="02000000000000000000" pitchFamily="2" charset="-78"/>
              </a:rPr>
              <a:t>فالضوء المنبعث من المصدر م ينعكس عند أحد أوجه المثمن العاكس إلى مرآة مستوية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1</a:t>
            </a:r>
            <a:r>
              <a:rPr lang="ar-SA" sz="2800" dirty="0">
                <a:latin typeface="Cambria Math" panose="02040503050406030204" pitchFamily="18" charset="0"/>
                <a:ea typeface="Times New Roman" panose="02020603050405020304" pitchFamily="18" charset="0"/>
                <a:cs typeface="Sakkal Majalla" panose="02000000000000000000" pitchFamily="2" charset="-78"/>
              </a:rPr>
              <a:t>)، ومنها إلى لوح نصف مفضض (ح) . ينعكس الضوء من اللوح (ح) إلى مرآة مقعرة كبيرة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 حيث يرتد منها على هيئة أشعة متوازية لتسقط على مرآة مقعرة كبيرة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3</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تبعد ۲۲ ميلًا عن المرآة المقعرة الأولى، وبعد انعكاسها من المرآة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3</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تتجمع الأشعة على سطح مرآة مستويه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4</a:t>
            </a:r>
            <a:r>
              <a:rPr lang="ar-SA" sz="2800" dirty="0">
                <a:latin typeface="Cambria Math" panose="02040503050406030204" pitchFamily="18" charset="0"/>
                <a:ea typeface="Times New Roman" panose="02020603050405020304" pitchFamily="18" charset="0"/>
                <a:cs typeface="Sakkal Majalla" panose="02000000000000000000" pitchFamily="2" charset="-78"/>
              </a:rPr>
              <a:t>) حيث تنعكس في نفس اتجاه مسار سقوطها إلى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  ثم إلى المرآة المستوية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5</a:t>
            </a:r>
            <a:r>
              <a:rPr lang="ar-SA" sz="2800" dirty="0">
                <a:latin typeface="Cambria Math" panose="02040503050406030204" pitchFamily="18" charset="0"/>
                <a:ea typeface="Times New Roman" panose="02020603050405020304" pitchFamily="18" charset="0"/>
                <a:cs typeface="Sakkal Majalla" panose="02000000000000000000" pitchFamily="2" charset="-78"/>
              </a:rPr>
              <a:t>). عبر اللوح (ح). عند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5</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تنعكس الأشعة إلى وجه المثمن ب حيث تنعكس منه لتكون صورة عند النقطة م- للمصدر الأصلي. </a:t>
            </a:r>
            <a:endParaRPr lang="ar-EG" sz="2800" dirty="0"/>
          </a:p>
        </p:txBody>
      </p:sp>
      <p:pic>
        <p:nvPicPr>
          <p:cNvPr id="3" name="Picture 2" descr="Image result for ‫تجربة فيزو  لقياس سرعة الضوء‬‎">
            <a:extLst>
              <a:ext uri="{FF2B5EF4-FFF2-40B4-BE49-F238E27FC236}">
                <a16:creationId xmlns:a16="http://schemas.microsoft.com/office/drawing/2014/main" id="{393BA4D6-42E3-4000-B4FE-4E5472A5CF21}"/>
              </a:ext>
            </a:extLst>
          </p:cNvPr>
          <p:cNvPicPr/>
          <p:nvPr/>
        </p:nvPicPr>
        <p:blipFill>
          <a:blip r:embed="rId4" r:link="rId5">
            <a:extLst>
              <a:ext uri="{28A0092B-C50C-407E-A947-70E740481C1C}">
                <a14:useLocalDpi xmlns:a14="http://schemas.microsoft.com/office/drawing/2010/main" val="0"/>
              </a:ext>
            </a:extLst>
          </a:blip>
          <a:srcRect t="45111"/>
          <a:stretch>
            <a:fillRect/>
          </a:stretch>
        </p:blipFill>
        <p:spPr bwMode="auto">
          <a:xfrm>
            <a:off x="102210" y="3099043"/>
            <a:ext cx="4990295" cy="3611245"/>
          </a:xfrm>
          <a:prstGeom prst="rect">
            <a:avLst/>
          </a:prstGeom>
          <a:noFill/>
          <a:ln>
            <a:noFill/>
          </a:ln>
        </p:spPr>
      </p:pic>
      <p:sp>
        <p:nvSpPr>
          <p:cNvPr id="4" name="Rectangle 3">
            <a:extLst>
              <a:ext uri="{FF2B5EF4-FFF2-40B4-BE49-F238E27FC236}">
                <a16:creationId xmlns:a16="http://schemas.microsoft.com/office/drawing/2014/main" id="{1EF4ED57-A9FC-4901-9789-D3F0C3C7BBB8}"/>
              </a:ext>
            </a:extLst>
          </p:cNvPr>
          <p:cNvSpPr/>
          <p:nvPr/>
        </p:nvSpPr>
        <p:spPr>
          <a:xfrm>
            <a:off x="4961205" y="3429000"/>
            <a:ext cx="7230795" cy="1578894"/>
          </a:xfrm>
          <a:prstGeom prst="rect">
            <a:avLst/>
          </a:prstGeom>
        </p:spPr>
        <p:txBody>
          <a:bodyPr wrap="square">
            <a:spAutoFit/>
          </a:bodyPr>
          <a:lstStyle/>
          <a:p>
            <a:pPr marL="457200" indent="-457200" algn="just" rtl="1">
              <a:lnSpc>
                <a:spcPct val="115000"/>
              </a:lnSpc>
              <a:spcAft>
                <a:spcPts val="0"/>
              </a:spcAft>
              <a:buFont typeface="Wingdings" panose="05000000000000000000" pitchFamily="2" charset="2"/>
              <a:buChar char="v"/>
            </a:pPr>
            <a:r>
              <a:rPr lang="ar-SA" sz="2800" dirty="0">
                <a:latin typeface="Cambria Math" panose="02040503050406030204" pitchFamily="18" charset="0"/>
                <a:ea typeface="Times New Roman" panose="02020603050405020304" pitchFamily="18" charset="0"/>
                <a:cs typeface="Sakkal Majalla" panose="02000000000000000000" pitchFamily="2" charset="-78"/>
              </a:rPr>
              <a:t>فإذا كان المثمن العاكس ساكنًا فإن الصورة م- تظل كذلك ساكنة، أما إذا بدأ المثمن العاكس في الدوران فإن إزاحة تحدث في وضع الصورة م-، وتتوقف هذه الإزاحة على سرعة دوران الوجه ب.</a:t>
            </a:r>
            <a:endParaRPr lang="en-US" sz="2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5" name="Ink 4">
                <a:extLst>
                  <a:ext uri="{FF2B5EF4-FFF2-40B4-BE49-F238E27FC236}">
                    <a16:creationId xmlns:a16="http://schemas.microsoft.com/office/drawing/2014/main" id="{B32B0460-72AD-4AD7-A906-88B93C29A828}"/>
                  </a:ext>
                </a:extLst>
              </p14:cNvPr>
              <p14:cNvContentPartPr/>
              <p14:nvPr>
                <p:extLst>
                  <p:ext uri="{42D2F446-02D8-4167-A562-619A0277C38B}">
                    <p15:isNarration xmlns:p15="http://schemas.microsoft.com/office/powerpoint/2012/main" val="1"/>
                  </p:ext>
                </p:extLst>
              </p14:nvPr>
            </p14:nvContentPartPr>
            <p14:xfrm>
              <a:off x="-200520" y="3003480"/>
              <a:ext cx="3818520" cy="3154320"/>
            </p14:xfrm>
          </p:contentPart>
        </mc:Choice>
        <mc:Fallback>
          <p:pic>
            <p:nvPicPr>
              <p:cNvPr id="5" name="Ink 4">
                <a:extLst>
                  <a:ext uri="{FF2B5EF4-FFF2-40B4-BE49-F238E27FC236}">
                    <a16:creationId xmlns:a16="http://schemas.microsoft.com/office/drawing/2014/main" id="{B32B0460-72AD-4AD7-A906-88B93C29A828}"/>
                  </a:ext>
                </a:extLst>
              </p:cNvPr>
              <p:cNvPicPr>
                <a:picLocks noGrp="1" noRot="1" noChangeAspect="1" noMove="1" noResize="1" noEditPoints="1" noAdjustHandles="1" noChangeArrowheads="1" noChangeShapeType="1"/>
              </p:cNvPicPr>
              <p:nvPr/>
            </p:nvPicPr>
            <p:blipFill>
              <a:blip r:embed="rId7"/>
              <a:stretch>
                <a:fillRect/>
              </a:stretch>
            </p:blipFill>
            <p:spPr>
              <a:xfrm>
                <a:off x="-216360" y="2940120"/>
                <a:ext cx="3849840" cy="3281040"/>
              </a:xfrm>
              <a:prstGeom prst="rect">
                <a:avLst/>
              </a:prstGeom>
            </p:spPr>
          </p:pic>
        </mc:Fallback>
      </mc:AlternateContent>
      <p:pic>
        <p:nvPicPr>
          <p:cNvPr id="6" name="Audio 5">
            <a:hlinkClick r:id="" action="ppaction://media"/>
            <a:extLst>
              <a:ext uri="{FF2B5EF4-FFF2-40B4-BE49-F238E27FC236}">
                <a16:creationId xmlns:a16="http://schemas.microsoft.com/office/drawing/2014/main" id="{31F1F9CF-79A8-4DC1-9F1D-35A07F2F5B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1011144"/>
      </p:ext>
    </p:extLst>
  </p:cSld>
  <p:clrMapOvr>
    <a:masterClrMapping/>
  </p:clrMapOvr>
  <mc:AlternateContent xmlns:mc="http://schemas.openxmlformats.org/markup-compatibility/2006">
    <mc:Choice xmlns:p14="http://schemas.microsoft.com/office/powerpoint/2010/main" Requires="p14">
      <p:transition spd="slow" p14:dur="2000" advTm="110405"/>
    </mc:Choice>
    <mc:Fallback>
      <p:transition spd="slow" advTm="11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724CDBF-3B28-44B3-A297-598B3FD5AB73}"/>
                  </a:ext>
                </a:extLst>
              </p:cNvPr>
              <p:cNvSpPr/>
              <p:nvPr/>
            </p:nvSpPr>
            <p:spPr>
              <a:xfrm>
                <a:off x="0" y="0"/>
                <a:ext cx="12192000" cy="6764609"/>
              </a:xfrm>
              <a:prstGeom prst="rect">
                <a:avLst/>
              </a:prstGeom>
            </p:spPr>
            <p:txBody>
              <a:bodyPr wrap="square">
                <a:spAutoFit/>
              </a:bodyPr>
              <a:lstStyle/>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فإذا فرضنا أن الزمن الذي يستغرقه الضوء ليقطع المسافة من الوجه (أ) إلى الوجه (ب)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1</a:t>
                </a:r>
                <a:r>
                  <a:rPr lang="ar-SA" sz="2800" dirty="0">
                    <a:latin typeface="Cambria Math" panose="02040503050406030204" pitchFamily="18" charset="0"/>
                    <a:ea typeface="Times New Roman" panose="02020603050405020304" pitchFamily="18" charset="0"/>
                    <a:cs typeface="Sakkal Majalla" panose="02000000000000000000" pitchFamily="2" charset="-78"/>
                  </a:rPr>
                  <a:t> ،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3</a:t>
                </a:r>
                <a:r>
                  <a:rPr lang="ar-SA" sz="2800" dirty="0">
                    <a:latin typeface="Cambria Math" panose="02040503050406030204" pitchFamily="18" charset="0"/>
                    <a:ea typeface="Times New Roman" panose="02020603050405020304" pitchFamily="18" charset="0"/>
                    <a:cs typeface="Sakkal Majalla" panose="02000000000000000000" pitchFamily="2" charset="-78"/>
                  </a:rPr>
                  <a:t>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4</a:t>
                </a:r>
                <a:r>
                  <a:rPr lang="ar-SA" sz="2800" dirty="0">
                    <a:latin typeface="Cambria Math" panose="02040503050406030204" pitchFamily="18" charset="0"/>
                    <a:ea typeface="Times New Roman" panose="02020603050405020304" pitchFamily="18" charset="0"/>
                    <a:cs typeface="Sakkal Majalla" panose="02000000000000000000" pitchFamily="2" charset="-78"/>
                  </a:rPr>
                  <a:t>  ،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3 </a:t>
                </a:r>
                <a:r>
                  <a:rPr lang="ar-SA" sz="2800" dirty="0">
                    <a:latin typeface="Cambria Math" panose="02040503050406030204" pitchFamily="18" charset="0"/>
                    <a:ea typeface="Times New Roman" panose="02020603050405020304" pitchFamily="18" charset="0"/>
                    <a:cs typeface="Sakkal Majalla" panose="02000000000000000000" pitchFamily="2" charset="-78"/>
                  </a:rPr>
                  <a:t>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4</a:t>
                </a:r>
                <a:r>
                  <a:rPr lang="ar-SA" sz="2800" dirty="0">
                    <a:latin typeface="Cambria Math" panose="02040503050406030204" pitchFamily="18" charset="0"/>
                    <a:ea typeface="Times New Roman" panose="02020603050405020304" pitchFamily="18" charset="0"/>
                    <a:cs typeface="Sakkal Majalla" panose="02000000000000000000" pitchFamily="2" charset="-78"/>
                  </a:rPr>
                  <a:t> ، ح ،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5</a:t>
                </a:r>
                <a:r>
                  <a:rPr lang="ar-SA" sz="2800" dirty="0">
                    <a:latin typeface="Cambria Math" panose="02040503050406030204" pitchFamily="18" charset="0"/>
                    <a:ea typeface="Times New Roman" panose="02020603050405020304" pitchFamily="18" charset="0"/>
                    <a:cs typeface="Sakkal Majalla" panose="02000000000000000000" pitchFamily="2" charset="-78"/>
                  </a:rPr>
                  <a:t> ب ) هو نفس الزمن الذي يتحرك فيه الوجه جـ ليمثل مكان الوجه ب فإنه لا يكون هناك إز احة في وضع الصورة كما لو كان المثمن العاكس ساكنًا تمامًا. فإذا كانت سرعة المثمن العاكس عندئذ </a:t>
                </a:r>
                <a:r>
                  <a:rPr lang="en-US" sz="2800" dirty="0">
                    <a:latin typeface="Cambria Math" panose="02040503050406030204" pitchFamily="18" charset="0"/>
                    <a:ea typeface="Times New Roman" panose="02020603050405020304" pitchFamily="18" charset="0"/>
                    <a:cs typeface="Sakkal Majalla" panose="02000000000000000000" pitchFamily="2" charset="-78"/>
                  </a:rPr>
                  <a:t>f</a:t>
                </a:r>
                <a:r>
                  <a:rPr lang="en-US" sz="2800" dirty="0">
                    <a:latin typeface="Sakkal Majalla" panose="02000000000000000000" pitchFamily="2" charset="-78"/>
                    <a:ea typeface="Times New Roman" panose="02020603050405020304" pitchFamily="18" charset="0"/>
                  </a:rPr>
                  <a:t> </a:t>
                </a:r>
                <a:r>
                  <a:rPr lang="ar-SA" sz="2800" dirty="0">
                    <a:latin typeface="Cambria Math" panose="02040503050406030204" pitchFamily="18" charset="0"/>
                    <a:ea typeface="Times New Roman" panose="02020603050405020304" pitchFamily="18" charset="0"/>
                    <a:cs typeface="Sakkal Majalla" panose="02000000000000000000" pitchFamily="2" charset="-78"/>
                  </a:rPr>
                  <a:t> دورة في الثانية وكان </a:t>
                </a:r>
                <a:r>
                  <a:rPr lang="en-US" sz="2800" dirty="0">
                    <a:latin typeface="Cambria Math" panose="02040503050406030204" pitchFamily="18" charset="0"/>
                    <a:ea typeface="Times New Roman" panose="02020603050405020304" pitchFamily="18" charset="0"/>
                    <a:cs typeface="Sakkal Majalla" panose="02000000000000000000" pitchFamily="2" charset="-78"/>
                  </a:rPr>
                  <a:t>t</a:t>
                </a:r>
                <a:r>
                  <a:rPr lang="ar-SA" sz="2800" dirty="0">
                    <a:latin typeface="Cambria Math" panose="02040503050406030204" pitchFamily="18" charset="0"/>
                    <a:ea typeface="Times New Roman" panose="02020603050405020304" pitchFamily="18" charset="0"/>
                    <a:cs typeface="Sakkal Majalla" panose="02000000000000000000" pitchFamily="2" charset="-78"/>
                  </a:rPr>
                  <a:t> هو الزمن اللازم ليحل محل أحد أوجه المثمن الذي يليه مباشرة فإن</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Times New Roman" panose="02020603050405020304" pitchFamily="18" charset="0"/>
                          <a:cs typeface="Sakkal Majalla" panose="02000000000000000000" pitchFamily="2" charset="-78"/>
                        </a:rPr>
                        <m:t>𝑡</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1</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8</m:t>
                          </m:r>
                          <m:r>
                            <a:rPr lang="en-US" sz="2800" i="1">
                              <a:latin typeface="Cambria Math" panose="02040503050406030204" pitchFamily="18" charset="0"/>
                              <a:ea typeface="Times New Roman" panose="02020603050405020304" pitchFamily="18" charset="0"/>
                              <a:cs typeface="Sakkal Majalla" panose="02000000000000000000" pitchFamily="2" charset="-78"/>
                            </a:rPr>
                            <m:t>𝑓</m:t>
                          </m:r>
                        </m:den>
                      </m:f>
                      <m:r>
                        <a:rPr lang="en-US" sz="2800" i="1">
                          <a:latin typeface="Cambria Math" panose="02040503050406030204" pitchFamily="18" charset="0"/>
                          <a:ea typeface="Times New Roman" panose="02020603050405020304" pitchFamily="18" charset="0"/>
                          <a:cs typeface="Sakkal Majalla" panose="02000000000000000000" pitchFamily="2" charset="-78"/>
                        </a:rPr>
                        <m:t>                      (</m:t>
                      </m:r>
                      <m:r>
                        <a:rPr lang="en-US" sz="2800" i="1">
                          <a:latin typeface="Cambria Math" panose="02040503050406030204" pitchFamily="18" charset="0"/>
                          <a:ea typeface="Times New Roman" panose="02020603050405020304" pitchFamily="18" charset="0"/>
                          <a:cs typeface="Sakkal Majalla" panose="02000000000000000000" pitchFamily="2" charset="-78"/>
                        </a:rPr>
                        <m:t>8</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oMath>
                  </m:oMathPara>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فإذا كانت </a:t>
                </a:r>
                <a:r>
                  <a:rPr lang="en-US" sz="2800" dirty="0">
                    <a:latin typeface="Cambria Math" panose="02040503050406030204" pitchFamily="18" charset="0"/>
                    <a:ea typeface="Times New Roman" panose="02020603050405020304" pitchFamily="18" charset="0"/>
                    <a:cs typeface="Sakkal Majalla" panose="02000000000000000000" pitchFamily="2" charset="-78"/>
                  </a:rPr>
                  <a:t>X</a:t>
                </a:r>
                <a:r>
                  <a:rPr lang="en-US" sz="2800" dirty="0">
                    <a:latin typeface="Sakkal Majalla" panose="02000000000000000000" pitchFamily="2" charset="-78"/>
                    <a:ea typeface="Times New Roman" panose="02020603050405020304" pitchFamily="18" charset="0"/>
                  </a:rPr>
                  <a:t> </a:t>
                </a:r>
                <a:r>
                  <a:rPr lang="ar-SA" sz="2800" dirty="0">
                    <a:latin typeface="Cambria Math" panose="02040503050406030204" pitchFamily="18" charset="0"/>
                    <a:ea typeface="Times New Roman" panose="02020603050405020304" pitchFamily="18" charset="0"/>
                    <a:cs typeface="Sakkal Majalla" panose="02000000000000000000" pitchFamily="2" charset="-78"/>
                  </a:rPr>
                  <a:t>هي المسافة بالكيلومترات بين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 ، م</a:t>
                </a:r>
                <a:r>
                  <a:rPr lang="ar-SA" sz="2800" baseline="-25000" dirty="0">
                    <a:latin typeface="Cambria Math" panose="02040503050406030204" pitchFamily="18" charset="0"/>
                    <a:ea typeface="Times New Roman" panose="02020603050405020304" pitchFamily="18" charset="0"/>
                    <a:cs typeface="Sakkal Majalla" panose="02000000000000000000" pitchFamily="2" charset="-78"/>
                  </a:rPr>
                  <a:t>3</a:t>
                </a:r>
                <a:r>
                  <a:rPr lang="ar-SA" sz="2800" dirty="0">
                    <a:latin typeface="Cambria Math" panose="02040503050406030204" pitchFamily="18" charset="0"/>
                    <a:ea typeface="Times New Roman" panose="02020603050405020304" pitchFamily="18" charset="0"/>
                    <a:cs typeface="Sakkal Majalla" panose="02000000000000000000" pitchFamily="2" charset="-78"/>
                  </a:rPr>
                  <a:t> فإن </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14:m>
                  <m:oMathPara xmlns:m="http://schemas.openxmlformats.org/officeDocument/2006/math">
                    <m:oMathParaPr>
                      <m:jc m:val="centerGroup"/>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Sakkal Majalla" panose="02000000000000000000" pitchFamily="2" charset="-78"/>
                        </a:rPr>
                        <m:t>t</m:t>
                      </m:r>
                      <m:r>
                        <a:rPr lang="en-US" sz="2800">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2</m:t>
                          </m:r>
                          <m:r>
                            <a:rPr lang="en-US" sz="2800" i="1">
                              <a:latin typeface="Cambria Math" panose="02040503050406030204" pitchFamily="18" charset="0"/>
                              <a:ea typeface="Times New Roman" panose="02020603050405020304" pitchFamily="18" charset="0"/>
                              <a:cs typeface="Sakkal Majalla" panose="02000000000000000000" pitchFamily="2" charset="-78"/>
                            </a:rPr>
                            <m:t>𝑋</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𝐶</m:t>
                          </m:r>
                        </m:den>
                      </m:f>
                      <m:r>
                        <a:rPr lang="en-US" sz="2800">
                          <a:latin typeface="Cambria Math" panose="02040503050406030204" pitchFamily="18" charset="0"/>
                          <a:ea typeface="Times New Roman" panose="02020603050405020304" pitchFamily="18" charset="0"/>
                          <a:cs typeface="Sakkal Majalla" panose="02000000000000000000" pitchFamily="2" charset="-78"/>
                        </a:rPr>
                        <m:t>                    (</m:t>
                      </m:r>
                      <m:r>
                        <a:rPr lang="en-US" sz="2800">
                          <a:latin typeface="Cambria Math" panose="02040503050406030204" pitchFamily="18" charset="0"/>
                          <a:ea typeface="Times New Roman" panose="02020603050405020304" pitchFamily="18" charset="0"/>
                          <a:cs typeface="Sakkal Majalla" panose="02000000000000000000" pitchFamily="2" charset="-78"/>
                        </a:rPr>
                        <m:t>9</m:t>
                      </m:r>
                      <m:r>
                        <a:rPr lang="en-US" sz="2800">
                          <a:latin typeface="Cambria Math" panose="02040503050406030204" pitchFamily="18" charset="0"/>
                          <a:ea typeface="Times New Roman" panose="02020603050405020304" pitchFamily="18" charset="0"/>
                          <a:cs typeface="Sakkal Majalla" panose="02000000000000000000" pitchFamily="2" charset="-78"/>
                        </a:rPr>
                        <m:t>)</m:t>
                      </m:r>
                    </m:oMath>
                  </m:oMathPara>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حيث </a:t>
                </a:r>
                <a:r>
                  <a:rPr lang="en-US" sz="2800" dirty="0">
                    <a:latin typeface="Cambria Math" panose="02040503050406030204" pitchFamily="18" charset="0"/>
                    <a:ea typeface="Times New Roman" panose="02020603050405020304" pitchFamily="18" charset="0"/>
                    <a:cs typeface="Sakkal Majalla" panose="02000000000000000000" pitchFamily="2" charset="-78"/>
                  </a:rPr>
                  <a:t>C</a:t>
                </a:r>
                <a:r>
                  <a:rPr lang="ar-SA" sz="2800" dirty="0">
                    <a:latin typeface="Cambria Math" panose="02040503050406030204" pitchFamily="18" charset="0"/>
                    <a:ea typeface="Times New Roman" panose="02020603050405020304" pitchFamily="18" charset="0"/>
                    <a:cs typeface="Sakkal Majalla" panose="02000000000000000000" pitchFamily="2" charset="-78"/>
                  </a:rPr>
                  <a:t> سرعة الضوء.</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من المعادلتين (8)، (9) نجد أن</a:t>
                </a:r>
                <a:endParaRPr lang="en-US" sz="2800" dirty="0">
                  <a:effectLst/>
                  <a:latin typeface="Times New Roman" panose="02020603050405020304" pitchFamily="18" charset="0"/>
                  <a:ea typeface="Times New Roman" panose="02020603050405020304" pitchFamily="18" charset="0"/>
                </a:endParaRPr>
              </a:p>
              <a:p>
                <a:pPr algn="ctr">
                  <a:lnSpc>
                    <a:spcPct val="115000"/>
                  </a:lnSpc>
                  <a:spcAft>
                    <a:spcPts val="0"/>
                  </a:spcAft>
                </a:pPr>
                <a14:m>
                  <m:oMath xmlns:m="http://schemas.openxmlformats.org/officeDocument/2006/math">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2</m:t>
                        </m:r>
                        <m:r>
                          <a:rPr lang="en-US" sz="2800" i="1">
                            <a:latin typeface="Cambria Math" panose="02040503050406030204" pitchFamily="18" charset="0"/>
                            <a:ea typeface="Times New Roman" panose="02020603050405020304" pitchFamily="18" charset="0"/>
                            <a:cs typeface="Sakkal Majalla" panose="02000000000000000000" pitchFamily="2" charset="-78"/>
                          </a:rPr>
                          <m:t>𝑋</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𝐶</m:t>
                        </m:r>
                      </m:den>
                    </m:f>
                    <m:r>
                      <a:rPr lang="en-US" sz="2800">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1</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8</m:t>
                        </m:r>
                        <m:r>
                          <a:rPr lang="en-US" sz="2800" i="1">
                            <a:latin typeface="Cambria Math" panose="02040503050406030204" pitchFamily="18" charset="0"/>
                            <a:ea typeface="Times New Roman" panose="02020603050405020304" pitchFamily="18" charset="0"/>
                            <a:cs typeface="Sakkal Majalla" panose="02000000000000000000" pitchFamily="2" charset="-78"/>
                          </a:rPr>
                          <m:t>𝑓</m:t>
                        </m:r>
                      </m:den>
                    </m:f>
                  </m:oMath>
                </a14:m>
                <a:r>
                  <a:rPr lang="en-US" sz="2800" dirty="0">
                    <a:latin typeface="Cambria Math" panose="02040503050406030204" pitchFamily="18" charset="0"/>
                    <a:ea typeface="Times New Roman" panose="02020603050405020304" pitchFamily="18" charset="0"/>
                    <a:cs typeface="Sakkal Majalla" panose="02000000000000000000" pitchFamily="2" charset="-78"/>
                  </a:rPr>
                  <a:t>            </a:t>
                </a:r>
                <a14:m>
                  <m:oMath xmlns:m="http://schemas.openxmlformats.org/officeDocument/2006/math">
                    <m:r>
                      <a:rPr lang="en-US" sz="2800" i="1">
                        <a:latin typeface="Cambria Math" panose="02040503050406030204" pitchFamily="18" charset="0"/>
                        <a:ea typeface="Times New Roman" panose="02020603050405020304" pitchFamily="18" charset="0"/>
                        <a:cs typeface="Sakkal Majalla" panose="02000000000000000000" pitchFamily="2" charset="-78"/>
                      </a:rPr>
                      <m:t>𝐶</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r>
                      <a:rPr lang="en-US" sz="2800" i="1">
                        <a:latin typeface="Cambria Math" panose="02040503050406030204" pitchFamily="18" charset="0"/>
                        <a:ea typeface="Times New Roman" panose="02020603050405020304" pitchFamily="18" charset="0"/>
                        <a:cs typeface="Sakkal Majalla" panose="02000000000000000000" pitchFamily="2" charset="-78"/>
                      </a:rPr>
                      <m:t>16</m:t>
                    </m:r>
                    <m:r>
                      <a:rPr lang="en-US" sz="2800" i="1">
                        <a:latin typeface="Cambria Math" panose="02040503050406030204" pitchFamily="18" charset="0"/>
                        <a:ea typeface="Times New Roman" panose="02020603050405020304" pitchFamily="18" charset="0"/>
                        <a:cs typeface="Sakkal Majalla" panose="02000000000000000000" pitchFamily="2" charset="-78"/>
                      </a:rPr>
                      <m:t>𝑓𝑋</m:t>
                    </m:r>
                  </m:oMath>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ولقد وجد أن سرعة الضوء المستنتجة من المعادلة (10) تساوي ۲۹۹۸5۰ كيلو متر/ثانية.</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C724CDBF-3B28-44B3-A297-598B3FD5AB73}"/>
                  </a:ext>
                </a:extLst>
              </p:cNvPr>
              <p:cNvSpPr>
                <a:spLocks noRot="1" noChangeAspect="1" noMove="1" noResize="1" noEditPoints="1" noAdjustHandles="1" noChangeArrowheads="1" noChangeShapeType="1" noTextEdit="1"/>
              </p:cNvSpPr>
              <p:nvPr/>
            </p:nvSpPr>
            <p:spPr>
              <a:xfrm>
                <a:off x="0" y="0"/>
                <a:ext cx="12192000" cy="6764609"/>
              </a:xfrm>
              <a:prstGeom prst="rect">
                <a:avLst/>
              </a:prstGeom>
              <a:blipFill>
                <a:blip r:embed="rId4"/>
                <a:stretch>
                  <a:fillRect l="-1500" r="-1000" b="-1892"/>
                </a:stretch>
              </a:blipFill>
            </p:spPr>
            <p:txBody>
              <a:bodyPr/>
              <a:lstStyle/>
              <a:p>
                <a:r>
                  <a:rPr lang="ar-EG">
                    <a:noFill/>
                  </a:rPr>
                  <a:t> </a:t>
                </a:r>
              </a:p>
            </p:txBody>
          </p:sp>
        </mc:Fallback>
      </mc:AlternateContent>
      <p:pic>
        <p:nvPicPr>
          <p:cNvPr id="3" name="Audio 2">
            <a:hlinkClick r:id="" action="ppaction://media"/>
            <a:extLst>
              <a:ext uri="{FF2B5EF4-FFF2-40B4-BE49-F238E27FC236}">
                <a16:creationId xmlns:a16="http://schemas.microsoft.com/office/drawing/2014/main" id="{A7324F56-1C73-4EB0-96E2-1BC1D4BE4A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8521372"/>
      </p:ext>
    </p:extLst>
  </p:cSld>
  <p:clrMapOvr>
    <a:masterClrMapping/>
  </p:clrMapOvr>
  <mc:AlternateContent xmlns:mc="http://schemas.openxmlformats.org/markup-compatibility/2006">
    <mc:Choice xmlns:p14="http://schemas.microsoft.com/office/powerpoint/2010/main" Requires="p14">
      <p:transition spd="slow" p14:dur="2000" advTm="154090"/>
    </mc:Choice>
    <mc:Fallback>
      <p:transition spd="slow" advTm="15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CC58C0C-A324-4993-814E-8C3A1A03F044}"/>
              </a:ext>
            </a:extLst>
          </p:cNvPr>
          <p:cNvSpPr>
            <a:spLocks noChangeArrowheads="1"/>
          </p:cNvSpPr>
          <p:nvPr/>
        </p:nvSpPr>
        <p:spPr bwMode="auto">
          <a:xfrm>
            <a:off x="0" y="0"/>
            <a:ext cx="12192000" cy="512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200000"/>
              </a:lnSpc>
              <a:spcBef>
                <a:spcPct val="0"/>
              </a:spcBef>
              <a:spcAft>
                <a:spcPct val="0"/>
              </a:spcAft>
              <a:buClrTx/>
              <a:buSzTx/>
              <a:buFontTx/>
              <a:buNone/>
              <a:tabLst/>
            </a:pPr>
            <a:r>
              <a:rPr kumimoji="0" lang="ar-SA" altLang="ar-EG" sz="2800" b="1" i="0" u="sng"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قياس الضوء</a:t>
            </a:r>
            <a:endParaRPr kumimoji="0" lang="en-US" altLang="ar-EG" sz="28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1" eaLnBrk="0" fontAlgn="base" latinLnBrk="0" hangingPunct="0">
              <a:lnSpc>
                <a:spcPct val="200000"/>
              </a:lnSpc>
              <a:spcBef>
                <a:spcPct val="0"/>
              </a:spcBef>
              <a:spcAft>
                <a:spcPct val="0"/>
              </a:spcAft>
              <a:buClrTx/>
              <a:buSzTx/>
              <a:buFontTx/>
              <a:buNone/>
              <a:tabLst/>
            </a:pPr>
            <a:r>
              <a:rPr kumimoji="0" lang="ar-SA" altLang="ar-EG" sz="2800" b="1" i="0" u="sng"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كميات أساسية في قياس الضوء:- </a:t>
            </a:r>
            <a:endParaRPr kumimoji="0" lang="en-US" altLang="ar-EG" sz="28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1" eaLnBrk="0" fontAlgn="base" latinLnBrk="0" hangingPunct="0">
              <a:lnSpc>
                <a:spcPct val="200000"/>
              </a:lnSpc>
              <a:spcBef>
                <a:spcPct val="0"/>
              </a:spcBef>
              <a:spcAft>
                <a:spcPct val="0"/>
              </a:spcAft>
              <a:buClrTx/>
              <a:buSzTx/>
              <a:buFontTx/>
              <a:buNone/>
              <a:tabLst/>
            </a:pPr>
            <a:r>
              <a:rPr kumimoji="0" lang="ar-SA" altLang="ar-EG" sz="2800" b="0" i="0" u="sng"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الفيض الضوئي:-</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يعرف الفيض الضوئي بكمية الضوء التي تنبعث من مصدر الضوء في الثانية، ويقدر الفيض الضوئي بوحدة تسمى "اللومن" وهو الفيض الذي ينبعث في الثانية في زاوية مجسمة من مصدر قوة اضاءته شمعه عيارية. والشمعة العيارية تبعث في جميع الاتجاهات فيضًا قدره 4ط لومن في الثانية. </a:t>
            </a:r>
            <a:endParaRPr kumimoji="0" lang="en-US" altLang="ar-EG" sz="28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200000"/>
              </a:lnSpc>
              <a:spcBef>
                <a:spcPct val="0"/>
              </a:spcBef>
              <a:spcAft>
                <a:spcPct val="0"/>
              </a:spcAft>
              <a:buClrTx/>
              <a:buSzTx/>
              <a:buFontTx/>
              <a:buNone/>
              <a:tabLst/>
            </a:pPr>
            <a:endParaRPr kumimoji="0" lang="en-US" altLang="ar-EG"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Picture 1" descr="Image result for ‫الفيض الضوئي‬‎">
            <a:extLst>
              <a:ext uri="{FF2B5EF4-FFF2-40B4-BE49-F238E27FC236}">
                <a16:creationId xmlns:a16="http://schemas.microsoft.com/office/drawing/2014/main" id="{474FB567-8DBE-47DA-A976-DBCF1C9CD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449" y="3611653"/>
            <a:ext cx="4599844" cy="30352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89241A1-0EC5-4957-B364-2A42888B3A1C}"/>
              </a:ext>
            </a:extLst>
          </p:cNvPr>
          <p:cNvSpPr>
            <a:spLocks noChangeArrowheads="1"/>
          </p:cNvSpPr>
          <p:nvPr/>
        </p:nvSpPr>
        <p:spPr bwMode="auto">
          <a:xfrm>
            <a:off x="0" y="2305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E260F933-3A8C-4AFB-A607-D3E731836B58}"/>
                  </a:ext>
                </a:extLst>
              </p14:cNvPr>
              <p14:cNvContentPartPr/>
              <p14:nvPr>
                <p:extLst>
                  <p:ext uri="{42D2F446-02D8-4167-A562-619A0277C38B}">
                    <p15:isNarration xmlns:p15="http://schemas.microsoft.com/office/powerpoint/2012/main" val="1"/>
                  </p:ext>
                </p:extLst>
              </p14:nvPr>
            </p14:nvContentPartPr>
            <p14:xfrm>
              <a:off x="1226520" y="3729600"/>
              <a:ext cx="7223040" cy="2065320"/>
            </p14:xfrm>
          </p:contentPart>
        </mc:Choice>
        <mc:Fallback>
          <p:pic>
            <p:nvPicPr>
              <p:cNvPr id="4" name="Ink 3">
                <a:extLst>
                  <a:ext uri="{FF2B5EF4-FFF2-40B4-BE49-F238E27FC236}">
                    <a16:creationId xmlns:a16="http://schemas.microsoft.com/office/drawing/2014/main" id="{E260F933-3A8C-4AFB-A607-D3E731836B58}"/>
                  </a:ext>
                </a:extLst>
              </p:cNvPr>
              <p:cNvPicPr>
                <a:picLocks noGrp="1" noRot="1" noChangeAspect="1" noMove="1" noResize="1" noEditPoints="1" noAdjustHandles="1" noChangeArrowheads="1" noChangeShapeType="1"/>
              </p:cNvPicPr>
              <p:nvPr/>
            </p:nvPicPr>
            <p:blipFill>
              <a:blip r:embed="rId6"/>
              <a:stretch>
                <a:fillRect/>
              </a:stretch>
            </p:blipFill>
            <p:spPr>
              <a:xfrm>
                <a:off x="1210680" y="3666240"/>
                <a:ext cx="7254360" cy="2192040"/>
              </a:xfrm>
              <a:prstGeom prst="rect">
                <a:avLst/>
              </a:prstGeom>
            </p:spPr>
          </p:pic>
        </mc:Fallback>
      </mc:AlternateContent>
      <p:pic>
        <p:nvPicPr>
          <p:cNvPr id="5" name="Audio 4">
            <a:hlinkClick r:id="" action="ppaction://media"/>
            <a:extLst>
              <a:ext uri="{FF2B5EF4-FFF2-40B4-BE49-F238E27FC236}">
                <a16:creationId xmlns:a16="http://schemas.microsoft.com/office/drawing/2014/main" id="{75C02003-7369-437E-ACC7-9ACD41E128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6586427"/>
      </p:ext>
    </p:extLst>
  </p:cSld>
  <p:clrMapOvr>
    <a:masterClrMapping/>
  </p:clrMapOvr>
  <mc:AlternateContent xmlns:mc="http://schemas.openxmlformats.org/markup-compatibility/2006">
    <mc:Choice xmlns:p14="http://schemas.microsoft.com/office/powerpoint/2010/main" Requires="p14">
      <p:transition spd="slow" p14:dur="2000" advTm="169987"/>
    </mc:Choice>
    <mc:Fallback>
      <p:transition spd="slow" advTm="16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17549-31DA-4BA0-AEDE-FD03F81E82FC}"/>
              </a:ext>
            </a:extLst>
          </p:cNvPr>
          <p:cNvSpPr/>
          <p:nvPr/>
        </p:nvSpPr>
        <p:spPr>
          <a:xfrm>
            <a:off x="2604281" y="144912"/>
            <a:ext cx="6096000" cy="2400657"/>
          </a:xfrm>
          <a:prstGeom prst="rect">
            <a:avLst/>
          </a:prstGeom>
        </p:spPr>
        <p:txBody>
          <a:bodyPr>
            <a:spAutoFit/>
          </a:bodyPr>
          <a:lstStyle/>
          <a:p>
            <a:pPr indent="457200" algn="ctr" rtl="1">
              <a:lnSpc>
                <a:spcPct val="200000"/>
              </a:lnSpc>
              <a:spcAft>
                <a:spcPts val="0"/>
              </a:spcAft>
            </a:pPr>
            <a:r>
              <a:rPr lang="ar-SA" sz="4000" b="1" dirty="0">
                <a:latin typeface="Cambria Math" panose="02040503050406030204" pitchFamily="18" charset="0"/>
                <a:ea typeface="Times New Roman" panose="02020603050405020304" pitchFamily="18" charset="0"/>
                <a:cs typeface="Sakkal Majalla" panose="02000000000000000000" pitchFamily="2" charset="-78"/>
              </a:rPr>
              <a:t>الفصل الأول</a:t>
            </a:r>
            <a:endParaRPr lang="en-US" sz="4000" dirty="0">
              <a:effectLst/>
              <a:latin typeface="Times New Roman" panose="02020603050405020304" pitchFamily="18" charset="0"/>
              <a:ea typeface="Times New Roman" panose="02020603050405020304" pitchFamily="18" charset="0"/>
            </a:endParaRPr>
          </a:p>
          <a:p>
            <a:pPr algn="ctr">
              <a:lnSpc>
                <a:spcPct val="200000"/>
              </a:lnSpc>
            </a:pPr>
            <a:r>
              <a:rPr lang="ar-SA" sz="4000" b="1" dirty="0">
                <a:latin typeface="Cambria Math" panose="02040503050406030204" pitchFamily="18" charset="0"/>
                <a:ea typeface="Times New Roman" panose="02020603050405020304" pitchFamily="18" charset="0"/>
                <a:cs typeface="Sakkal Majalla" panose="02000000000000000000" pitchFamily="2" charset="-78"/>
              </a:rPr>
              <a:t>الضـــــوء وطبيعتـــــــه</a:t>
            </a:r>
            <a:endParaRPr lang="ar-EG" sz="4000" dirty="0"/>
          </a:p>
        </p:txBody>
      </p:sp>
      <p:pic>
        <p:nvPicPr>
          <p:cNvPr id="3074" name="Picture 2" descr="Image result for ‫الضـــــوء وطبيعتـــــــه‬‎">
            <a:extLst>
              <a:ext uri="{FF2B5EF4-FFF2-40B4-BE49-F238E27FC236}">
                <a16:creationId xmlns:a16="http://schemas.microsoft.com/office/drawing/2014/main" id="{B138C52A-225D-448B-A81B-5036C28C9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912" y="2617178"/>
            <a:ext cx="6781016" cy="339050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3AB46BC-078A-400C-B909-1070F4B9D3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6893323"/>
      </p:ext>
    </p:extLst>
  </p:cSld>
  <p:clrMapOvr>
    <a:masterClrMapping/>
  </p:clrMapOvr>
  <mc:AlternateContent xmlns:mc="http://schemas.openxmlformats.org/markup-compatibility/2006">
    <mc:Choice xmlns:p14="http://schemas.microsoft.com/office/powerpoint/2010/main" Requires="p14">
      <p:transition spd="slow" p14:dur="2000" advTm="18293"/>
    </mc:Choice>
    <mc:Fallback>
      <p:transition spd="slow" advTm="1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C77F9DA-A68A-4C5F-AD02-E6148362301B}"/>
                  </a:ext>
                </a:extLst>
              </p:cNvPr>
              <p:cNvSpPr/>
              <p:nvPr/>
            </p:nvSpPr>
            <p:spPr>
              <a:xfrm>
                <a:off x="0" y="-42203"/>
                <a:ext cx="12192000" cy="6215741"/>
              </a:xfrm>
              <a:prstGeom prst="rect">
                <a:avLst/>
              </a:prstGeom>
            </p:spPr>
            <p:txBody>
              <a:bodyPr wrap="square">
                <a:spAutoFit/>
              </a:bodyPr>
              <a:lstStyle/>
              <a:p>
                <a:pPr algn="just" rtl="1">
                  <a:spcAft>
                    <a:spcPts val="0"/>
                  </a:spcAft>
                </a:pPr>
                <a:r>
                  <a:rPr lang="ar-SA" sz="2800" u="sng" dirty="0">
                    <a:latin typeface="Cambria Math" panose="02040503050406030204" pitchFamily="18" charset="0"/>
                    <a:ea typeface="Times New Roman" panose="02020603050405020304" pitchFamily="18" charset="0"/>
                    <a:cs typeface="Sakkal Majalla" panose="02000000000000000000" pitchFamily="2" charset="-78"/>
                  </a:rPr>
                  <a:t>شدة الاستضاءة:-</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تعرف شدة استضاءة سطح بالفيض الضوئي الذي يسقط عموديًا على وحدة المساحات في الثانية، فإذا فرضنا مصدرًا قوة اضاءته </a:t>
                </a:r>
                <a:r>
                  <a:rPr lang="en-US" sz="2800" dirty="0">
                    <a:latin typeface="Cambria Math" panose="02040503050406030204" pitchFamily="18" charset="0"/>
                    <a:ea typeface="Times New Roman" panose="02020603050405020304" pitchFamily="18" charset="0"/>
                    <a:cs typeface="Sakkal Majalla" panose="02000000000000000000" pitchFamily="2" charset="-78"/>
                  </a:rPr>
                  <a:t> f</a:t>
                </a:r>
                <a:r>
                  <a:rPr lang="en-US" sz="2800" dirty="0">
                    <a:latin typeface="Sakkal Majalla" panose="02000000000000000000" pitchFamily="2" charset="-78"/>
                    <a:ea typeface="Times New Roman" panose="02020603050405020304" pitchFamily="18" charset="0"/>
                  </a:rPr>
                  <a:t> </a:t>
                </a:r>
                <a:r>
                  <a:rPr lang="ar-SA" sz="2800" dirty="0">
                    <a:latin typeface="Sakkal Majalla" panose="02000000000000000000" pitchFamily="2" charset="-78"/>
                    <a:ea typeface="Times New Roman" panose="02020603050405020304" pitchFamily="18" charset="0"/>
                  </a:rPr>
                  <a:t>شمعة عيارية فإن كمية الضوء </a:t>
                </a:r>
                <a:r>
                  <a:rPr lang="en-US" sz="2800" dirty="0">
                    <a:latin typeface="Cambria Math" panose="02040503050406030204" pitchFamily="18" charset="0"/>
                    <a:ea typeface="Times New Roman" panose="02020603050405020304" pitchFamily="18" charset="0"/>
                    <a:cs typeface="Sakkal Majalla" panose="02000000000000000000" pitchFamily="2" charset="-78"/>
                  </a:rPr>
                  <a:t>F</a:t>
                </a:r>
                <a:r>
                  <a:rPr lang="ar-SA" sz="2800" dirty="0">
                    <a:latin typeface="Cambria Math" panose="02040503050406030204" pitchFamily="18" charset="0"/>
                    <a:ea typeface="Times New Roman" panose="02020603050405020304" pitchFamily="18" charset="0"/>
                    <a:cs typeface="Sakkal Majalla" panose="02000000000000000000" pitchFamily="2" charset="-78"/>
                  </a:rPr>
                  <a:t> المنبعث منه في الثانية </a:t>
                </a:r>
                <a:r>
                  <a:rPr lang="ar-EG" sz="2800" dirty="0">
                    <a:latin typeface="Cambria Math" panose="02040503050406030204" pitchFamily="18" charset="0"/>
                    <a:ea typeface="Times New Roman" panose="02020603050405020304" pitchFamily="18" charset="0"/>
                    <a:cs typeface="Sakkal Majalla" panose="02000000000000000000" pitchFamily="2" charset="-78"/>
                  </a:rPr>
                  <a:t>تعطى بالمعادلة</a:t>
                </a:r>
                <a:endParaRPr lang="en-US" sz="2800" dirty="0">
                  <a:effectLst/>
                  <a:latin typeface="Times New Roman" panose="02020603050405020304" pitchFamily="18" charset="0"/>
                  <a:ea typeface="Times New Roman" panose="02020603050405020304" pitchFamily="18" charset="0"/>
                </a:endParaRPr>
              </a:p>
              <a:p>
                <a:pPr algn="just" rtl="1">
                  <a:spcAft>
                    <a:spcPts val="0"/>
                  </a:spcAft>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Times New Roman" panose="02020603050405020304" pitchFamily="18" charset="0"/>
                          <a:cs typeface="Sakkal Majalla" panose="02000000000000000000" pitchFamily="2" charset="-78"/>
                        </a:rPr>
                        <m:t>𝐹</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r>
                        <a:rPr lang="en-US" sz="2800" i="1">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𝜋</m:t>
                      </m:r>
                      <m:r>
                        <a:rPr lang="en-US" sz="2800" i="1">
                          <a:latin typeface="Cambria Math" panose="02040503050406030204" pitchFamily="18" charset="0"/>
                          <a:ea typeface="Times New Roman" panose="02020603050405020304" pitchFamily="18" charset="0"/>
                          <a:cs typeface="Sakkal Majalla" panose="02000000000000000000" pitchFamily="2" charset="-78"/>
                        </a:rPr>
                        <m:t>𝑓</m:t>
                      </m:r>
                      <m:r>
                        <a:rPr lang="en-US" sz="2800" i="1">
                          <a:latin typeface="Cambria Math" panose="02040503050406030204" pitchFamily="18" charset="0"/>
                          <a:ea typeface="Times New Roman" panose="02020603050405020304" pitchFamily="18" charset="0"/>
                          <a:cs typeface="Sakkal Majalla" panose="02000000000000000000" pitchFamily="2" charset="-78"/>
                        </a:rPr>
                        <m:t>              (</m:t>
                      </m:r>
                      <m:r>
                        <a:rPr lang="en-US" sz="2800" i="1">
                          <a:latin typeface="Cambria Math" panose="02040503050406030204" pitchFamily="18" charset="0"/>
                          <a:ea typeface="Times New Roman" panose="02020603050405020304" pitchFamily="18" charset="0"/>
                          <a:cs typeface="Sakkal Majalla" panose="02000000000000000000" pitchFamily="2" charset="-78"/>
                        </a:rPr>
                        <m:t>11</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oMath>
                  </m:oMathPara>
                </a14:m>
                <a:endParaRPr lang="en-US" sz="2800" dirty="0">
                  <a:effectLst/>
                  <a:latin typeface="Times New Roman" panose="02020603050405020304" pitchFamily="18" charset="0"/>
                  <a:ea typeface="Times New Roman" panose="02020603050405020304" pitchFamily="18" charset="0"/>
                </a:endParaRPr>
              </a:p>
              <a:p>
                <a:pPr algn="just" rtl="1">
                  <a:spcAft>
                    <a:spcPts val="0"/>
                  </a:spcAft>
                </a:pPr>
                <a:r>
                  <a:rPr lang="ar-EG" sz="2800" dirty="0">
                    <a:latin typeface="Cambria Math" panose="02040503050406030204" pitchFamily="18" charset="0"/>
                    <a:ea typeface="Times New Roman" panose="02020603050405020304" pitchFamily="18" charset="0"/>
                    <a:cs typeface="Sakkal Majalla" panose="02000000000000000000" pitchFamily="2" charset="-78"/>
                  </a:rPr>
                  <a:t>وإذا تصورنا كرة جوفاء مركزها المصدر ونصف قطرها </a:t>
                </a:r>
                <a:r>
                  <a:rPr lang="en-US" sz="2800" dirty="0">
                    <a:latin typeface="Cambria Math" panose="02040503050406030204" pitchFamily="18" charset="0"/>
                    <a:ea typeface="Times New Roman" panose="02020603050405020304" pitchFamily="18" charset="0"/>
                    <a:cs typeface="Sakkal Majalla" panose="02000000000000000000" pitchFamily="2" charset="-78"/>
                  </a:rPr>
                  <a:t>R</a:t>
                </a:r>
                <a:r>
                  <a:rPr lang="ar-EG" sz="2800" dirty="0">
                    <a:latin typeface="Cambria Math" panose="02040503050406030204" pitchFamily="18" charset="0"/>
                    <a:ea typeface="Times New Roman" panose="02020603050405020304" pitchFamily="18" charset="0"/>
                    <a:cs typeface="Sakkal Majalla" panose="02000000000000000000" pitchFamily="2" charset="-78"/>
                  </a:rPr>
                  <a:t> فإن شدة الاستضاءة عند أي نقطة من سطح الكرة تعطى بهذه المعادلة</a:t>
                </a:r>
                <a:endParaRPr lang="en-US" sz="2800" dirty="0">
                  <a:effectLst/>
                  <a:latin typeface="Times New Roman" panose="02020603050405020304" pitchFamily="18" charset="0"/>
                  <a:ea typeface="Times New Roman" panose="02020603050405020304" pitchFamily="18" charset="0"/>
                </a:endParaRPr>
              </a:p>
              <a:p>
                <a:pPr algn="just" rtl="1">
                  <a:spcAft>
                    <a:spcPts val="0"/>
                  </a:spcAft>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Times New Roman" panose="02020603050405020304" pitchFamily="18" charset="0"/>
                          <a:cs typeface="Sakkal Majalla" panose="02000000000000000000" pitchFamily="2" charset="-78"/>
                        </a:rPr>
                        <m:t>𝐼</m:t>
                      </m:r>
                      <m:r>
                        <a:rPr lang="en-US" sz="2800" i="1">
                          <a:latin typeface="Cambria Math" panose="02040503050406030204" pitchFamily="18" charset="0"/>
                          <a:ea typeface="Times New Roman" panose="02020603050405020304" pitchFamily="18" charset="0"/>
                          <a:cs typeface="Sakkal Majalla" panose="02000000000000000000" pitchFamily="2" charset="-78"/>
                        </a:rPr>
                        <m:t> </m:t>
                      </m:r>
                      <m:d>
                        <m:d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dPr>
                        <m:e>
                          <m:r>
                            <a:rPr lang="ar-EG" sz="2800">
                              <a:latin typeface="Cambria Math" panose="02040503050406030204" pitchFamily="18" charset="0"/>
                              <a:ea typeface="Times New Roman" panose="02020603050405020304" pitchFamily="18" charset="0"/>
                              <a:cs typeface="Sakkal Majalla" panose="02000000000000000000" pitchFamily="2" charset="-78"/>
                            </a:rPr>
                            <m:t>الأستضاءة</m:t>
                          </m:r>
                          <m:r>
                            <a:rPr lang="ar-EG" sz="2800">
                              <a:latin typeface="Cambria Math" panose="02040503050406030204" pitchFamily="18" charset="0"/>
                              <a:ea typeface="Times New Roman" panose="02020603050405020304" pitchFamily="18" charset="0"/>
                              <a:cs typeface="Cambria Math" panose="02040503050406030204" pitchFamily="18" charset="0"/>
                            </a:rPr>
                            <m:t> </m:t>
                          </m:r>
                          <m:r>
                            <a:rPr lang="ar-EG" sz="2800">
                              <a:latin typeface="Cambria Math" panose="02040503050406030204" pitchFamily="18" charset="0"/>
                              <a:ea typeface="Times New Roman" panose="02020603050405020304" pitchFamily="18" charset="0"/>
                              <a:cs typeface="Sakkal Majalla" panose="02000000000000000000" pitchFamily="2" charset="-78"/>
                            </a:rPr>
                            <m:t>شدة</m:t>
                          </m:r>
                          <m:r>
                            <a:rPr lang="ar-EG" sz="2800">
                              <a:latin typeface="Cambria Math" panose="02040503050406030204" pitchFamily="18" charset="0"/>
                              <a:ea typeface="Times New Roman" panose="02020603050405020304" pitchFamily="18" charset="0"/>
                              <a:cs typeface="Sakkal Majalla" panose="02000000000000000000" pitchFamily="2" charset="-78"/>
                            </a:rPr>
                            <m:t> </m:t>
                          </m:r>
                        </m:e>
                      </m:d>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𝐹</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𝐴</m:t>
                          </m:r>
                        </m:den>
                      </m:f>
                    </m:oMath>
                  </m:oMathPara>
                </a14:m>
                <a:endParaRPr lang="en-US" sz="2800" dirty="0">
                  <a:effectLst/>
                  <a:latin typeface="Times New Roman" panose="02020603050405020304" pitchFamily="18" charset="0"/>
                  <a:ea typeface="Times New Roman" panose="02020603050405020304" pitchFamily="18" charset="0"/>
                </a:endParaRPr>
              </a:p>
              <a:p>
                <a:pPr algn="just" rtl="1">
                  <a:spcAft>
                    <a:spcPts val="0"/>
                  </a:spcAft>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𝜋</m:t>
                          </m:r>
                          <m:r>
                            <a:rPr lang="en-US" sz="2800" i="1">
                              <a:latin typeface="Cambria Math" panose="02040503050406030204" pitchFamily="18" charset="0"/>
                              <a:ea typeface="Times New Roman" panose="02020603050405020304" pitchFamily="18" charset="0"/>
                              <a:cs typeface="Sakkal Majalla" panose="02000000000000000000" pitchFamily="2" charset="-78"/>
                            </a:rPr>
                            <m:t>𝑓</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𝜋</m:t>
                          </m:r>
                          <m:sSup>
                            <m:sSup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pPr>
                            <m:e>
                              <m:r>
                                <a:rPr lang="en-US" sz="2800" i="1">
                                  <a:latin typeface="Cambria Math" panose="02040503050406030204" pitchFamily="18" charset="0"/>
                                  <a:ea typeface="Times New Roman" panose="02020603050405020304" pitchFamily="18" charset="0"/>
                                  <a:cs typeface="Sakkal Majalla" panose="02000000000000000000" pitchFamily="2" charset="-78"/>
                                </a:rPr>
                                <m:t>𝑟</m:t>
                              </m:r>
                            </m:e>
                            <m:sup>
                              <m:r>
                                <a:rPr lang="en-US" sz="2800" i="1">
                                  <a:latin typeface="Cambria Math" panose="02040503050406030204" pitchFamily="18" charset="0"/>
                                  <a:ea typeface="Times New Roman" panose="02020603050405020304" pitchFamily="18" charset="0"/>
                                  <a:cs typeface="Sakkal Majalla" panose="02000000000000000000" pitchFamily="2" charset="-78"/>
                                </a:rPr>
                                <m:t>2</m:t>
                              </m:r>
                            </m:sup>
                          </m:sSup>
                        </m:den>
                      </m:f>
                      <m:r>
                        <a:rPr lang="en-US" sz="2800" i="1">
                          <a:latin typeface="Cambria Math" panose="02040503050406030204" pitchFamily="18" charset="0"/>
                          <a:ea typeface="Times New Roman" panose="02020603050405020304" pitchFamily="18" charset="0"/>
                          <a:cs typeface="Sakkal Majalla" panose="02000000000000000000" pitchFamily="2" charset="-78"/>
                        </a:rPr>
                        <m:t>  </m:t>
                      </m:r>
                    </m:oMath>
                  </m:oMathPara>
                </a14:m>
                <a:endParaRPr lang="en-US" sz="2800" dirty="0">
                  <a:effectLst/>
                  <a:latin typeface="Times New Roman" panose="02020603050405020304" pitchFamily="18" charset="0"/>
                  <a:ea typeface="Times New Roman" panose="02020603050405020304" pitchFamily="18" charset="0"/>
                </a:endParaRPr>
              </a:p>
              <a:p>
                <a:pPr algn="ctr">
                  <a:spcAft>
                    <a:spcPts val="0"/>
                  </a:spcAft>
                </a:pPr>
                <a:r>
                  <a:rPr lang="en-US" sz="2800" dirty="0">
                    <a:effectLst/>
                    <a:latin typeface="Sakkal Majalla" panose="02000000000000000000" pitchFamily="2" charset="-78"/>
                    <a:ea typeface="Times New Roman" panose="02020603050405020304" pitchFamily="18" charset="0"/>
                  </a:rPr>
                  <a:t>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Sakkal Majalla" panose="02000000000000000000" pitchFamily="2" charset="-78"/>
                      </a:rPr>
                      <m:t>= </m:t>
                    </m:r>
                    <m:f>
                      <m:fPr>
                        <m:ctrlPr>
                          <a:rPr lang="en-US" sz="2800" i="1">
                            <a:effectLst/>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effectLst/>
                            <a:latin typeface="Cambria Math" panose="02040503050406030204" pitchFamily="18" charset="0"/>
                            <a:ea typeface="Times New Roman" panose="02020603050405020304" pitchFamily="18" charset="0"/>
                            <a:cs typeface="Sakkal Majalla" panose="02000000000000000000" pitchFamily="2" charset="-78"/>
                          </a:rPr>
                          <m:t>𝑓</m:t>
                        </m:r>
                      </m:num>
                      <m:den>
                        <m:sSup>
                          <m:sSupPr>
                            <m:ctrlPr>
                              <a:rPr lang="en-US" sz="2800" i="1">
                                <a:effectLst/>
                                <a:latin typeface="Cambria Math" panose="02040503050406030204" pitchFamily="18" charset="0"/>
                                <a:ea typeface="Times New Roman" panose="02020603050405020304" pitchFamily="18" charset="0"/>
                                <a:cs typeface="Sakkal Majalla" panose="02000000000000000000" pitchFamily="2" charset="-78"/>
                              </a:rPr>
                            </m:ctrlPr>
                          </m:sSupPr>
                          <m:e>
                            <m:r>
                              <a:rPr lang="en-US" sz="2800" i="1">
                                <a:effectLst/>
                                <a:latin typeface="Cambria Math" panose="02040503050406030204" pitchFamily="18" charset="0"/>
                                <a:ea typeface="Times New Roman" panose="02020603050405020304" pitchFamily="18" charset="0"/>
                                <a:cs typeface="Sakkal Majalla" panose="02000000000000000000" pitchFamily="2" charset="-78"/>
                              </a:rPr>
                              <m:t>𝑟</m:t>
                            </m:r>
                          </m:e>
                          <m:sup>
                            <m:r>
                              <a:rPr lang="en-US" sz="2800" i="1">
                                <a:effectLst/>
                                <a:latin typeface="Cambria Math" panose="02040503050406030204" pitchFamily="18" charset="0"/>
                                <a:ea typeface="Times New Roman" panose="02020603050405020304" pitchFamily="18" charset="0"/>
                                <a:cs typeface="Sakkal Majalla" panose="02000000000000000000" pitchFamily="2" charset="-78"/>
                              </a:rPr>
                              <m:t>2</m:t>
                            </m:r>
                          </m:sup>
                        </m:sSup>
                      </m:den>
                    </m:f>
                    <m:r>
                      <a:rPr lang="en-US" sz="2800" i="1">
                        <a:effectLst/>
                        <a:latin typeface="Cambria Math" panose="02040503050406030204" pitchFamily="18" charset="0"/>
                        <a:ea typeface="Times New Roman" panose="02020603050405020304" pitchFamily="18" charset="0"/>
                        <a:cs typeface="Sakkal Majalla" panose="02000000000000000000" pitchFamily="2" charset="-78"/>
                      </a:rPr>
                      <m:t> </m:t>
                    </m:r>
                  </m:oMath>
                </a14:m>
                <a:r>
                  <a:rPr lang="ar-EG" sz="2800" dirty="0">
                    <a:effectLst/>
                    <a:latin typeface="Times New Roman" panose="02020603050405020304" pitchFamily="18" charset="0"/>
                    <a:ea typeface="Times New Roman" panose="02020603050405020304" pitchFamily="18" charset="0"/>
                    <a:cs typeface="Sakkal Majalla" panose="02000000000000000000" pitchFamily="2" charset="-78"/>
                  </a:rPr>
                  <a:t>سم</a:t>
                </a:r>
                <a:r>
                  <a:rPr lang="ar-EG" sz="2800" baseline="30000" dirty="0">
                    <a:effectLst/>
                    <a:latin typeface="Times New Roman" panose="02020603050405020304" pitchFamily="18" charset="0"/>
                    <a:ea typeface="Times New Roman" panose="02020603050405020304" pitchFamily="18" charset="0"/>
                    <a:cs typeface="Sakkal Majalla" panose="02000000000000000000" pitchFamily="2" charset="-78"/>
                  </a:rPr>
                  <a:t>2</a:t>
                </a:r>
                <a:r>
                  <a:rPr lang="ar-EG" sz="2800" dirty="0">
                    <a:effectLst/>
                    <a:latin typeface="Times New Roman" panose="02020603050405020304" pitchFamily="18" charset="0"/>
                    <a:ea typeface="Times New Roman" panose="02020603050405020304" pitchFamily="18" charset="0"/>
                    <a:cs typeface="Sakkal Majalla" panose="02000000000000000000" pitchFamily="2" charset="-78"/>
                  </a:rPr>
                  <a:t>)      </a:t>
                </a:r>
                <a:r>
                  <a:rPr lang="en-US" sz="2800" dirty="0">
                    <a:effectLst/>
                    <a:latin typeface="Sakkal Majalla" panose="02000000000000000000" pitchFamily="2" charset="-78"/>
                    <a:ea typeface="Times New Roman" panose="02020603050405020304" pitchFamily="18" charset="0"/>
                  </a:rPr>
                  <a:t>/</a:t>
                </a:r>
                <a:r>
                  <a:rPr lang="ar-EG" sz="2800" dirty="0">
                    <a:effectLst/>
                    <a:latin typeface="Sakkal Majalla" panose="02000000000000000000" pitchFamily="2" charset="-78"/>
                    <a:ea typeface="Times New Roman" panose="02020603050405020304" pitchFamily="18" charset="0"/>
                  </a:rPr>
                  <a:t>(لومن</a:t>
                </a:r>
                <a:endParaRPr lang="en-US" sz="2800" dirty="0">
                  <a:effectLst/>
                  <a:latin typeface="Times New Roman" panose="02020603050405020304" pitchFamily="18" charset="0"/>
                  <a:ea typeface="Times New Roman" panose="02020603050405020304" pitchFamily="18" charset="0"/>
                </a:endParaRPr>
              </a:p>
              <a:p>
                <a:pPr algn="just" rtl="1">
                  <a:spcAft>
                    <a:spcPts val="0"/>
                  </a:spcAft>
                </a:pPr>
                <a:endParaRPr lang="ar-EG" sz="2800" dirty="0">
                  <a:latin typeface="Cambria Math" panose="02040503050406030204" pitchFamily="18" charset="0"/>
                  <a:ea typeface="Times New Roman" panose="02020603050405020304" pitchFamily="18" charset="0"/>
                  <a:cs typeface="Sakkal Majalla" panose="02000000000000000000" pitchFamily="2" charset="-78"/>
                </a:endParaRPr>
              </a:p>
              <a:p>
                <a:pPr algn="just" rtl="1">
                  <a:spcAft>
                    <a:spcPts val="0"/>
                  </a:spcAft>
                </a:pPr>
                <a:endParaRPr lang="ar-EG" sz="2800" dirty="0">
                  <a:latin typeface="Cambria Math" panose="02040503050406030204" pitchFamily="18" charset="0"/>
                  <a:ea typeface="Times New Roman" panose="02020603050405020304" pitchFamily="18" charset="0"/>
                  <a:cs typeface="Sakkal Majalla" panose="02000000000000000000" pitchFamily="2" charset="-78"/>
                </a:endParaRPr>
              </a:p>
              <a:p>
                <a:pPr algn="just" rtl="1">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والوحدة العملية لقياس شدة استضاءة سطح هي "اللاكس" وهو الفيض الضوئي لكل متر مربع أي أن:</a:t>
                </a:r>
                <a:endParaRPr lang="en-US" sz="2800" dirty="0">
                  <a:effectLst/>
                  <a:latin typeface="Times New Roman" panose="02020603050405020304" pitchFamily="18" charset="0"/>
                  <a:ea typeface="Times New Roman" panose="02020603050405020304" pitchFamily="18" charset="0"/>
                </a:endParaRPr>
              </a:p>
              <a:p>
                <a:pPr algn="ctr" rtl="1">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اللومن / سم</a:t>
                </a:r>
                <a:r>
                  <a:rPr lang="ar-SA" sz="2800" baseline="30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 10</a:t>
                </a:r>
                <a:r>
                  <a:rPr lang="ar-SA" sz="2800" baseline="30000" dirty="0">
                    <a:latin typeface="Cambria Math" panose="02040503050406030204" pitchFamily="18" charset="0"/>
                    <a:ea typeface="Times New Roman" panose="02020603050405020304" pitchFamily="18" charset="0"/>
                    <a:cs typeface="Sakkal Majalla" panose="02000000000000000000" pitchFamily="2" charset="-78"/>
                  </a:rPr>
                  <a:t>-4</a:t>
                </a:r>
                <a:r>
                  <a:rPr lang="ar-SA" sz="2800" dirty="0">
                    <a:latin typeface="Cambria Math" panose="02040503050406030204" pitchFamily="18" charset="0"/>
                    <a:ea typeface="Times New Roman" panose="02020603050405020304" pitchFamily="18" charset="0"/>
                    <a:cs typeface="Sakkal Majalla" panose="02000000000000000000" pitchFamily="2" charset="-78"/>
                  </a:rPr>
                  <a:t> لاکس .</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2C77F9DA-A68A-4C5F-AD02-E6148362301B}"/>
                  </a:ext>
                </a:extLst>
              </p:cNvPr>
              <p:cNvSpPr>
                <a:spLocks noRot="1" noChangeAspect="1" noMove="1" noResize="1" noEditPoints="1" noAdjustHandles="1" noChangeArrowheads="1" noChangeShapeType="1" noTextEdit="1"/>
              </p:cNvSpPr>
              <p:nvPr/>
            </p:nvSpPr>
            <p:spPr>
              <a:xfrm>
                <a:off x="0" y="-42203"/>
                <a:ext cx="12192000" cy="6215741"/>
              </a:xfrm>
              <a:prstGeom prst="rect">
                <a:avLst/>
              </a:prstGeom>
              <a:blipFill>
                <a:blip r:embed="rId4"/>
                <a:stretch>
                  <a:fillRect l="-1450" t="-980" r="-1000" b="-2157"/>
                </a:stretch>
              </a:blipFill>
            </p:spPr>
            <p:txBody>
              <a:bodyPr/>
              <a:lstStyle/>
              <a:p>
                <a:r>
                  <a:rPr lang="ar-EG">
                    <a:noFill/>
                  </a:rPr>
                  <a:t> </a:t>
                </a:r>
              </a:p>
            </p:txBody>
          </p:sp>
        </mc:Fallback>
      </mc:AlternateContent>
      <p:pic>
        <p:nvPicPr>
          <p:cNvPr id="3" name="Picture 4" descr="Illuminance Total Power / Unit Area &quot;Illumination&quot;">
            <a:extLst>
              <a:ext uri="{FF2B5EF4-FFF2-40B4-BE49-F238E27FC236}">
                <a16:creationId xmlns:a16="http://schemas.microsoft.com/office/drawing/2014/main" id="{9B618DCD-67F1-44DA-BF95-42D9BED330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 t="-26292" r="-396" b="26292"/>
          <a:stretch/>
        </p:blipFill>
        <p:spPr bwMode="auto">
          <a:xfrm>
            <a:off x="-1" y="1051269"/>
            <a:ext cx="3868615" cy="413941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DF1CCF0-689E-4E6E-BEDC-F29C0FA74F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7419811"/>
      </p:ext>
    </p:extLst>
  </p:cSld>
  <p:clrMapOvr>
    <a:masterClrMapping/>
  </p:clrMapOvr>
  <mc:AlternateContent xmlns:mc="http://schemas.openxmlformats.org/markup-compatibility/2006">
    <mc:Choice xmlns:p14="http://schemas.microsoft.com/office/powerpoint/2010/main" Requires="p14">
      <p:transition spd="slow" p14:dur="2000" advTm="100586"/>
    </mc:Choice>
    <mc:Fallback>
      <p:transition spd="slow" advTm="100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B398B-07A4-42D2-AF15-020975A9E598}"/>
              </a:ext>
            </a:extLst>
          </p:cNvPr>
          <p:cNvSpPr/>
          <p:nvPr/>
        </p:nvSpPr>
        <p:spPr>
          <a:xfrm>
            <a:off x="0" y="0"/>
            <a:ext cx="12192000" cy="1708160"/>
          </a:xfrm>
          <a:prstGeom prst="rect">
            <a:avLst/>
          </a:prstGeom>
        </p:spPr>
        <p:txBody>
          <a:bodyPr wrap="square">
            <a:spAutoFit/>
          </a:bodyPr>
          <a:lstStyle/>
          <a:p>
            <a:pPr algn="just" rtl="1">
              <a:lnSpc>
                <a:spcPct val="200000"/>
              </a:lnSpc>
            </a:pPr>
            <a:r>
              <a:rPr lang="ar-SA" sz="2800" u="sng" dirty="0">
                <a:latin typeface="Cambria Math" panose="02040503050406030204" pitchFamily="18" charset="0"/>
                <a:ea typeface="Times New Roman" panose="02020603050405020304" pitchFamily="18" charset="0"/>
                <a:cs typeface="Sakkal Majalla" panose="02000000000000000000" pitchFamily="2" charset="-78"/>
              </a:rPr>
              <a:t>قوة الإضاءة :-</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تعرف قوة إضاءة مصدر ضوئي بأنها الفيض الضوئي المنبعث منه في زاوية مجسمة مقدارها الوحدة و "الشمعة" هي وحدة قياس قوة إضاءة مصدر الضوء</a:t>
            </a:r>
            <a:endParaRPr lang="ar-EG" sz="2800" dirty="0"/>
          </a:p>
        </p:txBody>
      </p:sp>
      <p:pic>
        <p:nvPicPr>
          <p:cNvPr id="3" name="Picture 2" descr="Luminous Intensity Total Power / Solid Angle &quot;Candle Power&quot;">
            <a:extLst>
              <a:ext uri="{FF2B5EF4-FFF2-40B4-BE49-F238E27FC236}">
                <a16:creationId xmlns:a16="http://schemas.microsoft.com/office/drawing/2014/main" id="{30F7E452-9325-4CD8-8AAA-F744754091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784"/>
          <a:stretch/>
        </p:blipFill>
        <p:spPr bwMode="auto">
          <a:xfrm>
            <a:off x="914400" y="1935480"/>
            <a:ext cx="3992619" cy="321329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96222FD-C7DD-4B65-A298-47097EE1C1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49339494"/>
      </p:ext>
    </p:extLst>
  </p:cSld>
  <p:clrMapOvr>
    <a:masterClrMapping/>
  </p:clrMapOvr>
  <mc:AlternateContent xmlns:mc="http://schemas.openxmlformats.org/markup-compatibility/2006">
    <mc:Choice xmlns:p14="http://schemas.microsoft.com/office/powerpoint/2010/main" Requires="p14">
      <p:transition spd="slow" p14:dur="2000" advTm="29007"/>
    </mc:Choice>
    <mc:Fallback>
      <p:transition spd="slow" advTm="2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7C23773-BF4E-47AE-A1A1-17A54EA2355E}"/>
                  </a:ext>
                </a:extLst>
              </p:cNvPr>
              <p:cNvSpPr/>
              <p:nvPr/>
            </p:nvSpPr>
            <p:spPr>
              <a:xfrm>
                <a:off x="0" y="0"/>
                <a:ext cx="12192000" cy="5682325"/>
              </a:xfrm>
              <a:prstGeom prst="rect">
                <a:avLst/>
              </a:prstGeom>
            </p:spPr>
            <p:txBody>
              <a:bodyPr wrap="square">
                <a:spAutoFit/>
              </a:bodyPr>
              <a:lstStyle/>
              <a:p>
                <a:pPr algn="just" rtl="1">
                  <a:lnSpc>
                    <a:spcPct val="115000"/>
                  </a:lnSpc>
                  <a:spcAft>
                    <a:spcPts val="0"/>
                  </a:spcAft>
                </a:pPr>
                <a:r>
                  <a:rPr lang="ar-SA" sz="2800" u="sng" dirty="0">
                    <a:latin typeface="Cambria Math" panose="02040503050406030204" pitchFamily="18" charset="0"/>
                    <a:ea typeface="Times New Roman" panose="02020603050405020304" pitchFamily="18" charset="0"/>
                    <a:cs typeface="Sakkal Majalla" panose="02000000000000000000" pitchFamily="2" charset="-78"/>
                  </a:rPr>
                  <a:t>قانون التربيع العكسي:-</a:t>
                </a:r>
                <a:r>
                  <a:rPr lang="ar-SA" sz="2800" dirty="0">
                    <a:latin typeface="Cambria Math" panose="02040503050406030204" pitchFamily="18" charset="0"/>
                    <a:ea typeface="Times New Roman" panose="02020603050405020304" pitchFamily="18" charset="0"/>
                    <a:cs typeface="Sakkal Majalla" panose="02000000000000000000" pitchFamily="2" charset="-78"/>
                  </a:rPr>
                  <a:t> سبق أن ذكرنا أن الفيض الضوئي المنبعث في جميع الاتجاهات من مصدر قوة اضاءته </a:t>
                </a:r>
                <a:r>
                  <a:rPr lang="en-US" sz="2800" dirty="0">
                    <a:latin typeface="Cambria Math" panose="02040503050406030204" pitchFamily="18" charset="0"/>
                    <a:ea typeface="Times New Roman" panose="02020603050405020304" pitchFamily="18" charset="0"/>
                    <a:cs typeface="Sakkal Majalla" panose="02000000000000000000" pitchFamily="2" charset="-78"/>
                  </a:rPr>
                  <a:t>F</a:t>
                </a:r>
                <a:r>
                  <a:rPr lang="ar-SA" sz="2800" dirty="0">
                    <a:latin typeface="Cambria Math" panose="02040503050406030204" pitchFamily="18" charset="0"/>
                    <a:ea typeface="Times New Roman" panose="02020603050405020304" pitchFamily="18" charset="0"/>
                    <a:cs typeface="Sakkal Majalla" panose="02000000000000000000" pitchFamily="2" charset="-78"/>
                  </a:rPr>
                  <a:t> يعطى بالعلاقة </a:t>
                </a:r>
                <a:r>
                  <a:rPr lang="en-US" sz="2800" dirty="0">
                    <a:latin typeface="Cambria Math" panose="02040503050406030204" pitchFamily="18" charset="0"/>
                    <a:ea typeface="Times New Roman" panose="02020603050405020304" pitchFamily="18" charset="0"/>
                    <a:cs typeface="Sakkal Majalla" panose="02000000000000000000" pitchFamily="2" charset="-78"/>
                  </a:rPr>
                  <a:t>F=4πf</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واذا تصورنا كرتين مركزهما المصدر الضوئي ونصف قطرهما  </a:t>
                </a:r>
                <a:r>
                  <a:rPr lang="en-US" sz="2800" dirty="0">
                    <a:latin typeface="Cambria Math" panose="02040503050406030204" pitchFamily="18" charset="0"/>
                    <a:ea typeface="Times New Roman" panose="02020603050405020304" pitchFamily="18" charset="0"/>
                    <a:cs typeface="Sakkal Majalla" panose="02000000000000000000" pitchFamily="2" charset="-78"/>
                  </a:rPr>
                  <a:t>R</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1</a:t>
                </a:r>
                <a:r>
                  <a:rPr lang="en-US" sz="2800" baseline="-25000" dirty="0">
                    <a:latin typeface="Sakkal Majalla" panose="02000000000000000000" pitchFamily="2" charset="-78"/>
                    <a:ea typeface="Times New Roman" panose="02020603050405020304" pitchFamily="18" charset="0"/>
                  </a:rPr>
                  <a:t> </a:t>
                </a:r>
                <a:r>
                  <a:rPr lang="ar-EG" sz="2800" dirty="0">
                    <a:latin typeface="Cambria Math" panose="02040503050406030204" pitchFamily="18" charset="0"/>
                    <a:ea typeface="Times New Roman" panose="02020603050405020304" pitchFamily="18" charset="0"/>
                    <a:cs typeface="Sakkal Majalla" panose="02000000000000000000" pitchFamily="2" charset="-78"/>
                  </a:rPr>
                  <a:t>، </a:t>
                </a:r>
                <a:r>
                  <a:rPr lang="en-US" sz="2800" dirty="0">
                    <a:latin typeface="Cambria Math" panose="02040503050406030204" pitchFamily="18" charset="0"/>
                    <a:ea typeface="Times New Roman" panose="02020603050405020304" pitchFamily="18" charset="0"/>
                    <a:cs typeface="Sakkal Majalla" panose="02000000000000000000" pitchFamily="2" charset="-78"/>
                  </a:rPr>
                  <a:t>R</a:t>
                </a:r>
                <a:r>
                  <a:rPr lang="en-US" sz="2800" baseline="-25000" dirty="0">
                    <a:latin typeface="Cambria Math" panose="02040503050406030204" pitchFamily="18" charset="0"/>
                    <a:ea typeface="Times New Roman" panose="02020603050405020304" pitchFamily="18" charset="0"/>
                    <a:cs typeface="Sakkal Majalla" panose="02000000000000000000" pitchFamily="2" charset="-78"/>
                  </a:rPr>
                  <a:t>2</a:t>
                </a:r>
                <a:r>
                  <a:rPr lang="ar-EG" sz="2800" dirty="0">
                    <a:latin typeface="Cambria Math" panose="02040503050406030204" pitchFamily="18" charset="0"/>
                    <a:ea typeface="Times New Roman" panose="02020603050405020304" pitchFamily="18" charset="0"/>
                    <a:cs typeface="Sakkal Majalla" panose="02000000000000000000" pitchFamily="2" charset="-78"/>
                  </a:rPr>
                  <a:t> شكل (3) فإن شدة الاستضاءة على سطح الكرة الأولى يعطى بالمعادلة</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bPr>
                        <m:e>
                          <m:r>
                            <a:rPr lang="en-US" sz="2800" i="1">
                              <a:latin typeface="Cambria Math" panose="02040503050406030204" pitchFamily="18" charset="0"/>
                              <a:ea typeface="Times New Roman" panose="02020603050405020304" pitchFamily="18" charset="0"/>
                              <a:cs typeface="Sakkal Majalla" panose="02000000000000000000" pitchFamily="2" charset="-78"/>
                            </a:rPr>
                            <m:t>𝐼</m:t>
                          </m:r>
                        </m:e>
                        <m:sub>
                          <m:r>
                            <a:rPr lang="en-US" sz="2800" i="1">
                              <a:latin typeface="Cambria Math" panose="02040503050406030204" pitchFamily="18" charset="0"/>
                              <a:ea typeface="Times New Roman" panose="02020603050405020304" pitchFamily="18" charset="0"/>
                              <a:cs typeface="Sakkal Majalla" panose="02000000000000000000" pitchFamily="2" charset="-78"/>
                            </a:rPr>
                            <m:t>1</m:t>
                          </m:r>
                        </m:sub>
                      </m:sSub>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𝜋</m:t>
                          </m:r>
                          <m:r>
                            <a:rPr lang="en-US" sz="2800" i="1">
                              <a:latin typeface="Cambria Math" panose="02040503050406030204" pitchFamily="18" charset="0"/>
                              <a:ea typeface="Times New Roman" panose="02020603050405020304" pitchFamily="18" charset="0"/>
                              <a:cs typeface="Sakkal Majalla" panose="02000000000000000000" pitchFamily="2" charset="-78"/>
                            </a:rPr>
                            <m:t>𝑓</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𝜋</m:t>
                          </m:r>
                          <m:sSubSup>
                            <m:sSubSup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bSupPr>
                            <m:e>
                              <m:r>
                                <a:rPr lang="en-US" sz="2800" i="1">
                                  <a:latin typeface="Cambria Math" panose="02040503050406030204" pitchFamily="18" charset="0"/>
                                  <a:ea typeface="Times New Roman" panose="02020603050405020304" pitchFamily="18" charset="0"/>
                                  <a:cs typeface="Sakkal Majalla" panose="02000000000000000000" pitchFamily="2" charset="-78"/>
                                </a:rPr>
                                <m:t>𝑅</m:t>
                              </m:r>
                            </m:e>
                            <m:sub>
                              <m:r>
                                <a:rPr lang="en-US" sz="2800" i="1">
                                  <a:latin typeface="Cambria Math" panose="02040503050406030204" pitchFamily="18" charset="0"/>
                                  <a:ea typeface="Times New Roman" panose="02020603050405020304" pitchFamily="18" charset="0"/>
                                  <a:cs typeface="Sakkal Majalla" panose="02000000000000000000" pitchFamily="2" charset="-78"/>
                                </a:rPr>
                                <m:t>1</m:t>
                              </m:r>
                            </m:sub>
                            <m:sup>
                              <m:r>
                                <a:rPr lang="en-US" sz="2800" i="1">
                                  <a:latin typeface="Cambria Math" panose="02040503050406030204" pitchFamily="18" charset="0"/>
                                  <a:ea typeface="Times New Roman" panose="02020603050405020304" pitchFamily="18" charset="0"/>
                                  <a:cs typeface="Sakkal Majalla" panose="02000000000000000000" pitchFamily="2" charset="-78"/>
                                </a:rPr>
                                <m:t>2</m:t>
                              </m:r>
                            </m:sup>
                          </m:sSubSup>
                        </m:den>
                      </m:f>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𝑓</m:t>
                          </m:r>
                        </m:num>
                        <m:den>
                          <m:sSubSup>
                            <m:sSubSup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bSupPr>
                            <m:e>
                              <m:r>
                                <a:rPr lang="en-US" sz="2800" i="1">
                                  <a:latin typeface="Cambria Math" panose="02040503050406030204" pitchFamily="18" charset="0"/>
                                  <a:ea typeface="Times New Roman" panose="02020603050405020304" pitchFamily="18" charset="0"/>
                                  <a:cs typeface="Sakkal Majalla" panose="02000000000000000000" pitchFamily="2" charset="-78"/>
                                </a:rPr>
                                <m:t>𝑅</m:t>
                              </m:r>
                            </m:e>
                            <m:sub>
                              <m:r>
                                <a:rPr lang="en-US" sz="2800" i="1">
                                  <a:latin typeface="Cambria Math" panose="02040503050406030204" pitchFamily="18" charset="0"/>
                                  <a:ea typeface="Times New Roman" panose="02020603050405020304" pitchFamily="18" charset="0"/>
                                  <a:cs typeface="Sakkal Majalla" panose="02000000000000000000" pitchFamily="2" charset="-78"/>
                                </a:rPr>
                                <m:t>1</m:t>
                              </m:r>
                            </m:sub>
                            <m:sup>
                              <m:r>
                                <a:rPr lang="en-US" sz="2800" i="1">
                                  <a:latin typeface="Cambria Math" panose="02040503050406030204" pitchFamily="18" charset="0"/>
                                  <a:ea typeface="Times New Roman" panose="02020603050405020304" pitchFamily="18" charset="0"/>
                                  <a:cs typeface="Sakkal Majalla" panose="02000000000000000000" pitchFamily="2" charset="-78"/>
                                </a:rPr>
                                <m:t>2</m:t>
                              </m:r>
                            </m:sup>
                          </m:sSubSup>
                        </m:den>
                      </m:f>
                      <m:r>
                        <a:rPr lang="en-US" sz="2800">
                          <a:latin typeface="Cambria Math" panose="02040503050406030204" pitchFamily="18" charset="0"/>
                          <a:ea typeface="Times New Roman" panose="02020603050405020304" pitchFamily="18" charset="0"/>
                          <a:cs typeface="Sakkal Majalla" panose="02000000000000000000" pitchFamily="2" charset="-78"/>
                        </a:rPr>
                        <m:t>                (</m:t>
                      </m:r>
                      <m:r>
                        <a:rPr lang="en-US" sz="2800">
                          <a:latin typeface="Cambria Math" panose="02040503050406030204" pitchFamily="18" charset="0"/>
                          <a:ea typeface="Times New Roman" panose="02020603050405020304" pitchFamily="18" charset="0"/>
                          <a:cs typeface="Sakkal Majalla" panose="02000000000000000000" pitchFamily="2" charset="-78"/>
                        </a:rPr>
                        <m:t>12</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oMath>
                  </m:oMathPara>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EG" sz="2800" dirty="0">
                    <a:latin typeface="Cambria Math" panose="02040503050406030204" pitchFamily="18" charset="0"/>
                    <a:ea typeface="Times New Roman" panose="02020603050405020304" pitchFamily="18" charset="0"/>
                    <a:cs typeface="Sakkal Majalla" panose="02000000000000000000" pitchFamily="2" charset="-78"/>
                  </a:rPr>
                  <a:t>وشدة الاستضاءة</a:t>
                </a:r>
                <a:r>
                  <a:rPr lang="ar-SA" sz="2800" dirty="0">
                    <a:latin typeface="Cambria Math" panose="02040503050406030204" pitchFamily="18" charset="0"/>
                    <a:ea typeface="Times New Roman" panose="02020603050405020304" pitchFamily="18" charset="0"/>
                    <a:cs typeface="Sakkal Majalla" panose="02000000000000000000" pitchFamily="2" charset="-78"/>
                  </a:rPr>
                  <a:t> على سطح الكرة الثانية</a:t>
                </a:r>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bPr>
                        <m:e>
                          <m:r>
                            <a:rPr lang="en-US" sz="2800" i="1">
                              <a:latin typeface="Cambria Math" panose="02040503050406030204" pitchFamily="18" charset="0"/>
                              <a:ea typeface="Times New Roman" panose="02020603050405020304" pitchFamily="18" charset="0"/>
                              <a:cs typeface="Sakkal Majalla" panose="02000000000000000000" pitchFamily="2" charset="-78"/>
                            </a:rPr>
                            <m:t>𝐼</m:t>
                          </m:r>
                        </m:e>
                        <m:sub>
                          <m:r>
                            <a:rPr lang="en-US" sz="2800" i="1">
                              <a:latin typeface="Cambria Math" panose="02040503050406030204" pitchFamily="18" charset="0"/>
                              <a:ea typeface="Times New Roman" panose="02020603050405020304" pitchFamily="18" charset="0"/>
                              <a:cs typeface="Sakkal Majalla" panose="02000000000000000000" pitchFamily="2" charset="-78"/>
                            </a:rPr>
                            <m:t>2</m:t>
                          </m:r>
                        </m:sub>
                      </m:sSub>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𝜋</m:t>
                          </m:r>
                          <m:r>
                            <a:rPr lang="en-US" sz="2800" i="1">
                              <a:latin typeface="Cambria Math" panose="02040503050406030204" pitchFamily="18" charset="0"/>
                              <a:ea typeface="Times New Roman" panose="02020603050405020304" pitchFamily="18" charset="0"/>
                              <a:cs typeface="Sakkal Majalla" panose="02000000000000000000" pitchFamily="2" charset="-78"/>
                            </a:rPr>
                            <m:t>𝑓</m:t>
                          </m:r>
                        </m:num>
                        <m:den>
                          <m:r>
                            <a:rPr lang="en-US" sz="2800" i="1">
                              <a:latin typeface="Cambria Math" panose="02040503050406030204" pitchFamily="18" charset="0"/>
                              <a:ea typeface="Times New Roman" panose="02020603050405020304" pitchFamily="18" charset="0"/>
                              <a:cs typeface="Sakkal Majalla" panose="02000000000000000000" pitchFamily="2" charset="-78"/>
                            </a:rPr>
                            <m:t>4</m:t>
                          </m:r>
                          <m:r>
                            <a:rPr lang="en-US" sz="2800" i="1">
                              <a:latin typeface="Cambria Math" panose="02040503050406030204" pitchFamily="18" charset="0"/>
                              <a:ea typeface="Times New Roman" panose="02020603050405020304" pitchFamily="18" charset="0"/>
                              <a:cs typeface="Sakkal Majalla" panose="02000000000000000000" pitchFamily="2" charset="-78"/>
                            </a:rPr>
                            <m:t>𝜋</m:t>
                          </m:r>
                          <m:sSubSup>
                            <m:sSubSup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bSupPr>
                            <m:e>
                              <m:r>
                                <a:rPr lang="en-US" sz="2800" i="1">
                                  <a:latin typeface="Cambria Math" panose="02040503050406030204" pitchFamily="18" charset="0"/>
                                  <a:ea typeface="Times New Roman" panose="02020603050405020304" pitchFamily="18" charset="0"/>
                                  <a:cs typeface="Sakkal Majalla" panose="02000000000000000000" pitchFamily="2" charset="-78"/>
                                </a:rPr>
                                <m:t>𝑅</m:t>
                              </m:r>
                            </m:e>
                            <m:sub>
                              <m:r>
                                <a:rPr lang="en-US" sz="2800" i="1">
                                  <a:latin typeface="Cambria Math" panose="02040503050406030204" pitchFamily="18" charset="0"/>
                                  <a:ea typeface="Times New Roman" panose="02020603050405020304" pitchFamily="18" charset="0"/>
                                  <a:cs typeface="Sakkal Majalla" panose="02000000000000000000" pitchFamily="2" charset="-78"/>
                                </a:rPr>
                                <m:t>2</m:t>
                              </m:r>
                            </m:sub>
                            <m:sup>
                              <m:r>
                                <a:rPr lang="en-US" sz="2800" i="1">
                                  <a:latin typeface="Cambria Math" panose="02040503050406030204" pitchFamily="18" charset="0"/>
                                  <a:ea typeface="Times New Roman" panose="02020603050405020304" pitchFamily="18" charset="0"/>
                                  <a:cs typeface="Sakkal Majalla" panose="02000000000000000000" pitchFamily="2" charset="-78"/>
                                </a:rPr>
                                <m:t>2</m:t>
                              </m:r>
                            </m:sup>
                          </m:sSubSup>
                        </m:den>
                      </m:f>
                      <m:r>
                        <a:rPr lang="en-US" sz="2800" i="1">
                          <a:latin typeface="Cambria Math" panose="02040503050406030204" pitchFamily="18" charset="0"/>
                          <a:ea typeface="Times New Roman" panose="02020603050405020304" pitchFamily="18" charset="0"/>
                          <a:cs typeface="Sakkal Majalla" panose="02000000000000000000" pitchFamily="2" charset="-78"/>
                        </a:rPr>
                        <m:t>=</m:t>
                      </m:r>
                      <m:f>
                        <m:f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fPr>
                        <m:num>
                          <m:r>
                            <a:rPr lang="en-US" sz="2800" i="1">
                              <a:latin typeface="Cambria Math" panose="02040503050406030204" pitchFamily="18" charset="0"/>
                              <a:ea typeface="Times New Roman" panose="02020603050405020304" pitchFamily="18" charset="0"/>
                              <a:cs typeface="Sakkal Majalla" panose="02000000000000000000" pitchFamily="2" charset="-78"/>
                            </a:rPr>
                            <m:t>𝑓</m:t>
                          </m:r>
                        </m:num>
                        <m:den>
                          <m:sSubSup>
                            <m:sSubSupPr>
                              <m:ctrlPr>
                                <a:rPr lang="en-US" sz="2800" i="1">
                                  <a:latin typeface="Cambria Math" panose="02040503050406030204" pitchFamily="18" charset="0"/>
                                  <a:ea typeface="Times New Roman" panose="02020603050405020304" pitchFamily="18" charset="0"/>
                                  <a:cs typeface="Sakkal Majalla" panose="02000000000000000000" pitchFamily="2" charset="-78"/>
                                </a:rPr>
                              </m:ctrlPr>
                            </m:sSubSupPr>
                            <m:e>
                              <m:r>
                                <a:rPr lang="en-US" sz="2800" i="1">
                                  <a:latin typeface="Cambria Math" panose="02040503050406030204" pitchFamily="18" charset="0"/>
                                  <a:ea typeface="Times New Roman" panose="02020603050405020304" pitchFamily="18" charset="0"/>
                                  <a:cs typeface="Sakkal Majalla" panose="02000000000000000000" pitchFamily="2" charset="-78"/>
                                </a:rPr>
                                <m:t>𝑅</m:t>
                              </m:r>
                            </m:e>
                            <m:sub>
                              <m:r>
                                <a:rPr lang="en-US" sz="2800" i="1">
                                  <a:latin typeface="Cambria Math" panose="02040503050406030204" pitchFamily="18" charset="0"/>
                                  <a:ea typeface="Times New Roman" panose="02020603050405020304" pitchFamily="18" charset="0"/>
                                  <a:cs typeface="Sakkal Majalla" panose="02000000000000000000" pitchFamily="2" charset="-78"/>
                                </a:rPr>
                                <m:t>2</m:t>
                              </m:r>
                            </m:sub>
                            <m:sup>
                              <m:r>
                                <a:rPr lang="en-US" sz="2800" i="1">
                                  <a:latin typeface="Cambria Math" panose="02040503050406030204" pitchFamily="18" charset="0"/>
                                  <a:ea typeface="Times New Roman" panose="02020603050405020304" pitchFamily="18" charset="0"/>
                                  <a:cs typeface="Sakkal Majalla" panose="02000000000000000000" pitchFamily="2" charset="-78"/>
                                </a:rPr>
                                <m:t>2</m:t>
                              </m:r>
                            </m:sup>
                          </m:sSubSup>
                        </m:den>
                      </m:f>
                      <m:r>
                        <a:rPr lang="en-US" sz="2800" i="1">
                          <a:latin typeface="Cambria Math" panose="02040503050406030204" pitchFamily="18" charset="0"/>
                          <a:ea typeface="Times New Roman" panose="02020603050405020304" pitchFamily="18" charset="0"/>
                          <a:cs typeface="Sakkal Majalla" panose="02000000000000000000" pitchFamily="2" charset="-78"/>
                        </a:rPr>
                        <m:t>                (</m:t>
                      </m:r>
                      <m:r>
                        <a:rPr lang="en-US" sz="2800" i="1">
                          <a:latin typeface="Cambria Math" panose="02040503050406030204" pitchFamily="18" charset="0"/>
                          <a:ea typeface="Times New Roman" panose="02020603050405020304" pitchFamily="18" charset="0"/>
                          <a:cs typeface="Sakkal Majalla" panose="02000000000000000000" pitchFamily="2" charset="-78"/>
                        </a:rPr>
                        <m:t>13</m:t>
                      </m:r>
                      <m:r>
                        <a:rPr lang="en-US" sz="2800" i="1">
                          <a:latin typeface="Cambria Math" panose="02040503050406030204" pitchFamily="18" charset="0"/>
                          <a:ea typeface="Times New Roman" panose="02020603050405020304" pitchFamily="18" charset="0"/>
                          <a:cs typeface="Sakkal Majalla" panose="02000000000000000000" pitchFamily="2" charset="-78"/>
                        </a:rPr>
                        <m:t>)</m:t>
                      </m:r>
                    </m:oMath>
                  </m:oMathPara>
                </a14:m>
                <a:endParaRPr lang="en-US" sz="2800" dirty="0">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ومن هذا نرى أن شدة الاستضاءة على سطح مضاء عموديًا إضاءة منتظمة تتناسب عكسيًا مع مربع بُعد السطح عن المصدر وطرديًا مع قوة إضاءة.</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37C23773-BF4E-47AE-A1A1-17A54EA2355E}"/>
                  </a:ext>
                </a:extLst>
              </p:cNvPr>
              <p:cNvSpPr>
                <a:spLocks noRot="1" noChangeAspect="1" noMove="1" noResize="1" noEditPoints="1" noAdjustHandles="1" noChangeArrowheads="1" noChangeShapeType="1" noTextEdit="1"/>
              </p:cNvSpPr>
              <p:nvPr/>
            </p:nvSpPr>
            <p:spPr>
              <a:xfrm>
                <a:off x="0" y="0"/>
                <a:ext cx="12192000" cy="5682325"/>
              </a:xfrm>
              <a:prstGeom prst="rect">
                <a:avLst/>
              </a:prstGeom>
              <a:blipFill>
                <a:blip r:embed="rId4"/>
                <a:stretch>
                  <a:fillRect l="-1450" t="-858" r="-1000" b="-2468"/>
                </a:stretch>
              </a:blipFill>
            </p:spPr>
            <p:txBody>
              <a:bodyPr/>
              <a:lstStyle/>
              <a:p>
                <a:r>
                  <a:rPr lang="ar-EG">
                    <a:noFill/>
                  </a:rPr>
                  <a:t> </a:t>
                </a:r>
              </a:p>
            </p:txBody>
          </p:sp>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D0E11BD1-8537-4933-A2D6-40BA7B6E4809}"/>
                  </a:ext>
                </a:extLst>
              </p14:cNvPr>
              <p14:cNvContentPartPr/>
              <p14:nvPr>
                <p:extLst>
                  <p:ext uri="{42D2F446-02D8-4167-A562-619A0277C38B}">
                    <p15:isNarration xmlns:p15="http://schemas.microsoft.com/office/powerpoint/2012/main" val="1"/>
                  </p:ext>
                </p:extLst>
              </p14:nvPr>
            </p14:nvContentPartPr>
            <p14:xfrm>
              <a:off x="3529800" y="2140200"/>
              <a:ext cx="2879280" cy="1026360"/>
            </p14:xfrm>
          </p:contentPart>
        </mc:Choice>
        <mc:Fallback>
          <p:pic>
            <p:nvPicPr>
              <p:cNvPr id="3" name="Ink 2">
                <a:extLst>
                  <a:ext uri="{FF2B5EF4-FFF2-40B4-BE49-F238E27FC236}">
                    <a16:creationId xmlns:a16="http://schemas.microsoft.com/office/drawing/2014/main" id="{D0E11BD1-8537-4933-A2D6-40BA7B6E4809}"/>
                  </a:ext>
                </a:extLst>
              </p:cNvPr>
              <p:cNvPicPr>
                <a:picLocks noGrp="1" noRot="1" noChangeAspect="1" noMove="1" noResize="1" noEditPoints="1" noAdjustHandles="1" noChangeArrowheads="1" noChangeShapeType="1"/>
              </p:cNvPicPr>
              <p:nvPr/>
            </p:nvPicPr>
            <p:blipFill>
              <a:blip r:embed="rId6"/>
              <a:stretch>
                <a:fillRect/>
              </a:stretch>
            </p:blipFill>
            <p:spPr>
              <a:xfrm>
                <a:off x="3513960" y="2076840"/>
                <a:ext cx="2910600" cy="1153080"/>
              </a:xfrm>
              <a:prstGeom prst="rect">
                <a:avLst/>
              </a:prstGeom>
            </p:spPr>
          </p:pic>
        </mc:Fallback>
      </mc:AlternateContent>
      <p:pic>
        <p:nvPicPr>
          <p:cNvPr id="4" name="Audio 3">
            <a:hlinkClick r:id="" action="ppaction://media"/>
            <a:extLst>
              <a:ext uri="{FF2B5EF4-FFF2-40B4-BE49-F238E27FC236}">
                <a16:creationId xmlns:a16="http://schemas.microsoft.com/office/drawing/2014/main" id="{A6EE19FF-E2A0-4F92-90FB-021654D9A2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1320350"/>
      </p:ext>
    </p:extLst>
  </p:cSld>
  <p:clrMapOvr>
    <a:masterClrMapping/>
  </p:clrMapOvr>
  <mc:AlternateContent xmlns:mc="http://schemas.openxmlformats.org/markup-compatibility/2006">
    <mc:Choice xmlns:p14="http://schemas.microsoft.com/office/powerpoint/2010/main" Requires="p14">
      <p:transition spd="slow" p14:dur="2000" advTm="52403"/>
    </mc:Choice>
    <mc:Fallback>
      <p:transition spd="slow" advTm="5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61B95F-01D3-41BD-85F3-06474422A177}"/>
              </a:ext>
            </a:extLst>
          </p:cNvPr>
          <p:cNvSpPr/>
          <p:nvPr/>
        </p:nvSpPr>
        <p:spPr>
          <a:xfrm>
            <a:off x="0" y="0"/>
            <a:ext cx="12192000" cy="1977464"/>
          </a:xfrm>
          <a:prstGeom prst="rect">
            <a:avLst/>
          </a:prstGeom>
        </p:spPr>
        <p:txBody>
          <a:bodyPr wrap="square">
            <a:spAutoFit/>
          </a:bodyPr>
          <a:lstStyle/>
          <a:p>
            <a:pPr algn="just" rtl="1">
              <a:lnSpc>
                <a:spcPct val="150000"/>
              </a:lnSpc>
              <a:spcAft>
                <a:spcPts val="0"/>
              </a:spcAft>
            </a:pPr>
            <a:r>
              <a:rPr lang="ar-SA" sz="2800" u="sng" dirty="0">
                <a:latin typeface="Cambria Math" panose="02040503050406030204" pitchFamily="18" charset="0"/>
                <a:ea typeface="Times New Roman" panose="02020603050405020304" pitchFamily="18" charset="0"/>
                <a:cs typeface="Sakkal Majalla" panose="02000000000000000000" pitchFamily="2" charset="-78"/>
              </a:rPr>
              <a:t>الفوتومترات:- </a:t>
            </a:r>
            <a:endParaRPr lang="en-US" sz="2800" dirty="0">
              <a:effectLst/>
              <a:latin typeface="Times New Roman" panose="02020603050405020304" pitchFamily="18" charset="0"/>
              <a:ea typeface="Times New Roman" panose="02020603050405020304" pitchFamily="18" charset="0"/>
            </a:endParaRPr>
          </a:p>
          <a:p>
            <a:pPr algn="just" rtl="1">
              <a:lnSpc>
                <a:spcPct val="150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الفوتومترات هي أجهزة يمكن استخدام سطحها للمقارنة بين قوتي إضاءة مصدرين وذلك بتغيير بعدهما عنه حتى تصبح شدة الاستضاءة الناتجة</a:t>
            </a:r>
            <a:r>
              <a:rPr lang="ar-EG" sz="2800" dirty="0">
                <a:latin typeface="Cambria Math" panose="02040503050406030204" pitchFamily="18" charset="0"/>
                <a:ea typeface="Times New Roman" panose="02020603050405020304" pitchFamily="18" charset="0"/>
                <a:cs typeface="Sakkal Majalla" panose="02000000000000000000" pitchFamily="2" charset="-78"/>
              </a:rPr>
              <a:t> عنهما متساوية. يوجد أنواع مختلفة من الفوتومترات وستقتصر دراستنا علي فوتومتر "جولي".</a:t>
            </a:r>
            <a:endParaRPr lang="en-US" sz="2800" dirty="0">
              <a:effectLst/>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4ABF083A-42DA-4A76-9484-501AF62A8E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878266"/>
      </p:ext>
    </p:extLst>
  </p:cSld>
  <p:clrMapOvr>
    <a:masterClrMapping/>
  </p:clrMapOvr>
  <mc:AlternateContent xmlns:mc="http://schemas.openxmlformats.org/markup-compatibility/2006">
    <mc:Choice xmlns:p14="http://schemas.microsoft.com/office/powerpoint/2010/main" Requires="p14">
      <p:transition spd="slow" p14:dur="2000" advTm="31358"/>
    </mc:Choice>
    <mc:Fallback>
      <p:transition spd="slow" advTm="3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0B44128-F6DD-401C-B124-5BE7B736256E}"/>
              </a:ext>
            </a:extLst>
          </p:cNvPr>
          <p:cNvSpPr>
            <a:spLocks noChangeArrowheads="1"/>
          </p:cNvSpPr>
          <p:nvPr/>
        </p:nvSpPr>
        <p:spPr bwMode="auto">
          <a:xfrm>
            <a:off x="0" y="0"/>
            <a:ext cx="1219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ar-EG" sz="2800" b="0" i="0" u="sng"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فوتومتر "جولي":-</a:t>
            </a:r>
            <a:endParaRPr kumimoji="0" lang="en-US" altLang="ar-EG" sz="28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يتركب فوتومتر "جولي" من لوحين متماثلين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A</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B</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من شمع البرافين يفصلهما صفيحة من القصدير .</a:t>
            </a:r>
            <a:endParaRPr kumimoji="0" lang="en-US" altLang="ar-EG" sz="28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ar-EG"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049" name="Picture 6" descr="http://almerja.com/medea/images/image001_1254.png">
            <a:extLst>
              <a:ext uri="{FF2B5EF4-FFF2-40B4-BE49-F238E27FC236}">
                <a16:creationId xmlns:a16="http://schemas.microsoft.com/office/drawing/2014/main" id="{99230E77-FDE6-402F-ADA6-F0142E852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98" y="3836963"/>
            <a:ext cx="5328052" cy="22467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0B4A5C86-AD97-4A15-807E-68D17CA9EA33}"/>
              </a:ext>
            </a:extLst>
          </p:cNvPr>
          <p:cNvSpPr>
            <a:spLocks noChangeArrowheads="1"/>
          </p:cNvSpPr>
          <p:nvPr/>
        </p:nvSpPr>
        <p:spPr bwMode="auto">
          <a:xfrm>
            <a:off x="0" y="1097433"/>
            <a:ext cx="12192000" cy="262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50000"/>
              </a:lnSpc>
              <a:spcBef>
                <a:spcPct val="0"/>
              </a:spcBef>
              <a:spcAft>
                <a:spcPct val="0"/>
              </a:spcAft>
              <a:buClrTx/>
              <a:buSzTx/>
              <a:buFontTx/>
              <a:buNone/>
              <a:tabLst/>
            </a:pP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فإذا وضع المصدران المراد مقارنة قوة استضاءتهما على جانبي الفوتومتر عند النقطتين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C</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D</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مثلا فإن اللوح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A</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بصبح مضاء بالمصدر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F</a:t>
            </a:r>
            <a:r>
              <a:rPr kumimoji="0" lang="en-US" altLang="ar-EG" sz="2800" b="0" i="0"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1</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واللوح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B</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يصبح مضاء بالمصدر </a:t>
            </a:r>
            <a:r>
              <a:rPr kumimoji="0" lang="en-US" altLang="ar-EG" sz="28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F</a:t>
            </a:r>
            <a:r>
              <a:rPr kumimoji="0" lang="en-US" altLang="ar-EG" sz="2800" b="0" i="0" u="none" strike="noStrike" cap="none" normalizeH="0" baseline="-30000" dirty="0">
                <a:ln>
                  <a:noFill/>
                </a:ln>
                <a:solidFill>
                  <a:schemeClr val="tx1"/>
                </a:solidFill>
                <a:effectLst/>
                <a:latin typeface="Cambria Math" panose="02040503050406030204" pitchFamily="18" charset="0"/>
                <a:ea typeface="Times New Roman" panose="02020603050405020304" pitchFamily="18" charset="0"/>
                <a:cs typeface="Sakkal Majalla" panose="02000000000000000000" pitchFamily="2" charset="-78"/>
              </a:rPr>
              <a:t>2</a:t>
            </a:r>
            <a:r>
              <a:rPr kumimoji="0" lang="en-US"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 </a:t>
            </a:r>
            <a:r>
              <a:rPr kumimoji="0" lang="ar-SA"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وبتغيير بعد المصدرين عن الفوتومتر حتى تصبح شدة استضاءة اللوحين واحدة يكون</a:t>
            </a:r>
            <a:endParaRPr kumimoji="0" lang="en-US" altLang="ar-EG" sz="28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1" eaLnBrk="0" fontAlgn="base" latinLnBrk="0" hangingPunct="0">
              <a:lnSpc>
                <a:spcPct val="150000"/>
              </a:lnSpc>
              <a:spcBef>
                <a:spcPct val="0"/>
              </a:spcBef>
              <a:spcAft>
                <a:spcPct val="0"/>
              </a:spcAft>
              <a:buClrTx/>
              <a:buSzTx/>
              <a:buFontTx/>
              <a:buNone/>
              <a:tabLst/>
            </a:pPr>
            <a:endParaRPr kumimoji="0" lang="ar-EG" altLang="ar-EG" sz="28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542AC4A-79EB-42FC-B04E-1F3CFDA0CC6A}"/>
                  </a:ext>
                </a:extLst>
              </p:cNvPr>
              <p:cNvSpPr/>
              <p:nvPr/>
            </p:nvSpPr>
            <p:spPr>
              <a:xfrm>
                <a:off x="5842156" y="2770324"/>
                <a:ext cx="1485791" cy="10666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ar-EG" sz="2800" i="1" smtClean="0">
                              <a:latin typeface="Cambria Math" panose="02040503050406030204" pitchFamily="18" charset="0"/>
                            </a:rPr>
                          </m:ctrlPr>
                        </m:fPr>
                        <m:num>
                          <m:sSub>
                            <m:sSubPr>
                              <m:ctrlPr>
                                <a:rPr lang="ar-EG" sz="2800" i="1">
                                  <a:latin typeface="Cambria Math" panose="02040503050406030204" pitchFamily="18" charset="0"/>
                                </a:rPr>
                              </m:ctrlPr>
                            </m:sSubPr>
                            <m:e>
                              <m:r>
                                <a:rPr lang="ar-EG" sz="2800" i="1">
                                  <a:latin typeface="Cambria Math" panose="02040503050406030204" pitchFamily="18" charset="0"/>
                                </a:rPr>
                                <m:t>𝐹</m:t>
                              </m:r>
                            </m:e>
                            <m:sub>
                              <m:r>
                                <a:rPr lang="ar-EG" sz="2800" i="0">
                                  <a:latin typeface="Cambria Math" panose="02040503050406030204" pitchFamily="18" charset="0"/>
                                </a:rPr>
                                <m:t>1</m:t>
                              </m:r>
                            </m:sub>
                          </m:sSub>
                        </m:num>
                        <m:den>
                          <m:sSub>
                            <m:sSubPr>
                              <m:ctrlPr>
                                <a:rPr lang="ar-EG" sz="2800" i="1">
                                  <a:latin typeface="Cambria Math" panose="02040503050406030204" pitchFamily="18" charset="0"/>
                                </a:rPr>
                              </m:ctrlPr>
                            </m:sSubPr>
                            <m:e>
                              <m:r>
                                <a:rPr lang="ar-EG" sz="2800" i="1">
                                  <a:latin typeface="Cambria Math" panose="02040503050406030204" pitchFamily="18" charset="0"/>
                                </a:rPr>
                                <m:t>𝐹</m:t>
                              </m:r>
                            </m:e>
                            <m:sub>
                              <m:r>
                                <a:rPr lang="ar-EG" sz="2800" i="0">
                                  <a:latin typeface="Cambria Math" panose="02040503050406030204" pitchFamily="18" charset="0"/>
                                </a:rPr>
                                <m:t>2</m:t>
                              </m:r>
                            </m:sub>
                          </m:sSub>
                        </m:den>
                      </m:f>
                      <m:r>
                        <a:rPr lang="ar-EG" sz="2800" i="0">
                          <a:latin typeface="Cambria Math" panose="02040503050406030204" pitchFamily="18" charset="0"/>
                        </a:rPr>
                        <m:t>=</m:t>
                      </m:r>
                      <m:f>
                        <m:fPr>
                          <m:ctrlPr>
                            <a:rPr lang="ar-EG" sz="2800" i="1">
                              <a:latin typeface="Cambria Math" panose="02040503050406030204" pitchFamily="18" charset="0"/>
                            </a:rPr>
                          </m:ctrlPr>
                        </m:fPr>
                        <m:num>
                          <m:sSubSup>
                            <m:sSubSupPr>
                              <m:ctrlPr>
                                <a:rPr lang="ar-EG" sz="2800" i="1">
                                  <a:latin typeface="Cambria Math" panose="02040503050406030204" pitchFamily="18" charset="0"/>
                                </a:rPr>
                              </m:ctrlPr>
                            </m:sSubSupPr>
                            <m:e>
                              <m:r>
                                <a:rPr lang="ar-EG" sz="2800" i="1">
                                  <a:latin typeface="Cambria Math" panose="02040503050406030204" pitchFamily="18" charset="0"/>
                                </a:rPr>
                                <m:t>𝑑</m:t>
                              </m:r>
                            </m:e>
                            <m:sub>
                              <m:r>
                                <a:rPr lang="ar-EG" sz="2800" i="0">
                                  <a:latin typeface="Cambria Math" panose="02040503050406030204" pitchFamily="18" charset="0"/>
                                </a:rPr>
                                <m:t>2</m:t>
                              </m:r>
                            </m:sub>
                            <m:sup>
                              <m:r>
                                <a:rPr lang="ar-EG" sz="2800" i="0">
                                  <a:latin typeface="Cambria Math" panose="02040503050406030204" pitchFamily="18" charset="0"/>
                                </a:rPr>
                                <m:t>2</m:t>
                              </m:r>
                            </m:sup>
                          </m:sSubSup>
                        </m:num>
                        <m:den>
                          <m:sSubSup>
                            <m:sSubSupPr>
                              <m:ctrlPr>
                                <a:rPr lang="ar-EG" sz="2800" i="1">
                                  <a:latin typeface="Cambria Math" panose="02040503050406030204" pitchFamily="18" charset="0"/>
                                </a:rPr>
                              </m:ctrlPr>
                            </m:sSubSupPr>
                            <m:e>
                              <m:r>
                                <a:rPr lang="ar-EG" sz="2800" i="1">
                                  <a:latin typeface="Cambria Math" panose="02040503050406030204" pitchFamily="18" charset="0"/>
                                </a:rPr>
                                <m:t>𝑑</m:t>
                              </m:r>
                            </m:e>
                            <m:sub>
                              <m:r>
                                <a:rPr lang="ar-EG" sz="2800" i="0">
                                  <a:latin typeface="Cambria Math" panose="02040503050406030204" pitchFamily="18" charset="0"/>
                                </a:rPr>
                                <m:t>1</m:t>
                              </m:r>
                            </m:sub>
                            <m:sup>
                              <m:r>
                                <a:rPr lang="ar-EG" sz="2800" i="0">
                                  <a:latin typeface="Cambria Math" panose="02040503050406030204" pitchFamily="18" charset="0"/>
                                </a:rPr>
                                <m:t>2</m:t>
                              </m:r>
                            </m:sup>
                          </m:sSubSup>
                        </m:den>
                      </m:f>
                    </m:oMath>
                  </m:oMathPara>
                </a14:m>
                <a:endParaRPr lang="ar-EG" sz="2800" dirty="0"/>
              </a:p>
            </p:txBody>
          </p:sp>
        </mc:Choice>
        <mc:Fallback xmlns="">
          <p:sp>
            <p:nvSpPr>
              <p:cNvPr id="6" name="Rectangle 5">
                <a:extLst>
                  <a:ext uri="{FF2B5EF4-FFF2-40B4-BE49-F238E27FC236}">
                    <a16:creationId xmlns:a16="http://schemas.microsoft.com/office/drawing/2014/main" id="{7542AC4A-79EB-42FC-B04E-1F3CFDA0CC6A}"/>
                  </a:ext>
                </a:extLst>
              </p:cNvPr>
              <p:cNvSpPr>
                <a:spLocks noRot="1" noChangeAspect="1" noMove="1" noResize="1" noEditPoints="1" noAdjustHandles="1" noChangeArrowheads="1" noChangeShapeType="1" noTextEdit="1"/>
              </p:cNvSpPr>
              <p:nvPr/>
            </p:nvSpPr>
            <p:spPr>
              <a:xfrm>
                <a:off x="5842156" y="2770324"/>
                <a:ext cx="1485791" cy="1066639"/>
              </a:xfrm>
              <a:prstGeom prst="rect">
                <a:avLst/>
              </a:prstGeom>
              <a:blipFill>
                <a:blip r:embed="rId5"/>
                <a:stretch>
                  <a:fillRect/>
                </a:stretch>
              </a:blipFill>
            </p:spPr>
            <p:txBody>
              <a:bodyPr/>
              <a:lstStyle/>
              <a:p>
                <a:r>
                  <a:rPr lang="ar-EG">
                    <a:noFill/>
                  </a:rPr>
                  <a:t> </a:t>
                </a:r>
              </a:p>
            </p:txBody>
          </p:sp>
        </mc:Fallback>
      </mc:AlternateContent>
      <p:sp>
        <p:nvSpPr>
          <p:cNvPr id="7" name="Rectangle 6">
            <a:extLst>
              <a:ext uri="{FF2B5EF4-FFF2-40B4-BE49-F238E27FC236}">
                <a16:creationId xmlns:a16="http://schemas.microsoft.com/office/drawing/2014/main" id="{E849B5C1-6242-4E2C-BED6-52BD8D518FD8}"/>
              </a:ext>
            </a:extLst>
          </p:cNvPr>
          <p:cNvSpPr/>
          <p:nvPr/>
        </p:nvSpPr>
        <p:spPr>
          <a:xfrm>
            <a:off x="7839525" y="4275544"/>
            <a:ext cx="4352475" cy="684803"/>
          </a:xfrm>
          <a:prstGeom prst="rect">
            <a:avLst/>
          </a:prstGeom>
        </p:spPr>
        <p:txBody>
          <a:bodyPr wrap="none">
            <a:spAutoFit/>
          </a:bodyPr>
          <a:lstStyle/>
          <a:p>
            <a:pPr lvl="0" algn="just" rtl="1" eaLnBrk="0" fontAlgn="base" hangingPunct="0">
              <a:lnSpc>
                <a:spcPct val="150000"/>
              </a:lnSpc>
              <a:spcBef>
                <a:spcPct val="0"/>
              </a:spcBef>
              <a:spcAft>
                <a:spcPct val="0"/>
              </a:spcAft>
            </a:pPr>
            <a:r>
              <a:rPr lang="ar-EG" altLang="ar-EG" sz="2800" dirty="0">
                <a:latin typeface="Sakkal Majalla" panose="02000000000000000000" pitchFamily="2" charset="-78"/>
                <a:ea typeface="Times New Roman" panose="02020603050405020304" pitchFamily="18" charset="0"/>
                <a:cs typeface="Sakkal Majalla" panose="02000000000000000000" pitchFamily="2" charset="-78"/>
              </a:rPr>
              <a:t>حيث </a:t>
            </a:r>
            <a:r>
              <a:rPr lang="en-US" altLang="ar-EG" sz="2800" i="1" dirty="0">
                <a:latin typeface="Cambria Math" panose="02040503050406030204" pitchFamily="18" charset="0"/>
                <a:ea typeface="Times New Roman" panose="02020603050405020304" pitchFamily="18" charset="0"/>
                <a:cs typeface="Sakkal Majalla" panose="02000000000000000000" pitchFamily="2" charset="-78"/>
              </a:rPr>
              <a:t>d</a:t>
            </a:r>
            <a:r>
              <a:rPr lang="en-US" altLang="ar-EG" sz="2800" i="1" baseline="-30000" dirty="0">
                <a:latin typeface="Cambria Math" panose="02040503050406030204" pitchFamily="18" charset="0"/>
                <a:ea typeface="Times New Roman" panose="02020603050405020304" pitchFamily="18" charset="0"/>
                <a:cs typeface="Sakkal Majalla" panose="02000000000000000000" pitchFamily="2" charset="-78"/>
              </a:rPr>
              <a:t>1</a:t>
            </a:r>
            <a:r>
              <a:rPr lang="en-US" altLang="ar-EG" sz="2800" baseline="-30000" dirty="0">
                <a:latin typeface="Sakkal Majalla" panose="02000000000000000000" pitchFamily="2" charset="-78"/>
                <a:ea typeface="Times New Roman" panose="02020603050405020304" pitchFamily="18" charset="0"/>
                <a:cs typeface="Sakkal Majalla" panose="02000000000000000000" pitchFamily="2" charset="-78"/>
              </a:rPr>
              <a:t> </a:t>
            </a:r>
            <a:r>
              <a:rPr lang="ar-EG" altLang="ar-EG" sz="2800" dirty="0">
                <a:latin typeface="Sakkal Majalla" panose="02000000000000000000" pitchFamily="2" charset="-78"/>
                <a:ea typeface="Times New Roman" panose="02020603050405020304" pitchFamily="18" charset="0"/>
                <a:cs typeface="Sakkal Majalla" panose="02000000000000000000" pitchFamily="2" charset="-78"/>
              </a:rPr>
              <a:t>، </a:t>
            </a:r>
            <a:r>
              <a:rPr lang="en-US" altLang="ar-EG" sz="2800" i="1" dirty="0">
                <a:latin typeface="Cambria Math" panose="02040503050406030204" pitchFamily="18" charset="0"/>
                <a:ea typeface="Times New Roman" panose="02020603050405020304" pitchFamily="18" charset="0"/>
                <a:cs typeface="Sakkal Majalla" panose="02000000000000000000" pitchFamily="2" charset="-78"/>
              </a:rPr>
              <a:t>d</a:t>
            </a:r>
            <a:r>
              <a:rPr lang="en-US" altLang="ar-EG" sz="2800" i="1" baseline="-30000" dirty="0">
                <a:latin typeface="Cambria Math" panose="02040503050406030204" pitchFamily="18" charset="0"/>
                <a:ea typeface="Times New Roman" panose="02020603050405020304" pitchFamily="18" charset="0"/>
                <a:cs typeface="Sakkal Majalla" panose="02000000000000000000" pitchFamily="2" charset="-78"/>
              </a:rPr>
              <a:t>2</a:t>
            </a:r>
            <a:r>
              <a:rPr lang="ar-EG" altLang="ar-EG" sz="2800" dirty="0">
                <a:latin typeface="Sakkal Majalla" panose="02000000000000000000" pitchFamily="2" charset="-78"/>
                <a:ea typeface="Times New Roman" panose="02020603050405020304" pitchFamily="18" charset="0"/>
                <a:cs typeface="Sakkal Majalla" panose="02000000000000000000" pitchFamily="2" charset="-78"/>
              </a:rPr>
              <a:t> بعدا المصدرين على الترتيب.</a:t>
            </a:r>
            <a:endParaRPr lang="ar-EG" altLang="ar-EG" sz="2800" dirty="0">
              <a:latin typeface="Arial" panose="020B0604020202020204" pitchFamily="34" charset="0"/>
            </a:endParaRPr>
          </a:p>
        </p:txBody>
      </p:sp>
      <p:pic>
        <p:nvPicPr>
          <p:cNvPr id="6146" name="Picture 2" descr="http://almerja.com/medea/images/image003_620.png">
            <a:extLst>
              <a:ext uri="{FF2B5EF4-FFF2-40B4-BE49-F238E27FC236}">
                <a16:creationId xmlns:a16="http://schemas.microsoft.com/office/drawing/2014/main" id="{C4216D87-632E-44C1-B30F-83D3F210A8B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80757" y="2616328"/>
            <a:ext cx="3962400" cy="1104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4" name="Ink 3">
                <a:extLst>
                  <a:ext uri="{FF2B5EF4-FFF2-40B4-BE49-F238E27FC236}">
                    <a16:creationId xmlns:a16="http://schemas.microsoft.com/office/drawing/2014/main" id="{824BF025-7C6C-412F-BA46-A56644F2571B}"/>
                  </a:ext>
                </a:extLst>
              </p14:cNvPr>
              <p14:cNvContentPartPr/>
              <p14:nvPr>
                <p:extLst>
                  <p:ext uri="{42D2F446-02D8-4167-A562-619A0277C38B}">
                    <p15:isNarration xmlns:p15="http://schemas.microsoft.com/office/powerpoint/2012/main" val="1"/>
                  </p:ext>
                </p:extLst>
              </p14:nvPr>
            </p14:nvContentPartPr>
            <p14:xfrm>
              <a:off x="2728800" y="4029840"/>
              <a:ext cx="438480" cy="1739880"/>
            </p14:xfrm>
          </p:contentPart>
        </mc:Choice>
        <mc:Fallback>
          <p:pic>
            <p:nvPicPr>
              <p:cNvPr id="4" name="Ink 3">
                <a:extLst>
                  <a:ext uri="{FF2B5EF4-FFF2-40B4-BE49-F238E27FC236}">
                    <a16:creationId xmlns:a16="http://schemas.microsoft.com/office/drawing/2014/main" id="{824BF025-7C6C-412F-BA46-A56644F2571B}"/>
                  </a:ext>
                </a:extLst>
              </p:cNvPr>
              <p:cNvPicPr>
                <a:picLocks noGrp="1" noRot="1" noChangeAspect="1" noMove="1" noResize="1" noEditPoints="1" noAdjustHandles="1" noChangeArrowheads="1" noChangeShapeType="1"/>
              </p:cNvPicPr>
              <p:nvPr/>
            </p:nvPicPr>
            <p:blipFill>
              <a:blip r:embed="rId9"/>
              <a:stretch>
                <a:fillRect/>
              </a:stretch>
            </p:blipFill>
            <p:spPr>
              <a:xfrm>
                <a:off x="2712960" y="3966480"/>
                <a:ext cx="469800" cy="1866600"/>
              </a:xfrm>
              <a:prstGeom prst="rect">
                <a:avLst/>
              </a:prstGeom>
            </p:spPr>
          </p:pic>
        </mc:Fallback>
      </mc:AlternateContent>
      <p:pic>
        <p:nvPicPr>
          <p:cNvPr id="5" name="Audio 4">
            <a:hlinkClick r:id="" action="ppaction://media"/>
            <a:extLst>
              <a:ext uri="{FF2B5EF4-FFF2-40B4-BE49-F238E27FC236}">
                <a16:creationId xmlns:a16="http://schemas.microsoft.com/office/drawing/2014/main" id="{8A683EE9-1011-4604-9198-29D0A555B5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6232687"/>
      </p:ext>
    </p:extLst>
  </p:cSld>
  <p:clrMapOvr>
    <a:masterClrMapping/>
  </p:clrMapOvr>
  <mc:AlternateContent xmlns:mc="http://schemas.openxmlformats.org/markup-compatibility/2006">
    <mc:Choice xmlns:p14="http://schemas.microsoft.com/office/powerpoint/2010/main" Requires="p14">
      <p:transition spd="slow" p14:dur="2000" advTm="75306"/>
    </mc:Choice>
    <mc:Fallback>
      <p:transition spd="slow" advTm="7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FB124E-75EF-40C6-96C0-D018AEF7A852}"/>
              </a:ext>
            </a:extLst>
          </p:cNvPr>
          <p:cNvSpPr/>
          <p:nvPr/>
        </p:nvSpPr>
        <p:spPr>
          <a:xfrm>
            <a:off x="0" y="430881"/>
            <a:ext cx="12192000" cy="3076291"/>
          </a:xfrm>
          <a:prstGeom prst="rect">
            <a:avLst/>
          </a:prstGeom>
        </p:spPr>
        <p:txBody>
          <a:bodyPr>
            <a:spAutoFit/>
          </a:bodyPr>
          <a:lstStyle/>
          <a:p>
            <a:pPr algn="just" rtl="1" eaLnBrk="1" fontAlgn="auto" hangingPunct="1">
              <a:lnSpc>
                <a:spcPct val="200000"/>
              </a:lnSpc>
              <a:spcBef>
                <a:spcPts val="0"/>
              </a:spcBef>
              <a:spcAft>
                <a:spcPts val="0"/>
              </a:spcAft>
              <a:defRPr/>
            </a:pPr>
            <a:r>
              <a:rPr lang="ar-SA" sz="2000" b="1" u="sng" dirty="0">
                <a:latin typeface="Times New Roman" panose="02020603050405020304" pitchFamily="18" charset="0"/>
                <a:ea typeface="Times New Roman" panose="02020603050405020304" pitchFamily="18" charset="0"/>
                <a:cs typeface="Times New Roman" panose="02020603050405020304" pitchFamily="18" charset="0"/>
              </a:rPr>
              <a:t>مثال</a:t>
            </a:r>
            <a:r>
              <a:rPr lang="ar-SA"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rtl="1" eaLnBrk="1" fontAlgn="auto" hangingPunct="1">
              <a:lnSpc>
                <a:spcPct val="200000"/>
              </a:lnSpc>
              <a:spcBef>
                <a:spcPts val="0"/>
              </a:spcBef>
              <a:spcAft>
                <a:spcPts val="0"/>
              </a:spcAft>
              <a:defRPr/>
            </a:pPr>
            <a:r>
              <a:rPr lang="ar-SA" sz="2000" dirty="0">
                <a:latin typeface="Times New Roman" panose="02020603050405020304" pitchFamily="18" charset="0"/>
                <a:ea typeface="Times New Roman" panose="02020603050405020304" pitchFamily="18" charset="0"/>
                <a:cs typeface="Times New Roman" panose="02020603050405020304" pitchFamily="18" charset="0"/>
              </a:rPr>
              <a:t>مصباح من مصابيح الطرق معلق بارتفاع ٧ متر من الأرض، وكانت استضائية الطريق تحت المصباح مباشرة ١٠ ليومن/ م</a:t>
            </a:r>
            <a:r>
              <a:rPr lang="ar-SA" sz="2000" baseline="30000" dirty="0">
                <a:latin typeface="Times New Roman" panose="02020603050405020304" pitchFamily="18" charset="0"/>
                <a:ea typeface="Times New Roman" panose="02020603050405020304" pitchFamily="18" charset="0"/>
                <a:cs typeface="Times New Roman" panose="02020603050405020304" pitchFamily="18" charset="0"/>
              </a:rPr>
              <a:t>٢</a:t>
            </a:r>
            <a:r>
              <a:rPr lang="ar-SA" sz="2000" dirty="0">
                <a:latin typeface="Times New Roman" panose="02020603050405020304" pitchFamily="18" charset="0"/>
                <a:ea typeface="Times New Roman" panose="02020603050405020304" pitchFamily="18" charset="0"/>
                <a:cs typeface="Times New Roman" panose="02020603050405020304" pitchFamily="18" charset="0"/>
              </a:rPr>
              <a:t>. احسب قوة إضاءة المصباح.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rtl="1" eaLnBrk="1" fontAlgn="auto" hangingPunct="1">
              <a:lnSpc>
                <a:spcPct val="200000"/>
              </a:lnSpc>
              <a:spcBef>
                <a:spcPts val="0"/>
              </a:spcBef>
              <a:spcAft>
                <a:spcPts val="0"/>
              </a:spcAft>
              <a:defRPr/>
            </a:pPr>
            <a:r>
              <a:rPr lang="ar-SA" sz="2000" b="1" dirty="0">
                <a:latin typeface="Times New Roman" panose="02020603050405020304" pitchFamily="18" charset="0"/>
                <a:ea typeface="Times New Roman" panose="02020603050405020304" pitchFamily="18" charset="0"/>
                <a:cs typeface="Times New Roman" panose="02020603050405020304" pitchFamily="18" charset="0"/>
              </a:rPr>
              <a:t>الحل: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ctr" rtl="1" eaLnBrk="1" fontAlgn="auto" hangingPunct="1">
              <a:lnSpc>
                <a:spcPct val="200000"/>
              </a:lnSpc>
              <a:spcBef>
                <a:spcPts val="0"/>
              </a:spcBef>
              <a:spcAft>
                <a:spcPts val="0"/>
              </a:spcAft>
              <a:defRPr/>
            </a:pPr>
            <a:r>
              <a:rPr lang="en-US" sz="20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 = 10 × 7</a:t>
            </a:r>
            <a:r>
              <a:rPr lang="en-US" sz="2000" b="1" baseline="300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a:t>
            </a:r>
            <a:r>
              <a:rPr lang="en-US" sz="20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 490 cd</a:t>
            </a:r>
          </a:p>
        </p:txBody>
      </p:sp>
      <p:pic>
        <p:nvPicPr>
          <p:cNvPr id="3" name="Audio 2">
            <a:hlinkClick r:id="" action="ppaction://media"/>
            <a:extLst>
              <a:ext uri="{FF2B5EF4-FFF2-40B4-BE49-F238E27FC236}">
                <a16:creationId xmlns:a16="http://schemas.microsoft.com/office/drawing/2014/main" id="{2845630B-B646-4B0F-B6F5-5223B0CD19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252"/>
    </mc:Choice>
    <mc:Fallback>
      <p:transition spd="slow" advTm="44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6030552-97D9-4448-843B-17A2841645C8}"/>
              </a:ext>
            </a:extLst>
          </p:cNvPr>
          <p:cNvSpPr>
            <a:spLocks noChangeArrowheads="1"/>
          </p:cNvSpPr>
          <p:nvPr/>
        </p:nvSpPr>
        <p:spPr bwMode="auto">
          <a:xfrm>
            <a:off x="0" y="-38295"/>
            <a:ext cx="121920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rtl="1">
              <a:lnSpc>
                <a:spcPct val="200000"/>
              </a:lnSpc>
              <a:defRPr/>
            </a:pPr>
            <a:r>
              <a:rPr lang="ar-SA" altLang="ar-EG" sz="2000" b="1" u="sng" dirty="0">
                <a:latin typeface="Times New Roman" panose="02020603050405020304" pitchFamily="18" charset="0"/>
                <a:ea typeface="Times New Roman" panose="02020603050405020304" pitchFamily="18" charset="0"/>
                <a:cs typeface="Times New Roman" panose="02020603050405020304" pitchFamily="18" charset="0"/>
              </a:rPr>
              <a:t>مثال</a:t>
            </a:r>
            <a:r>
              <a:rPr lang="ar-EG" altLang="ar-EG" sz="2000" b="1" u="sng"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ar-EG" sz="2000" dirty="0">
              <a:latin typeface="Times New Roman" panose="02020603050405020304" pitchFamily="18" charset="0"/>
              <a:cs typeface="Times New Roman" panose="02020603050405020304" pitchFamily="18" charset="0"/>
            </a:endParaRPr>
          </a:p>
          <a:p>
            <a:pPr algn="just" rtl="1">
              <a:lnSpc>
                <a:spcPct val="200000"/>
              </a:lnSpc>
              <a:defRPr/>
            </a:pP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وضع حائل صغير على بعد ٥٠سم من منبع ضوئي بحيث كانت أشعة المنبع عموديـة علـى</a:t>
            </a:r>
            <a:r>
              <a:rPr lang="ar-EG" altLang="ar-EG" sz="2000" dirty="0">
                <a:latin typeface="Times New Roman" panose="02020603050405020304" pitchFamily="18" charset="0"/>
                <a:ea typeface="Times New Roman" panose="02020603050405020304" pitchFamily="18" charset="0"/>
                <a:cs typeface="Times New Roman" panose="02020603050405020304" pitchFamily="18" charset="0"/>
              </a:rPr>
              <a:t> </a:t>
            </a: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الحائل. ثم أبعد الحائل حتى صار بعده ١٥٠سم. وأدير حتى صارت زاوية سقوط الأشعة على السطح ٦٠</a:t>
            </a:r>
            <a:r>
              <a:rPr lang="en-US" altLang="ar-EG" sz="2000" dirty="0">
                <a:latin typeface="Times New Roman" panose="02020603050405020304" pitchFamily="18" charset="0"/>
                <a:ea typeface="Times New Roman" panose="02020603050405020304" pitchFamily="18" charset="0"/>
                <a:cs typeface="Times New Roman" panose="02020603050405020304" pitchFamily="18" charset="0"/>
              </a:rPr>
              <a:t>º</a:t>
            </a: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 قارن بين شدتي استضاءة الحائل في الحالتين.  </a:t>
            </a:r>
            <a:endParaRPr lang="en-US" altLang="ar-EG" sz="2000" dirty="0">
              <a:latin typeface="Times New Roman" panose="02020603050405020304" pitchFamily="18" charset="0"/>
              <a:cs typeface="Times New Roman" panose="02020603050405020304" pitchFamily="18" charset="0"/>
            </a:endParaRPr>
          </a:p>
          <a:p>
            <a:pPr algn="just" rtl="1">
              <a:lnSpc>
                <a:spcPct val="200000"/>
              </a:lnSpc>
              <a:defRPr/>
            </a:pPr>
            <a:r>
              <a:rPr lang="ar-SA" altLang="ar-EG" sz="2000" b="1" dirty="0">
                <a:latin typeface="Times New Roman" panose="02020603050405020304" pitchFamily="18" charset="0"/>
                <a:ea typeface="Times New Roman" panose="02020603050405020304" pitchFamily="18" charset="0"/>
                <a:cs typeface="Times New Roman" panose="02020603050405020304" pitchFamily="18" charset="0"/>
              </a:rPr>
              <a:t>الحل:  </a:t>
            </a:r>
            <a:endParaRPr lang="en-US" altLang="ar-EG" sz="2000" dirty="0">
              <a:latin typeface="Times New Roman" panose="02020603050405020304" pitchFamily="18" charset="0"/>
              <a:cs typeface="Times New Roman" panose="02020603050405020304" pitchFamily="18" charset="0"/>
            </a:endParaRPr>
          </a:p>
          <a:p>
            <a:pPr algn="just" rtl="1">
              <a:lnSpc>
                <a:spcPct val="200000"/>
              </a:lnSpc>
              <a:defRPr/>
            </a:pP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في مثل هذه المسائل نبحث دائماﹰ على الأشعة الساقطة عمودياﹰ على الحائل. وفي حالة سقوطالأشعة بزاوية</a:t>
            </a:r>
            <a:r>
              <a:rPr lang="en-US" altLang="ar-EG" sz="2000" dirty="0">
                <a:latin typeface="Times New Roman" panose="02020603050405020304" pitchFamily="18" charset="0"/>
                <a:ea typeface="Times New Roman" panose="02020603050405020304" pitchFamily="18" charset="0"/>
                <a:cs typeface="Times New Roman" panose="02020603050405020304" pitchFamily="18" charset="0"/>
              </a:rPr>
              <a:t>θ </a:t>
            </a: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 على العمودي على السطح. تكون العلاقة بين شدة الاستـضاءة</a:t>
            </a:r>
            <a:r>
              <a:rPr lang="en-US" altLang="ar-EG" sz="2000" dirty="0">
                <a:latin typeface="Times New Roman" panose="02020603050405020304" pitchFamily="18" charset="0"/>
                <a:ea typeface="Times New Roman" panose="02020603050405020304" pitchFamily="18" charset="0"/>
                <a:cs typeface="Times New Roman" panose="02020603050405020304" pitchFamily="18" charset="0"/>
              </a:rPr>
              <a:t>I </a:t>
            </a: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 وشـدتها</a:t>
            </a:r>
            <a:r>
              <a:rPr lang="ar-SA" altLang="ar-EG" sz="2000" baseline="-30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ar-EG" sz="2000" dirty="0">
                <a:latin typeface="Times New Roman" panose="02020603050405020304" pitchFamily="18" charset="0"/>
                <a:ea typeface="Times New Roman" panose="02020603050405020304" pitchFamily="18" charset="0"/>
                <a:cs typeface="Times New Roman" panose="02020603050405020304" pitchFamily="18" charset="0"/>
              </a:rPr>
              <a:t>I</a:t>
            </a: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 لـوكانت الأشعة العمودية هي:  </a:t>
            </a:r>
            <a:endParaRPr lang="en-US" altLang="ar-EG" sz="2000" dirty="0">
              <a:latin typeface="Times New Roman" panose="02020603050405020304" pitchFamily="18" charset="0"/>
              <a:cs typeface="Times New Roman" panose="02020603050405020304" pitchFamily="18" charset="0"/>
            </a:endParaRPr>
          </a:p>
          <a:p>
            <a:pPr algn="just" rtl="1">
              <a:lnSpc>
                <a:spcPct val="200000"/>
              </a:lnSpc>
              <a:defRPr/>
            </a:pPr>
            <a:r>
              <a:rPr lang="en-US" altLang="ar-EG" sz="20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 = I</a:t>
            </a:r>
            <a:r>
              <a:rPr lang="en-US" altLang="ar-EG" sz="2000" b="1" baseline="-300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altLang="ar-EG" sz="20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cos θ                                </a:t>
            </a:r>
            <a:r>
              <a:rPr lang="ar-EG" altLang="ar-EG" sz="20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ar-EG" sz="2000" b="1" dirty="0">
              <a:highlight>
                <a:srgbClr val="FFFF00"/>
              </a:highlight>
              <a:latin typeface="Times New Roman" panose="02020603050405020304" pitchFamily="18" charset="0"/>
              <a:cs typeface="Times New Roman" panose="02020603050405020304" pitchFamily="18" charset="0"/>
            </a:endParaRPr>
          </a:p>
          <a:p>
            <a:pPr algn="just" rtl="1">
              <a:lnSpc>
                <a:spcPct val="200000"/>
              </a:lnSpc>
              <a:defRPr/>
            </a:pPr>
            <a:r>
              <a:rPr lang="ar-SA" altLang="ar-EG" sz="2000" dirty="0">
                <a:latin typeface="Times New Roman" panose="02020603050405020304" pitchFamily="18" charset="0"/>
                <a:ea typeface="Times New Roman" panose="02020603050405020304" pitchFamily="18" charset="0"/>
                <a:cs typeface="Times New Roman" panose="02020603050405020304" pitchFamily="18" charset="0"/>
              </a:rPr>
              <a:t>نفرض أن شدتي الاستضاءة في الحالتين هما </a:t>
            </a:r>
            <a:r>
              <a:rPr lang="en-US" altLang="ar-EG" sz="2000" dirty="0">
                <a:latin typeface="Times New Roman" panose="02020603050405020304" pitchFamily="18" charset="0"/>
                <a:ea typeface="Times New Roman" panose="02020603050405020304" pitchFamily="18" charset="0"/>
                <a:cs typeface="Times New Roman" panose="02020603050405020304" pitchFamily="18" charset="0"/>
              </a:rPr>
              <a:t>I</a:t>
            </a:r>
            <a:r>
              <a:rPr lang="en-US" altLang="ar-EG" sz="2000" baseline="-30000" dirty="0">
                <a:latin typeface="Times New Roman" panose="02020603050405020304" pitchFamily="18" charset="0"/>
                <a:ea typeface="Times New Roman" panose="02020603050405020304" pitchFamily="18" charset="0"/>
                <a:cs typeface="Times New Roman" panose="02020603050405020304" pitchFamily="18" charset="0"/>
              </a:rPr>
              <a:t>1</a:t>
            </a:r>
            <a:r>
              <a:rPr lang="en-US" altLang="ar-EG" sz="2000" dirty="0">
                <a:latin typeface="Times New Roman" panose="02020603050405020304" pitchFamily="18" charset="0"/>
                <a:ea typeface="Times New Roman" panose="02020603050405020304" pitchFamily="18" charset="0"/>
                <a:cs typeface="Times New Roman" panose="02020603050405020304" pitchFamily="18" charset="0"/>
              </a:rPr>
              <a:t> , I</a:t>
            </a:r>
            <a:r>
              <a:rPr lang="en-US" altLang="ar-EG" sz="200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ar-EG"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ar-EG" sz="2000" dirty="0">
              <a:latin typeface="Times New Roman" panose="02020603050405020304" pitchFamily="18" charset="0"/>
              <a:cs typeface="Times New Roman" panose="02020603050405020304" pitchFamily="18" charset="0"/>
            </a:endParaRPr>
          </a:p>
        </p:txBody>
      </p:sp>
      <p:pic>
        <p:nvPicPr>
          <p:cNvPr id="15363" name="Picture 1">
            <a:extLst>
              <a:ext uri="{FF2B5EF4-FFF2-40B4-BE49-F238E27FC236}">
                <a16:creationId xmlns:a16="http://schemas.microsoft.com/office/drawing/2014/main" id="{15F303DC-7B4D-476A-8367-2A183BD30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088" y="3836988"/>
            <a:ext cx="4724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B662A3B-1868-48CD-ADFB-DFD23238C3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276"/>
    </mc:Choice>
    <mc:Fallback>
      <p:transition spd="slow" advTm="8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3A041B-BF77-4369-8795-B99C7882DDF0}"/>
              </a:ext>
            </a:extLst>
          </p:cNvPr>
          <p:cNvSpPr/>
          <p:nvPr/>
        </p:nvSpPr>
        <p:spPr>
          <a:xfrm>
            <a:off x="0" y="329639"/>
            <a:ext cx="12192000" cy="4056495"/>
          </a:xfrm>
          <a:prstGeom prst="rect">
            <a:avLst/>
          </a:prstGeom>
        </p:spPr>
        <p:txBody>
          <a:bodyPr wrap="square">
            <a:spAutoFit/>
          </a:bodyPr>
          <a:lstStyle/>
          <a:p>
            <a:pPr algn="ctr" rtl="1">
              <a:lnSpc>
                <a:spcPct val="115000"/>
              </a:lnSpc>
              <a:spcAft>
                <a:spcPts val="0"/>
              </a:spcAft>
            </a:pPr>
            <a:r>
              <a:rPr lang="ar-EG" sz="2800" dirty="0">
                <a:latin typeface="Cambria Math" panose="02040503050406030204" pitchFamily="18" charset="0"/>
                <a:ea typeface="Times New Roman" panose="02020603050405020304" pitchFamily="18" charset="0"/>
                <a:cs typeface="Sakkal Majalla" panose="02000000000000000000" pitchFamily="2" charset="-78"/>
              </a:rPr>
              <a:t>أسئلــــــــــة</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اشرح طريقة لقياس سرعة الضوء؟</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عرف "اللومن"، "اللاكس" واذكر العلاقة بينهما؟</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اذكر قانون التربيع العكسي واشرح كيف يمكن تطبيقه في المقارنة بين قوة اضاءة مصدرين ضوئيين؟ </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اشرح كيف يمكن المقارنة بين قوة إضاءة مصدرين باستخدام فوتومتر جولي؟</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وضع على أحد جانبي فوتومتر جولي وعلى مسافة 25 سم منه مصدر ضوء قوته 50 شمعة ووضع على الجانب الثاني وعلى مسافة 5 سم من الفوتومتر مصدر قوته 100 شمعة ففي أي جانب وعلى أي بعد من الفوتومتر يوضع مصدر قوته 25 شمعة حتى تتساوى شدة استضاءة سطحي الفوتومتر؟</a:t>
            </a:r>
            <a:endParaRPr lang="en-US" sz="2800" dirty="0">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620BD874-77FC-4ED8-BF19-9AD1558ED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630002"/>
      </p:ext>
    </p:extLst>
  </p:cSld>
  <p:clrMapOvr>
    <a:masterClrMapping/>
  </p:clrMapOvr>
  <mc:AlternateContent xmlns:mc="http://schemas.openxmlformats.org/markup-compatibility/2006">
    <mc:Choice xmlns:p14="http://schemas.microsoft.com/office/powerpoint/2010/main" Requires="p14">
      <p:transition spd="slow" p14:dur="2000" advTm="27250"/>
    </mc:Choice>
    <mc:Fallback>
      <p:transition spd="slow" advTm="2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B56D3-4FCD-472D-BCF3-D6E838A68F82}"/>
              </a:ext>
            </a:extLst>
          </p:cNvPr>
          <p:cNvSpPr/>
          <p:nvPr/>
        </p:nvSpPr>
        <p:spPr>
          <a:xfrm>
            <a:off x="0" y="505177"/>
            <a:ext cx="12192000" cy="6038576"/>
          </a:xfrm>
          <a:prstGeom prst="rect">
            <a:avLst/>
          </a:prstGeom>
        </p:spPr>
        <p:txBody>
          <a:bodyPr wrap="square">
            <a:spAutoFit/>
          </a:bodyPr>
          <a:lstStyle/>
          <a:p>
            <a:pPr marL="514350" lvl="0" indent="-514350" algn="just" rtl="1">
              <a:lnSpc>
                <a:spcPct val="115000"/>
              </a:lnSpc>
              <a:spcAft>
                <a:spcPts val="0"/>
              </a:spcAft>
              <a:buFont typeface="+mj-lt"/>
              <a:buAutoNum type="arabicPeriod" startAt="6"/>
            </a:pPr>
            <a:r>
              <a:rPr lang="ar-SA" sz="2800" dirty="0">
                <a:latin typeface="Cambria Math" panose="02040503050406030204" pitchFamily="18" charset="0"/>
                <a:ea typeface="Times New Roman" panose="02020603050405020304" pitchFamily="18" charset="0"/>
                <a:cs typeface="Sakkal Majalla" panose="02000000000000000000" pitchFamily="2" charset="-78"/>
              </a:rPr>
              <a:t>وضع مصدر قوة إضاءته 100 شمعة علي بعد 20 سم من أحد وجهي فوتومتر جولي ووضع علي الجانب الآخر وعلى بعد 10 سم من الفوتومتر مصدر قوة إضاءته 33 شمعة فأوجد أين وكيف توضع مرآة مستوية حتى تتساوى شدة الاستضاءة على جانبي الفوتومتر علمًا بأن المرآة تعكس 72% من الضوء الساقط عليها؟</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6"/>
            </a:pPr>
            <a:r>
              <a:rPr lang="ar-SA" sz="2800" dirty="0">
                <a:latin typeface="Cambria Math" panose="02040503050406030204" pitchFamily="18" charset="0"/>
                <a:ea typeface="Times New Roman" panose="02020603050405020304" pitchFamily="18" charset="0"/>
                <a:cs typeface="Sakkal Majalla" panose="02000000000000000000" pitchFamily="2" charset="-78"/>
              </a:rPr>
              <a:t>وضع حائل صغير على بعد 60 سم من منبع ضوئي بحيث كانت أشعة المنبع عمودية علي الحائل، ثم أبعد الحائل حتى صار بعده عن المنبع 100 سم وأدير حتى صارت زاوية سقوط الأشعة عليه 60 درجة. قارن بين شدتي استضاءة الحائل في الحالتين؟</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6"/>
            </a:pPr>
            <a:r>
              <a:rPr lang="ar-SA" sz="2800" dirty="0">
                <a:latin typeface="Cambria Math" panose="02040503050406030204" pitchFamily="18" charset="0"/>
                <a:ea typeface="Times New Roman" panose="02020603050405020304" pitchFamily="18" charset="0"/>
                <a:cs typeface="Sakkal Majalla" panose="02000000000000000000" pitchFamily="2" charset="-78"/>
              </a:rPr>
              <a:t>مصبحان قوة أحدهما 27 شمعة وقوة الآخر 48 شمعة والبعد بينهما 84 سم. عند أي نقطة بين الخط الواصل بينهما يجب أن يوضع فوتومتر جولي لكي يُضاء جانباه بشدة واحدة؟  </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6"/>
            </a:pPr>
            <a:r>
              <a:rPr lang="ar-SA" sz="2800" dirty="0">
                <a:latin typeface="Cambria Math" panose="02040503050406030204" pitchFamily="18" charset="0"/>
                <a:ea typeface="Times New Roman" panose="02020603050405020304" pitchFamily="18" charset="0"/>
                <a:cs typeface="Sakkal Majalla" panose="02000000000000000000" pitchFamily="2" charset="-78"/>
              </a:rPr>
              <a:t>في تجربة "فيزو" إذا كانت العجلة المسننة بها 750 سن وتدور بسرعة </a:t>
            </a:r>
            <a:r>
              <a:rPr lang="ar-EG" sz="2800" dirty="0">
                <a:latin typeface="Cambria Math" panose="02040503050406030204" pitchFamily="18" charset="0"/>
                <a:ea typeface="Times New Roman" panose="02020603050405020304" pitchFamily="18" charset="0"/>
                <a:cs typeface="Sakkal Majalla" panose="02000000000000000000" pitchFamily="2" charset="-78"/>
              </a:rPr>
              <a:t>12.6</a:t>
            </a:r>
            <a:r>
              <a:rPr lang="ar-SA" sz="2800" dirty="0">
                <a:latin typeface="Cambria Math" panose="02040503050406030204" pitchFamily="18" charset="0"/>
                <a:ea typeface="Times New Roman" panose="02020603050405020304" pitchFamily="18" charset="0"/>
                <a:cs typeface="Sakkal Majalla" panose="02000000000000000000" pitchFamily="2" charset="-78"/>
              </a:rPr>
              <a:t> دورة في الثانية. أوجد سرعة الضوء علمًا بأن المسافة بين العاكس والتلسكوب 8633 متر؟</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6"/>
              <a:tabLst>
                <a:tab pos="575945" algn="l"/>
              </a:tabLst>
            </a:pPr>
            <a:r>
              <a:rPr lang="ar-SA" sz="2800" dirty="0">
                <a:latin typeface="Cambria Math" panose="02040503050406030204" pitchFamily="18" charset="0"/>
                <a:ea typeface="Times New Roman" panose="02020603050405020304" pitchFamily="18" charset="0"/>
                <a:cs typeface="Sakkal Majalla" panose="02000000000000000000" pitchFamily="2" charset="-78"/>
              </a:rPr>
              <a:t>أوجد المسافة بين العاكس و التلسكوب في تجربة  "فيزو" إذا علمت أن عدد السنون 600 سن في العجلة وتدور بسرعة 15 دورة في الثانية وأن سرعة الضوء 3×10 </a:t>
            </a:r>
            <a:r>
              <a:rPr lang="ar-SA" sz="2800" baseline="30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سم / ث؟ </a:t>
            </a:r>
            <a:endParaRPr lang="en-US" sz="2800" dirty="0">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84189747-3FAC-4E0F-8DC1-939B829409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9811277"/>
      </p:ext>
    </p:extLst>
  </p:cSld>
  <p:clrMapOvr>
    <a:masterClrMapping/>
  </p:clrMapOvr>
  <mc:AlternateContent xmlns:mc="http://schemas.openxmlformats.org/markup-compatibility/2006">
    <mc:Choice xmlns:p14="http://schemas.microsoft.com/office/powerpoint/2010/main" Requires="p14">
      <p:transition spd="slow" p14:dur="2000" advTm="2691"/>
    </mc:Choice>
    <mc:Fallback>
      <p:transition spd="slow" advTm="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464F8-670F-41FA-B49F-8FA3E62F17A4}"/>
              </a:ext>
            </a:extLst>
          </p:cNvPr>
          <p:cNvSpPr/>
          <p:nvPr/>
        </p:nvSpPr>
        <p:spPr>
          <a:xfrm>
            <a:off x="0" y="161952"/>
            <a:ext cx="12191999" cy="6534096"/>
          </a:xfrm>
          <a:prstGeom prst="rect">
            <a:avLst/>
          </a:prstGeom>
        </p:spPr>
        <p:txBody>
          <a:bodyPr wrap="square">
            <a:spAutoFit/>
          </a:bodyPr>
          <a:lstStyle/>
          <a:p>
            <a:pPr marL="514350" lvl="0" indent="-514350" algn="just" rtl="1">
              <a:lnSpc>
                <a:spcPct val="115000"/>
              </a:lnSpc>
              <a:spcAft>
                <a:spcPts val="0"/>
              </a:spcAft>
              <a:buFont typeface="+mj-lt"/>
              <a:buAutoNum type="arabicPeriod" startAt="11"/>
              <a:tabLst>
                <a:tab pos="575945" algn="l"/>
              </a:tabLst>
            </a:pPr>
            <a:r>
              <a:rPr lang="ar-SA" sz="2800" dirty="0">
                <a:latin typeface="Cambria Math" panose="02040503050406030204" pitchFamily="18" charset="0"/>
                <a:ea typeface="Times New Roman" panose="02020603050405020304" pitchFamily="18" charset="0"/>
                <a:cs typeface="Sakkal Majalla" panose="02000000000000000000" pitchFamily="2" charset="-78"/>
              </a:rPr>
              <a:t>إذا كان في العجلة الدوارة في طريقة "فيزو" 150 سن و المسافة بين سنون متساوية لعرض السن وكانت المسافة بين العجلة المسننة والمرآة ۱۲ كم. فكم تكون سرعة دوران العجلة لكي نحصل على الظلام الأول علمًا بأن سرعة الضوء 3×10 </a:t>
            </a:r>
            <a:r>
              <a:rPr lang="ar-SA" sz="2800" baseline="30000" dirty="0">
                <a:latin typeface="Cambria Math" panose="02040503050406030204" pitchFamily="18" charset="0"/>
                <a:ea typeface="Times New Roman" panose="02020603050405020304" pitchFamily="18" charset="0"/>
                <a:cs typeface="Sakkal Majalla" panose="02000000000000000000" pitchFamily="2" charset="-78"/>
              </a:rPr>
              <a:t>2</a:t>
            </a:r>
            <a:r>
              <a:rPr lang="ar-SA" sz="2800" dirty="0">
                <a:latin typeface="Cambria Math" panose="02040503050406030204" pitchFamily="18" charset="0"/>
                <a:ea typeface="Times New Roman" panose="02020603050405020304" pitchFamily="18" charset="0"/>
                <a:cs typeface="Sakkal Majalla" panose="02000000000000000000" pitchFamily="2" charset="-78"/>
              </a:rPr>
              <a:t>سم/ث؟</a:t>
            </a:r>
            <a:r>
              <a:rPr lang="ar-EG" sz="2800" dirty="0">
                <a:latin typeface="Cambria Math" panose="02040503050406030204" pitchFamily="18" charset="0"/>
                <a:ea typeface="Times New Roman" panose="02020603050405020304" pitchFamily="18" charset="0"/>
                <a:cs typeface="Sakkal Majalla" panose="02000000000000000000" pitchFamily="2" charset="-78"/>
              </a:rPr>
              <a:t>-</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11"/>
              <a:tabLst>
                <a:tab pos="575945" algn="l"/>
              </a:tabLst>
            </a:pPr>
            <a:r>
              <a:rPr lang="ar-EG" sz="2800" dirty="0">
                <a:latin typeface="Cambria Math" panose="02040503050406030204" pitchFamily="18" charset="0"/>
                <a:ea typeface="Times New Roman" panose="02020603050405020304" pitchFamily="18" charset="0"/>
                <a:cs typeface="Sakkal Majalla" panose="02000000000000000000" pitchFamily="2" charset="-78"/>
              </a:rPr>
              <a:t> إذا علم أن العجلة المسننة في تجربة فيزو لقياس سرعة الضوء تدور بسرعة 7 دورات في الثانية، وأنها تحتوي 720 سنا. فأوجد سرعة الضوء. علمًا بأن المسافة التي يقطعها الضوء ذهابًا وإيابًا 15000 مترا.</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11"/>
              <a:tabLst>
                <a:tab pos="575945" algn="l"/>
              </a:tabLst>
            </a:pPr>
            <a:r>
              <a:rPr lang="ar-EG" sz="2800" dirty="0">
                <a:latin typeface="Cambria Math" panose="02040503050406030204" pitchFamily="18" charset="0"/>
                <a:ea typeface="Times New Roman" panose="02020603050405020304" pitchFamily="18" charset="0"/>
                <a:cs typeface="Sakkal Majalla" panose="02000000000000000000" pitchFamily="2" charset="-78"/>
              </a:rPr>
              <a:t> أوجد عدد الدورات في الثانية للعجلة المسننة في تجربة فيزو لكي يختفي الضوء أول مرة. علمًا بأن عدد الأسنان 720 والمسافة بين العجلة والعاكس 8633 مترا.</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11"/>
              <a:tabLst>
                <a:tab pos="575945" algn="l"/>
              </a:tabLst>
            </a:pPr>
            <a:r>
              <a:rPr lang="ar-EG" sz="2800" dirty="0">
                <a:latin typeface="Cambria Math" panose="02040503050406030204" pitchFamily="18" charset="0"/>
                <a:ea typeface="Times New Roman" panose="02020603050405020304" pitchFamily="18" charset="0"/>
                <a:cs typeface="Sakkal Majalla" panose="02000000000000000000" pitchFamily="2" charset="-78"/>
              </a:rPr>
              <a:t>بإستخدام طريقة فيزو لإيجاد سرعة الضوء وجد أن الصورة تبدأ في الاختفاء عندما تكون السرعة الزاوية للعجلة 60 زاوية نصف قطرية في الثانية.  فإذا كان عدد أسنان العجلة 800 والمسافة التي يقطعها الضوء 20 كيلو مترًا فاحسب سرعة الضوء.</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11"/>
              <a:tabLst>
                <a:tab pos="575945" algn="l"/>
              </a:tabLst>
            </a:pPr>
            <a:r>
              <a:rPr lang="ar-EG" sz="2800" dirty="0">
                <a:latin typeface="Cambria Math" panose="02040503050406030204" pitchFamily="18" charset="0"/>
                <a:ea typeface="Times New Roman" panose="02020603050405020304" pitchFamily="18" charset="0"/>
                <a:cs typeface="Sakkal Majalla" panose="02000000000000000000" pitchFamily="2" charset="-78"/>
              </a:rPr>
              <a:t>وضع مصدر ضوء قوته 100 قنديلة على بعد 25 سم من أحد وجهي فوتومتر جولى. ووضع على الجانب الآخر وعلى بعد 10 سم من الفوتومتر مصدر قوته 33 قنديلة. أوجد أين وكيف توضع مرآة مستوية حتى تتساوى شدة الاستضاءة على جانبي الفوتومتر؟ علما بان المرآة تعكس فقط 75 % من الضوء الساقط عليها.</a:t>
            </a:r>
            <a:endParaRPr lang="en-US" sz="2800" dirty="0">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2767F882-CA0F-4F56-BB2E-440306C19F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7011615"/>
      </p:ext>
    </p:extLst>
  </p:cSld>
  <p:clrMapOvr>
    <a:masterClrMapping/>
  </p:clrMapOvr>
  <mc:AlternateContent xmlns:mc="http://schemas.openxmlformats.org/markup-compatibility/2006">
    <mc:Choice xmlns:p14="http://schemas.microsoft.com/office/powerpoint/2010/main" Requires="p14">
      <p:transition spd="slow" p14:dur="2000" advTm="4080"/>
    </mc:Choice>
    <mc:Fallback>
      <p:transition spd="slow" advTm="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D7A8DD-8741-48CF-90C1-D9E62B11DEEA}"/>
              </a:ext>
            </a:extLst>
          </p:cNvPr>
          <p:cNvSpPr/>
          <p:nvPr/>
        </p:nvSpPr>
        <p:spPr>
          <a:xfrm>
            <a:off x="0" y="0"/>
            <a:ext cx="12192000" cy="3431709"/>
          </a:xfrm>
          <a:prstGeom prst="rect">
            <a:avLst/>
          </a:prstGeom>
        </p:spPr>
        <p:txBody>
          <a:bodyPr wrap="square">
            <a:spAutoFit/>
          </a:bodyPr>
          <a:lstStyle/>
          <a:p>
            <a:pPr algn="just" rtl="1">
              <a:lnSpc>
                <a:spcPct val="200000"/>
              </a:lnSpc>
              <a:spcAft>
                <a:spcPts val="0"/>
              </a:spcAft>
            </a:pPr>
            <a:r>
              <a:rPr lang="ar-SA" sz="2800" b="1" u="sng" dirty="0">
                <a:effectLst/>
                <a:latin typeface="Cambria Math" panose="02040503050406030204" pitchFamily="18" charset="0"/>
                <a:ea typeface="Times New Roman" panose="02020603050405020304" pitchFamily="18" charset="0"/>
                <a:cs typeface="Sakkal Majalla" panose="02000000000000000000" pitchFamily="2" charset="-78"/>
              </a:rPr>
              <a:t>ماهية الضوء:-</a:t>
            </a:r>
            <a:endParaRPr lang="ar-EG" sz="2800" b="1" u="sng" dirty="0">
              <a:latin typeface="Times New Roman" panose="02020603050405020304" pitchFamily="18" charset="0"/>
              <a:ea typeface="Times New Roman" panose="02020603050405020304" pitchFamily="18" charset="0"/>
            </a:endParaRPr>
          </a:p>
          <a:p>
            <a:pPr algn="just" rtl="1">
              <a:lnSpc>
                <a:spcPct val="200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الضوء نوع من الطاقة كالطاقة الحرارية والكهربية والأجسام المضيئة -كالشمس مثلًا- ترسل إشعاعها لتتأثر به العين عن طريق مباشر أو عن طريق انعكاس تلك الأشعة على الأجسام. ويكون الضوء جزءًا من الطيف الكهرومغناطيسي، ويقع في منطقة بين الأشعة فوق البنفسجية وأشعة تحت الحمراء.</a:t>
            </a:r>
            <a:endParaRPr lang="en-US" sz="2800" dirty="0">
              <a:effectLst/>
              <a:latin typeface="Times New Roman" panose="02020603050405020304" pitchFamily="18" charset="0"/>
              <a:ea typeface="Times New Roman" panose="02020603050405020304" pitchFamily="18" charset="0"/>
            </a:endParaRPr>
          </a:p>
        </p:txBody>
      </p:sp>
      <p:pic>
        <p:nvPicPr>
          <p:cNvPr id="1026" name="Picture 2" descr="Related image">
            <a:extLst>
              <a:ext uri="{FF2B5EF4-FFF2-40B4-BE49-F238E27FC236}">
                <a16:creationId xmlns:a16="http://schemas.microsoft.com/office/drawing/2014/main" id="{CF5D154F-3385-4FB9-8927-BA2D89C6E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1" y="3554804"/>
            <a:ext cx="78105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C825F47C-6CD5-42E0-8370-403605CA9C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717" y="3838356"/>
            <a:ext cx="3894552" cy="261290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2569A2B-0F37-44A7-A376-8F6949D80D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0310237"/>
      </p:ext>
    </p:extLst>
  </p:cSld>
  <p:clrMapOvr>
    <a:masterClrMapping/>
  </p:clrMapOvr>
  <mc:AlternateContent xmlns:mc="http://schemas.openxmlformats.org/markup-compatibility/2006">
    <mc:Choice xmlns:p14="http://schemas.microsoft.com/office/powerpoint/2010/main" Requires="p14">
      <p:transition spd="slow" p14:dur="2000" advTm="32856"/>
    </mc:Choice>
    <mc:Fallback>
      <p:transition spd="slow" advTm="3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AA405D-6CB5-4899-ABDC-D1108D119BB3}"/>
              </a:ext>
            </a:extLst>
          </p:cNvPr>
          <p:cNvSpPr/>
          <p:nvPr/>
        </p:nvSpPr>
        <p:spPr>
          <a:xfrm>
            <a:off x="0" y="580269"/>
            <a:ext cx="12192000" cy="4056495"/>
          </a:xfrm>
          <a:prstGeom prst="rect">
            <a:avLst/>
          </a:prstGeom>
        </p:spPr>
        <p:txBody>
          <a:bodyPr wrap="square">
            <a:spAutoFit/>
          </a:bodyPr>
          <a:lstStyle/>
          <a:p>
            <a:pPr marL="514350" lvl="0" indent="-514350" algn="just" rtl="1">
              <a:lnSpc>
                <a:spcPct val="115000"/>
              </a:lnSpc>
              <a:spcAft>
                <a:spcPts val="0"/>
              </a:spcAft>
              <a:buFont typeface="+mj-lt"/>
              <a:buAutoNum type="arabicPeriod" startAt="16"/>
              <a:tabLst>
                <a:tab pos="575945" algn="l"/>
              </a:tabLst>
            </a:pPr>
            <a:r>
              <a:rPr lang="ar-EG" sz="2800" dirty="0">
                <a:latin typeface="Cambria Math" panose="02040503050406030204" pitchFamily="18" charset="0"/>
                <a:ea typeface="Times New Roman" panose="02020603050405020304" pitchFamily="18" charset="0"/>
                <a:cs typeface="Sakkal Majalla" panose="02000000000000000000" pitchFamily="2" charset="-78"/>
              </a:rPr>
              <a:t>علق مصباح على ارتفاع 50 سم من مركز منضدة مستديرة قطرها 100 سم. قارن بين شدة استضاءة المنضدة عند مركزها وعند حافتها.</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16"/>
              <a:tabLst>
                <a:tab pos="575945" algn="l"/>
              </a:tabLst>
            </a:pPr>
            <a:r>
              <a:rPr lang="ar-EG" sz="2800" dirty="0">
                <a:latin typeface="Cambria Math" panose="02040503050406030204" pitchFamily="18" charset="0"/>
                <a:ea typeface="Times New Roman" panose="02020603050405020304" pitchFamily="18" charset="0"/>
                <a:cs typeface="Sakkal Majalla" panose="02000000000000000000" pitchFamily="2" charset="-78"/>
              </a:rPr>
              <a:t>وضع مصباح على بعد 80سم من حائل أبيض رأسي، ثم وضع بينهما وعلى بعد 30سم من المصباح لوح رأسي من زجاج مخشن. فإذا كان ذلك الزجاج يحجب 60% مما يسقط عليه من الضوء فقارن بين شدة استضاءة الحائل أولًا وأخيرًا.</a:t>
            </a:r>
            <a:endParaRPr lang="en-US" sz="2800" dirty="0">
              <a:latin typeface="Times New Roman" panose="02020603050405020304" pitchFamily="18" charset="0"/>
              <a:ea typeface="Times New Roman" panose="02020603050405020304" pitchFamily="18" charset="0"/>
            </a:endParaRPr>
          </a:p>
          <a:p>
            <a:pPr marL="342900" lvl="0" indent="-342900" algn="just" rtl="1">
              <a:lnSpc>
                <a:spcPct val="115000"/>
              </a:lnSpc>
              <a:spcAft>
                <a:spcPts val="0"/>
              </a:spcAft>
              <a:buFont typeface="+mj-lt"/>
              <a:buAutoNum type="arabicPeriod" startAt="16"/>
              <a:tabLst>
                <a:tab pos="575945" algn="l"/>
              </a:tabLst>
            </a:pPr>
            <a:r>
              <a:rPr lang="ar-EG" sz="2800" dirty="0">
                <a:latin typeface="Cambria Math" panose="02040503050406030204" pitchFamily="18" charset="0"/>
                <a:ea typeface="Times New Roman" panose="02020603050405020304" pitchFamily="18" charset="0"/>
                <a:cs typeface="Sakkal Majalla" panose="02000000000000000000" pitchFamily="2" charset="-78"/>
              </a:rPr>
              <a:t> مصدران للضوء </a:t>
            </a:r>
            <a:r>
              <a:rPr lang="en-US" sz="2800" dirty="0">
                <a:latin typeface="Cambria Math" panose="02040503050406030204" pitchFamily="18" charset="0"/>
                <a:ea typeface="Times New Roman" panose="02020603050405020304" pitchFamily="18" charset="0"/>
                <a:cs typeface="Sakkal Majalla" panose="02000000000000000000" pitchFamily="2" charset="-78"/>
              </a:rPr>
              <a:t>B&amp;A</a:t>
            </a:r>
            <a:r>
              <a:rPr lang="ar-EG" sz="2800" dirty="0">
                <a:latin typeface="Cambria Math" panose="02040503050406030204" pitchFamily="18" charset="0"/>
                <a:ea typeface="Times New Roman" panose="02020603050405020304" pitchFamily="18" charset="0"/>
                <a:cs typeface="Sakkal Majalla" panose="02000000000000000000" pitchFamily="2" charset="-78"/>
              </a:rPr>
              <a:t> وضع أولهما على بعد 10سم من فوتومتر جولي والثاني على بعد 80 سم فصارت الاستضاءة واحدة على الجانبين. أوجد النسبة بين قوتى المصباحين. وإذا وضع بين المصدر والفوتومتر لوح زجاج يلزم إزاحة هذا المصدر مسافة 10سم على المستقيم الواصل بين المصباحين لكي تتساوى شدة الإستضاءة في الجانبين. احسب النسبة المئوية لما يمتصه لوح زجاج من الضوء الساقط عليه</a:t>
            </a:r>
          </a:p>
        </p:txBody>
      </p:sp>
      <p:pic>
        <p:nvPicPr>
          <p:cNvPr id="3" name="Audio 2">
            <a:hlinkClick r:id="" action="ppaction://media"/>
            <a:extLst>
              <a:ext uri="{FF2B5EF4-FFF2-40B4-BE49-F238E27FC236}">
                <a16:creationId xmlns:a16="http://schemas.microsoft.com/office/drawing/2014/main" id="{E7E58D0C-1634-4B2B-9BC7-5510B0CEAD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7108369"/>
      </p:ext>
    </p:extLst>
  </p:cSld>
  <p:clrMapOvr>
    <a:masterClrMapping/>
  </p:clrMapOvr>
  <mc:AlternateContent xmlns:mc="http://schemas.openxmlformats.org/markup-compatibility/2006">
    <mc:Choice xmlns:p14="http://schemas.microsoft.com/office/powerpoint/2010/main" Requires="p14">
      <p:transition spd="slow" p14:dur="2000" advTm="18606"/>
    </mc:Choice>
    <mc:Fallback>
      <p:transition spd="slow" advTm="1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C9192-714F-472A-B9C3-A580FED8FBBA}"/>
              </a:ext>
            </a:extLst>
          </p:cNvPr>
          <p:cNvSpPr/>
          <p:nvPr/>
        </p:nvSpPr>
        <p:spPr>
          <a:xfrm>
            <a:off x="0" y="32270"/>
            <a:ext cx="12192000" cy="3270126"/>
          </a:xfrm>
          <a:prstGeom prst="rect">
            <a:avLst/>
          </a:prstGeom>
        </p:spPr>
        <p:txBody>
          <a:bodyPr wrap="square">
            <a:spAutoFit/>
          </a:bodyPr>
          <a:lstStyle/>
          <a:p>
            <a:pPr marL="457200" indent="-457200" algn="just" rtl="1">
              <a:lnSpc>
                <a:spcPct val="150000"/>
              </a:lnSpc>
              <a:spcAft>
                <a:spcPts val="0"/>
              </a:spcAft>
              <a:buFont typeface="Wingdings" panose="05000000000000000000" pitchFamily="2" charset="2"/>
              <a:buChar char="v"/>
            </a:pPr>
            <a:r>
              <a:rPr lang="ar-SA" sz="2800" dirty="0">
                <a:latin typeface="Cambria Math" panose="02040503050406030204" pitchFamily="18" charset="0"/>
                <a:ea typeface="Times New Roman" panose="02020603050405020304" pitchFamily="18" charset="0"/>
                <a:cs typeface="Sakkal Majalla" panose="02000000000000000000" pitchFamily="2" charset="-78"/>
              </a:rPr>
              <a:t>تنشأ الأمواج الكهرومغناطيسية عندما يثار إلكترون ذرة ما إلى مستويات طاقة أعلى، ثم بعودته إلى مستواه الأصلي تنبعث الطاقة الزائدة على شكل كمات من الطاقة أو فوتونات لتكون الطيف الكهرومغناطيسي. </a:t>
            </a:r>
            <a:endParaRPr lang="ar-EG" sz="2800" dirty="0">
              <a:latin typeface="Cambria Math" panose="02040503050406030204" pitchFamily="18" charset="0"/>
              <a:ea typeface="Times New Roman" panose="02020603050405020304" pitchFamily="18" charset="0"/>
              <a:cs typeface="Sakkal Majalla" panose="02000000000000000000" pitchFamily="2" charset="-78"/>
            </a:endParaRPr>
          </a:p>
          <a:p>
            <a:pPr marL="457200" indent="-457200" algn="just" rtl="1">
              <a:lnSpc>
                <a:spcPct val="150000"/>
              </a:lnSpc>
              <a:spcAft>
                <a:spcPts val="0"/>
              </a:spcAft>
              <a:buFont typeface="Wingdings" panose="05000000000000000000" pitchFamily="2" charset="2"/>
              <a:buChar char="v"/>
            </a:pPr>
            <a:r>
              <a:rPr lang="ar-SA" sz="2800" dirty="0">
                <a:latin typeface="Cambria Math" panose="02040503050406030204" pitchFamily="18" charset="0"/>
                <a:ea typeface="Times New Roman" panose="02020603050405020304" pitchFamily="18" charset="0"/>
                <a:cs typeface="Sakkal Majalla" panose="02000000000000000000" pitchFamily="2" charset="-78"/>
              </a:rPr>
              <a:t>يتوقف طول موجة الفوتون المنبعث من الذرة على كمية الطاقة التي يحتويها الفوتون. </a:t>
            </a:r>
            <a:endParaRPr lang="ar-EG" sz="2800" dirty="0">
              <a:latin typeface="Cambria Math" panose="02040503050406030204" pitchFamily="18" charset="0"/>
              <a:ea typeface="Times New Roman" panose="02020603050405020304" pitchFamily="18" charset="0"/>
              <a:cs typeface="Sakkal Majalla" panose="02000000000000000000" pitchFamily="2" charset="-78"/>
            </a:endParaRPr>
          </a:p>
          <a:p>
            <a:pPr marL="457200" indent="-457200" algn="just" rtl="1">
              <a:lnSpc>
                <a:spcPct val="150000"/>
              </a:lnSpc>
              <a:spcAft>
                <a:spcPts val="0"/>
              </a:spcAft>
              <a:buFont typeface="Wingdings" panose="05000000000000000000" pitchFamily="2" charset="2"/>
              <a:buChar char="v"/>
            </a:pPr>
            <a:r>
              <a:rPr lang="ar-SA" sz="2800" dirty="0">
                <a:latin typeface="Cambria Math" panose="02040503050406030204" pitchFamily="18" charset="0"/>
                <a:ea typeface="Times New Roman" panose="02020603050405020304" pitchFamily="18" charset="0"/>
                <a:cs typeface="Sakkal Majalla" panose="02000000000000000000" pitchFamily="2" charset="-78"/>
              </a:rPr>
              <a:t>تقع أمواج الضوء المنظور فيما بين أطوال الموجات </a:t>
            </a:r>
            <a:r>
              <a:rPr lang="fa-IR" sz="2800" dirty="0">
                <a:latin typeface="Cambria Math" panose="02040503050406030204" pitchFamily="18" charset="0"/>
                <a:ea typeface="Times New Roman" panose="02020603050405020304" pitchFamily="18" charset="0"/>
                <a:cs typeface="Sakkal Majalla" panose="02000000000000000000" pitchFamily="2" charset="-78"/>
              </a:rPr>
              <a:t>۳</a:t>
            </a:r>
            <a:r>
              <a:rPr lang="ar-EG" sz="2800" dirty="0">
                <a:latin typeface="Cambria Math" panose="02040503050406030204" pitchFamily="18" charset="0"/>
                <a:ea typeface="Times New Roman" panose="02020603050405020304" pitchFamily="18" charset="0"/>
                <a:cs typeface="Sakkal Majalla" panose="02000000000000000000" pitchFamily="2" charset="-78"/>
              </a:rPr>
              <a:t>8</a:t>
            </a:r>
            <a:r>
              <a:rPr lang="fa-IR" sz="2800" dirty="0">
                <a:latin typeface="Cambria Math" panose="02040503050406030204" pitchFamily="18" charset="0"/>
                <a:ea typeface="Times New Roman" panose="02020603050405020304" pitchFamily="18" charset="0"/>
                <a:cs typeface="Sakkal Majalla" panose="02000000000000000000" pitchFamily="2" charset="-78"/>
              </a:rPr>
              <a:t>۰۰</a:t>
            </a:r>
            <a:r>
              <a:rPr lang="ar-SA" sz="2800" dirty="0">
                <a:latin typeface="Cambria Math" panose="02040503050406030204" pitchFamily="18" charset="0"/>
                <a:ea typeface="Times New Roman" panose="02020603050405020304" pitchFamily="18" charset="0"/>
                <a:cs typeface="Sakkal Majalla" panose="02000000000000000000" pitchFamily="2" charset="-78"/>
              </a:rPr>
              <a:t>، </a:t>
            </a:r>
            <a:r>
              <a:rPr lang="ar-EG" sz="2800" dirty="0">
                <a:latin typeface="Cambria Math" panose="02040503050406030204" pitchFamily="18" charset="0"/>
                <a:ea typeface="Times New Roman" panose="02020603050405020304" pitchFamily="18" charset="0"/>
                <a:cs typeface="Sakkal Majalla" panose="02000000000000000000" pitchFamily="2" charset="-78"/>
              </a:rPr>
              <a:t>75</a:t>
            </a:r>
            <a:r>
              <a:rPr lang="fa-IR" sz="2800" dirty="0">
                <a:latin typeface="Cambria Math" panose="02040503050406030204" pitchFamily="18" charset="0"/>
                <a:ea typeface="Times New Roman" panose="02020603050405020304" pitchFamily="18" charset="0"/>
                <a:cs typeface="Sakkal Majalla" panose="02000000000000000000" pitchFamily="2" charset="-78"/>
              </a:rPr>
              <a:t>۰۰</a:t>
            </a:r>
            <a:r>
              <a:rPr lang="ar-SA" sz="2800" dirty="0">
                <a:latin typeface="Cambria Math" panose="02040503050406030204" pitchFamily="18" charset="0"/>
                <a:ea typeface="Times New Roman" panose="02020603050405020304" pitchFamily="18" charset="0"/>
                <a:cs typeface="Sakkal Majalla" panose="02000000000000000000" pitchFamily="2" charset="-78"/>
              </a:rPr>
              <a:t> إنجستروم حيث يحد هذه المنطقة من الطيف المنظور الاشعاع البنفسجي من ناحية الموجات القصيرة والإشعاع الأحمر من ناحية الموجات الطويلة.</a:t>
            </a:r>
            <a:endParaRPr lang="en-US" sz="2800" dirty="0">
              <a:effectLst/>
              <a:latin typeface="Times New Roman" panose="02020603050405020304" pitchFamily="18" charset="0"/>
              <a:ea typeface="Times New Roman" panose="02020603050405020304" pitchFamily="18" charset="0"/>
            </a:endParaRPr>
          </a:p>
        </p:txBody>
      </p:sp>
      <p:pic>
        <p:nvPicPr>
          <p:cNvPr id="2050" name="Picture 2" descr="Image result for ‫عندما يثار إلكترون ذرة‬‎">
            <a:extLst>
              <a:ext uri="{FF2B5EF4-FFF2-40B4-BE49-F238E27FC236}">
                <a16:creationId xmlns:a16="http://schemas.microsoft.com/office/drawing/2014/main" id="{95A97A38-4F11-4FC0-9488-C95852723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276" y="3302396"/>
            <a:ext cx="4486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CBC1775-EB60-4BF9-8306-8B9F1EC1E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4969408"/>
      </p:ext>
    </p:extLst>
  </p:cSld>
  <p:clrMapOvr>
    <a:masterClrMapping/>
  </p:clrMapOvr>
  <mc:AlternateContent xmlns:mc="http://schemas.openxmlformats.org/markup-compatibility/2006">
    <mc:Choice xmlns:p14="http://schemas.microsoft.com/office/powerpoint/2010/main" Requires="p14">
      <p:transition spd="slow" p14:dur="2000" advTm="76744"/>
    </mc:Choice>
    <mc:Fallback>
      <p:transition spd="slow" advTm="76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2490B7A-09AA-4124-B91E-839E7762539E}"/>
                  </a:ext>
                </a:extLst>
              </p:cNvPr>
              <p:cNvSpPr/>
              <p:nvPr/>
            </p:nvSpPr>
            <p:spPr>
              <a:xfrm>
                <a:off x="0" y="-56270"/>
                <a:ext cx="12192000" cy="5855449"/>
              </a:xfrm>
              <a:prstGeom prst="rect">
                <a:avLst/>
              </a:prstGeom>
            </p:spPr>
            <p:txBody>
              <a:bodyPr wrap="square">
                <a:spAutoFit/>
              </a:bodyPr>
              <a:lstStyle/>
              <a:p>
                <a:pPr algn="just" rtl="1">
                  <a:lnSpc>
                    <a:spcPct val="150000"/>
                  </a:lnSpc>
                  <a:spcAft>
                    <a:spcPts val="0"/>
                  </a:spcAft>
                </a:pPr>
                <a:r>
                  <a:rPr lang="ar-SA" sz="2800" b="1" u="sng" dirty="0">
                    <a:latin typeface="Cambria Math" panose="02040503050406030204" pitchFamily="18" charset="0"/>
                    <a:ea typeface="Times New Roman" panose="02020603050405020304" pitchFamily="18" charset="0"/>
                    <a:cs typeface="Sakkal Majalla" panose="02000000000000000000" pitchFamily="2" charset="-78"/>
                  </a:rPr>
                  <a:t>وللضوء صفات عامة يمكن تلخيصها فيما يلي:</a:t>
                </a:r>
                <a:endParaRPr lang="en-US" sz="2800" b="1" u="sng" dirty="0">
                  <a:effectLst/>
                  <a:latin typeface="Times New Roman" panose="02020603050405020304" pitchFamily="18" charset="0"/>
                  <a:ea typeface="Times New Roman" panose="02020603050405020304" pitchFamily="18" charset="0"/>
                </a:endParaRPr>
              </a:p>
              <a:p>
                <a:pPr marL="342900" lvl="0" indent="-342900" algn="just" rtl="1">
                  <a:lnSpc>
                    <a:spcPct val="150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ينتقل الضوء بسرعة كبيرة تساوي 3 </a:t>
                </a:r>
                <a:r>
                  <a:rPr lang="en-US" sz="2800" dirty="0">
                    <a:latin typeface="Times New Roman" panose="02020603050405020304" pitchFamily="18" charset="0"/>
                    <a:ea typeface="Times New Roman" panose="02020603050405020304" pitchFamily="18" charset="0"/>
                    <a:cs typeface="Arial" panose="020B0604020202020204" pitchFamily="34" charset="0"/>
                  </a:rPr>
                  <a:t>x</a:t>
                </a:r>
                <a:r>
                  <a:rPr lang="ar-SA" sz="2800" baseline="30000" dirty="0">
                    <a:latin typeface="Cambria Math" panose="02040503050406030204" pitchFamily="18" charset="0"/>
                    <a:ea typeface="Times New Roman" panose="02020603050405020304" pitchFamily="18" charset="0"/>
                    <a:cs typeface="Sakkal Majalla" panose="02000000000000000000" pitchFamily="2" charset="-78"/>
                  </a:rPr>
                  <a:t>8</a:t>
                </a:r>
                <a:r>
                  <a:rPr lang="ar-SA" sz="2800" dirty="0">
                    <a:latin typeface="Cambria Math" panose="02040503050406030204" pitchFamily="18" charset="0"/>
                    <a:ea typeface="Times New Roman" panose="02020603050405020304" pitchFamily="18" charset="0"/>
                    <a:cs typeface="Sakkal Majalla" panose="02000000000000000000" pitchFamily="2" charset="-78"/>
                  </a:rPr>
                  <a:t>10 متر/ث .</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50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تتحرك فوتونات الضوء في خطوط مستقيمة وهي التي ستمثل بالأشعة .</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50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لا يحتاج الضوء لوسط ناقل له إذ يمكن للفوتونات الانتقال في الفراغ .</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50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يمكن للضوء أن ينعكس على السطوح المصقولة، كما يمكن له أن ينكسر عند انتقاله من وسط إلى آخر .</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50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للضوء طبيعة موجية، ولذلك يمكن أن يتداخل كما تظهر له ظاهرتا الحيود والاستقطاب.</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50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لا يتأثر الضوء بالمجالات الكهربية أو المغناطيسية .</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rtl="1">
                  <a:lnSpc>
                    <a:spcPct val="150000"/>
                  </a:lnSpc>
                  <a:spcAft>
                    <a:spcPts val="0"/>
                  </a:spcAft>
                  <a:buFont typeface="+mj-lt"/>
                  <a:buAutoNum type="arabicPeriod"/>
                </a:pPr>
                <a:r>
                  <a:rPr lang="ar-SA" sz="2800" dirty="0">
                    <a:latin typeface="Cambria Math" panose="02040503050406030204" pitchFamily="18" charset="0"/>
                    <a:ea typeface="Times New Roman" panose="02020603050405020304" pitchFamily="18" charset="0"/>
                    <a:cs typeface="Sakkal Majalla" panose="02000000000000000000" pitchFamily="2" charset="-78"/>
                  </a:rPr>
                  <a:t>طاقة فوتون الضوء </a:t>
                </a:r>
                <a:r>
                  <a:rPr lang="en-US" sz="2800" dirty="0">
                    <a:latin typeface="Cambria Math" panose="02040503050406030204" pitchFamily="18" charset="0"/>
                    <a:ea typeface="Times New Roman" panose="02020603050405020304" pitchFamily="18" charset="0"/>
                    <a:cs typeface="Sakkal Majalla" panose="02000000000000000000" pitchFamily="2" charset="-78"/>
                  </a:rPr>
                  <a:t>hf</a:t>
                </a:r>
                <a:r>
                  <a:rPr lang="ar-SA" sz="2800" dirty="0">
                    <a:latin typeface="Cambria Math" panose="02040503050406030204" pitchFamily="18" charset="0"/>
                    <a:ea typeface="Times New Roman" panose="02020603050405020304" pitchFamily="18" charset="0"/>
                    <a:cs typeface="Sakkal Majalla" panose="02000000000000000000" pitchFamily="2" charset="-78"/>
                  </a:rPr>
                  <a:t> حيث </a:t>
                </a:r>
                <a:r>
                  <a:rPr lang="en-US" sz="2800" dirty="0">
                    <a:latin typeface="Cambria Math" panose="02040503050406030204" pitchFamily="18" charset="0"/>
                    <a:ea typeface="Times New Roman" panose="02020603050405020304" pitchFamily="18" charset="0"/>
                    <a:cs typeface="Sakkal Majalla" panose="02000000000000000000" pitchFamily="2" charset="-78"/>
                  </a:rPr>
                  <a:t>f</a:t>
                </a:r>
                <a:r>
                  <a:rPr lang="ar-SA" sz="2800" dirty="0">
                    <a:latin typeface="Cambria Math" panose="02040503050406030204" pitchFamily="18" charset="0"/>
                    <a:ea typeface="Times New Roman" panose="02020603050405020304" pitchFamily="18" charset="0"/>
                    <a:cs typeface="Sakkal Majalla" panose="02000000000000000000" pitchFamily="2" charset="-78"/>
                  </a:rPr>
                  <a:t> تردده، </a:t>
                </a:r>
                <a:r>
                  <a:rPr lang="en-US" sz="2800" dirty="0">
                    <a:latin typeface="Cambria Math" panose="02040503050406030204" pitchFamily="18" charset="0"/>
                    <a:ea typeface="Times New Roman" panose="02020603050405020304" pitchFamily="18" charset="0"/>
                    <a:cs typeface="Sakkal Majalla" panose="02000000000000000000" pitchFamily="2" charset="-78"/>
                  </a:rPr>
                  <a:t>h</a:t>
                </a:r>
                <a:r>
                  <a:rPr lang="ar-SA" sz="2800" dirty="0">
                    <a:latin typeface="Cambria Math" panose="02040503050406030204" pitchFamily="18" charset="0"/>
                    <a:ea typeface="Times New Roman" panose="02020603050405020304" pitchFamily="18" charset="0"/>
                    <a:cs typeface="Sakkal Majalla" panose="02000000000000000000" pitchFamily="2" charset="-78"/>
                  </a:rPr>
                  <a:t> ثابت بلانك ويرتبط التردد </a:t>
                </a:r>
                <a:r>
                  <a:rPr lang="en-US" sz="2800" dirty="0">
                    <a:latin typeface="Cambria Math" panose="02040503050406030204" pitchFamily="18" charset="0"/>
                    <a:ea typeface="Times New Roman" panose="02020603050405020304" pitchFamily="18" charset="0"/>
                    <a:cs typeface="Sakkal Majalla" panose="02000000000000000000" pitchFamily="2" charset="-78"/>
                  </a:rPr>
                  <a:t>f</a:t>
                </a:r>
                <a:r>
                  <a:rPr lang="ar-SA" sz="2800" dirty="0">
                    <a:latin typeface="Cambria Math" panose="02040503050406030204" pitchFamily="18" charset="0"/>
                    <a:ea typeface="Times New Roman" panose="02020603050405020304" pitchFamily="18" charset="0"/>
                    <a:cs typeface="Sakkal Majalla" panose="02000000000000000000" pitchFamily="2" charset="-78"/>
                  </a:rPr>
                  <a:t> بطول موجة الفوتون </a:t>
                </a:r>
                <a14:m>
                  <m:oMath xmlns:m="http://schemas.openxmlformats.org/officeDocument/2006/math">
                    <m:r>
                      <m:rPr>
                        <m:sty m:val="p"/>
                      </m:rPr>
                      <a:rPr lang="ar-SA" sz="2800">
                        <a:latin typeface="Cambria Math" panose="02040503050406030204" pitchFamily="18" charset="0"/>
                        <a:ea typeface="Times New Roman" panose="02020603050405020304" pitchFamily="18" charset="0"/>
                        <a:cs typeface="Times New Roman" panose="02020603050405020304" pitchFamily="18" charset="0"/>
                      </a:rPr>
                      <m:t>λ</m:t>
                    </m:r>
                  </m:oMath>
                </a14:m>
                <a:r>
                  <a:rPr lang="ar-SA" sz="2800" dirty="0">
                    <a:latin typeface="Cambria Math" panose="02040503050406030204" pitchFamily="18" charset="0"/>
                    <a:ea typeface="Times New Roman" panose="02020603050405020304" pitchFamily="18" charset="0"/>
                    <a:cs typeface="Sakkal Majalla" panose="02000000000000000000" pitchFamily="2" charset="-78"/>
                  </a:rPr>
                  <a:t> بسرعة الضوء بالعلاقة</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pPr algn="ctr">
                  <a:lnSpc>
                    <a:spcPct val="150000"/>
                  </a:lnSpc>
                </a:pPr>
                <a:r>
                  <a:rPr lang="en-US" sz="2800" dirty="0">
                    <a:latin typeface="Monotype Corsiva" panose="03010101010201010101" pitchFamily="66" charset="0"/>
                    <a:ea typeface="Times New Roman" panose="02020603050405020304" pitchFamily="18" charset="0"/>
                    <a:cs typeface="Sakkal Majalla" panose="02000000000000000000" pitchFamily="2" charset="-78"/>
                  </a:rPr>
                  <a:t>C = f</a:t>
                </a:r>
                <a:r>
                  <a:rPr lang="en-US" sz="2800" dirty="0">
                    <a:latin typeface="Times New Roman" panose="02020603050405020304" pitchFamily="18" charset="0"/>
                    <a:ea typeface="Times New Roman" panose="02020603050405020304" pitchFamily="18" charset="0"/>
                  </a:rPr>
                  <a:t> .λ </a:t>
                </a:r>
                <a:endParaRPr lang="ar-EG" sz="2800" dirty="0"/>
              </a:p>
            </p:txBody>
          </p:sp>
        </mc:Choice>
        <mc:Fallback xmlns="">
          <p:sp>
            <p:nvSpPr>
              <p:cNvPr id="2" name="Rectangle 1">
                <a:extLst>
                  <a:ext uri="{FF2B5EF4-FFF2-40B4-BE49-F238E27FC236}">
                    <a16:creationId xmlns:a16="http://schemas.microsoft.com/office/drawing/2014/main" id="{F2490B7A-09AA-4124-B91E-839E7762539E}"/>
                  </a:ext>
                </a:extLst>
              </p:cNvPr>
              <p:cNvSpPr>
                <a:spLocks noRot="1" noChangeAspect="1" noMove="1" noResize="1" noEditPoints="1" noAdjustHandles="1" noChangeArrowheads="1" noChangeShapeType="1" noTextEdit="1"/>
              </p:cNvSpPr>
              <p:nvPr/>
            </p:nvSpPr>
            <p:spPr>
              <a:xfrm>
                <a:off x="0" y="-56270"/>
                <a:ext cx="12192000" cy="5855449"/>
              </a:xfrm>
              <a:prstGeom prst="rect">
                <a:avLst/>
              </a:prstGeom>
              <a:blipFill>
                <a:blip r:embed="rId4"/>
                <a:stretch>
                  <a:fillRect r="-1000" b="-2188"/>
                </a:stretch>
              </a:blipFill>
            </p:spPr>
            <p:txBody>
              <a:bodyPr/>
              <a:lstStyle/>
              <a:p>
                <a:r>
                  <a:rPr lang="ar-EG">
                    <a:noFill/>
                  </a:rPr>
                  <a:t> </a:t>
                </a:r>
              </a:p>
            </p:txBody>
          </p:sp>
        </mc:Fallback>
      </mc:AlternateContent>
      <p:pic>
        <p:nvPicPr>
          <p:cNvPr id="3" name="Audio 2">
            <a:hlinkClick r:id="" action="ppaction://media"/>
            <a:extLst>
              <a:ext uri="{FF2B5EF4-FFF2-40B4-BE49-F238E27FC236}">
                <a16:creationId xmlns:a16="http://schemas.microsoft.com/office/drawing/2014/main" id="{9991F8A7-D9D3-4593-BFF0-101CDD514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3992094"/>
      </p:ext>
    </p:extLst>
  </p:cSld>
  <p:clrMapOvr>
    <a:masterClrMapping/>
  </p:clrMapOvr>
  <mc:AlternateContent xmlns:mc="http://schemas.openxmlformats.org/markup-compatibility/2006">
    <mc:Choice xmlns:p14="http://schemas.microsoft.com/office/powerpoint/2010/main" Requires="p14">
      <p:transition spd="slow" p14:dur="2000" advTm="71688"/>
    </mc:Choice>
    <mc:Fallback>
      <p:transition spd="slow" advTm="7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A5532A-FD3E-451C-9DE3-0733DC644610}"/>
              </a:ext>
            </a:extLst>
          </p:cNvPr>
          <p:cNvSpPr/>
          <p:nvPr/>
        </p:nvSpPr>
        <p:spPr>
          <a:xfrm>
            <a:off x="0" y="0"/>
            <a:ext cx="12192000" cy="2808461"/>
          </a:xfrm>
          <a:prstGeom prst="rect">
            <a:avLst/>
          </a:prstGeom>
        </p:spPr>
        <p:txBody>
          <a:bodyPr wrap="square">
            <a:spAutoFit/>
          </a:bodyPr>
          <a:lstStyle/>
          <a:p>
            <a:pPr algn="just" rtl="1">
              <a:lnSpc>
                <a:spcPct val="150000"/>
              </a:lnSpc>
              <a:spcAft>
                <a:spcPts val="0"/>
              </a:spcAft>
            </a:pPr>
            <a:r>
              <a:rPr lang="ar-SA" sz="3600" b="1" u="sng" dirty="0">
                <a:effectLst/>
                <a:latin typeface="Cambria Math" panose="02040503050406030204" pitchFamily="18" charset="0"/>
                <a:ea typeface="Times New Roman" panose="02020603050405020304" pitchFamily="18" charset="0"/>
                <a:cs typeface="Sakkal Majalla" panose="02000000000000000000" pitchFamily="2" charset="-78"/>
              </a:rPr>
              <a:t>مصادر الضوء:-</a:t>
            </a:r>
            <a:endParaRPr lang="en-US" sz="3600" dirty="0">
              <a:effectLst/>
              <a:latin typeface="Times New Roman" panose="02020603050405020304" pitchFamily="18" charset="0"/>
              <a:ea typeface="Times New Roman" panose="02020603050405020304" pitchFamily="18" charset="0"/>
            </a:endParaRPr>
          </a:p>
          <a:p>
            <a:pPr algn="just" rtl="1">
              <a:lnSpc>
                <a:spcPct val="150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تنقسم المصادر الضوئية إلى:-</a:t>
            </a:r>
            <a:endParaRPr lang="en-US" sz="2800" dirty="0">
              <a:effectLst/>
              <a:latin typeface="Times New Roman" panose="02020603050405020304" pitchFamily="18" charset="0"/>
              <a:ea typeface="Times New Roman" panose="02020603050405020304" pitchFamily="18" charset="0"/>
            </a:endParaRPr>
          </a:p>
          <a:p>
            <a:pPr algn="just" rtl="1">
              <a:lnSpc>
                <a:spcPct val="150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١- </a:t>
            </a:r>
            <a:r>
              <a:rPr lang="ar-SA" sz="2800" b="1" dirty="0">
                <a:solidFill>
                  <a:srgbClr val="FF0000"/>
                </a:solidFill>
                <a:latin typeface="Cambria Math" panose="02040503050406030204" pitchFamily="18" charset="0"/>
                <a:ea typeface="Times New Roman" panose="02020603050405020304" pitchFamily="18" charset="0"/>
                <a:cs typeface="Sakkal Majalla" panose="02000000000000000000" pitchFamily="2" charset="-78"/>
              </a:rPr>
              <a:t>المصادر الضوئية الطبيعية </a:t>
            </a:r>
            <a:r>
              <a:rPr lang="ar-SA" sz="2800" dirty="0">
                <a:latin typeface="Cambria Math" panose="02040503050406030204" pitchFamily="18" charset="0"/>
                <a:ea typeface="Times New Roman" panose="02020603050405020304" pitchFamily="18" charset="0"/>
                <a:cs typeface="Sakkal Majalla" panose="02000000000000000000" pitchFamily="2" charset="-78"/>
              </a:rPr>
              <a:t>للضوء هي الشمس والنجوم وتشع الشمس ضوء لأنها ساخنة نتيجة للتفاعلات الذرية التي تحدث بداخلها، وتبلغ درجة حرارة سطحها حوالي 6۰۰۰</a:t>
            </a:r>
            <a:r>
              <a:rPr lang="en-US" sz="2800" baseline="30000" dirty="0">
                <a:latin typeface="Cambria Math" panose="02040503050406030204" pitchFamily="18" charset="0"/>
                <a:ea typeface="Times New Roman" panose="02020603050405020304" pitchFamily="18" charset="0"/>
                <a:cs typeface="Sakkal Majalla" panose="02000000000000000000" pitchFamily="2" charset="-78"/>
              </a:rPr>
              <a:t>o</a:t>
            </a:r>
            <a:r>
              <a:rPr lang="ar-SA" sz="2800" dirty="0">
                <a:latin typeface="Cambria Math" panose="02040503050406030204" pitchFamily="18" charset="0"/>
                <a:ea typeface="Times New Roman" panose="02020603050405020304" pitchFamily="18" charset="0"/>
                <a:cs typeface="Sakkal Majalla" panose="02000000000000000000" pitchFamily="2" charset="-78"/>
              </a:rPr>
              <a:t>م وتعتبر هي المصدر الطبيعي الرئيسي للحرارة .</a:t>
            </a:r>
            <a:endParaRPr lang="en-US" sz="2800" dirty="0">
              <a:effectLst/>
              <a:latin typeface="Times New Roman" panose="02020603050405020304" pitchFamily="18" charset="0"/>
              <a:ea typeface="Times New Roman" panose="02020603050405020304" pitchFamily="18" charset="0"/>
            </a:endParaRPr>
          </a:p>
        </p:txBody>
      </p:sp>
      <p:sp>
        <p:nvSpPr>
          <p:cNvPr id="3" name="Rectangle 4">
            <a:extLst>
              <a:ext uri="{FF2B5EF4-FFF2-40B4-BE49-F238E27FC236}">
                <a16:creationId xmlns:a16="http://schemas.microsoft.com/office/drawing/2014/main" id="{B98DFA9F-8AC6-47BB-90DB-EA6119BB661C}"/>
              </a:ext>
            </a:extLst>
          </p:cNvPr>
          <p:cNvSpPr>
            <a:spLocks noChangeArrowheads="1"/>
          </p:cNvSpPr>
          <p:nvPr/>
        </p:nvSpPr>
        <p:spPr bwMode="auto">
          <a:xfrm>
            <a:off x="139700" y="3800475"/>
            <a:ext cx="1987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sz="2000" b="1">
                <a:latin typeface="Times New Roman" panose="02020603050405020304" pitchFamily="18" charset="0"/>
                <a:cs typeface="Times New Roman" panose="02020603050405020304" pitchFamily="18" charset="0"/>
              </a:rPr>
              <a:t> النيازك / وابل الشهب</a:t>
            </a:r>
            <a:endParaRPr lang="ar-EG" altLang="ar-EG" sz="2000" b="1"/>
          </a:p>
        </p:txBody>
      </p:sp>
      <p:sp>
        <p:nvSpPr>
          <p:cNvPr id="4" name="Rectangle 5">
            <a:extLst>
              <a:ext uri="{FF2B5EF4-FFF2-40B4-BE49-F238E27FC236}">
                <a16:creationId xmlns:a16="http://schemas.microsoft.com/office/drawing/2014/main" id="{26E2B6A1-549B-4B32-BA7F-63F7B663A4D9}"/>
              </a:ext>
            </a:extLst>
          </p:cNvPr>
          <p:cNvSpPr>
            <a:spLocks noChangeArrowheads="1"/>
          </p:cNvSpPr>
          <p:nvPr/>
        </p:nvSpPr>
        <p:spPr bwMode="auto">
          <a:xfrm flipH="1">
            <a:off x="3800475" y="3797300"/>
            <a:ext cx="79966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sz="2000" b="1">
                <a:latin typeface="Times New Roman" panose="02020603050405020304" pitchFamily="18" charset="0"/>
                <a:cs typeface="Times New Roman" panose="02020603050405020304" pitchFamily="18" charset="0"/>
              </a:rPr>
              <a:t>النجوم</a:t>
            </a:r>
            <a:endParaRPr lang="ar-EG" altLang="ar-EG" sz="2000" b="1"/>
          </a:p>
        </p:txBody>
      </p:sp>
      <p:sp>
        <p:nvSpPr>
          <p:cNvPr id="5" name="Rectangle 7">
            <a:extLst>
              <a:ext uri="{FF2B5EF4-FFF2-40B4-BE49-F238E27FC236}">
                <a16:creationId xmlns:a16="http://schemas.microsoft.com/office/drawing/2014/main" id="{5EED81D1-4CB2-463B-B26B-5897387F4653}"/>
              </a:ext>
            </a:extLst>
          </p:cNvPr>
          <p:cNvSpPr>
            <a:spLocks noChangeArrowheads="1"/>
          </p:cNvSpPr>
          <p:nvPr/>
        </p:nvSpPr>
        <p:spPr bwMode="auto">
          <a:xfrm>
            <a:off x="6602120" y="3797300"/>
            <a:ext cx="1162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sz="2000" b="1" dirty="0">
                <a:latin typeface="Times New Roman" panose="02020603050405020304" pitchFamily="18" charset="0"/>
                <a:cs typeface="Times New Roman" panose="02020603050405020304" pitchFamily="18" charset="0"/>
              </a:rPr>
              <a:t>ضوء القمر </a:t>
            </a:r>
            <a:endParaRPr lang="ar-EG" altLang="ar-EG" sz="2000" b="1" dirty="0"/>
          </a:p>
        </p:txBody>
      </p:sp>
      <p:sp>
        <p:nvSpPr>
          <p:cNvPr id="6" name="Rectangle 8">
            <a:extLst>
              <a:ext uri="{FF2B5EF4-FFF2-40B4-BE49-F238E27FC236}">
                <a16:creationId xmlns:a16="http://schemas.microsoft.com/office/drawing/2014/main" id="{35F9ECA2-0640-46F4-9380-868FB9882A2D}"/>
              </a:ext>
            </a:extLst>
          </p:cNvPr>
          <p:cNvSpPr>
            <a:spLocks noChangeArrowheads="1"/>
          </p:cNvSpPr>
          <p:nvPr/>
        </p:nvSpPr>
        <p:spPr bwMode="auto">
          <a:xfrm>
            <a:off x="9720367" y="3834156"/>
            <a:ext cx="1390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8413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r>
              <a:rPr lang="ar-EG" altLang="ar-EG" sz="2000" b="1" dirty="0">
                <a:latin typeface="Times New Roman" panose="02020603050405020304" pitchFamily="18" charset="0"/>
                <a:cs typeface="Times New Roman" panose="02020603050405020304" pitchFamily="18" charset="0"/>
              </a:rPr>
              <a:t>شعاع الشمس</a:t>
            </a:r>
          </a:p>
        </p:txBody>
      </p:sp>
      <p:pic>
        <p:nvPicPr>
          <p:cNvPr id="7" name="Picture 10" descr="Image result for ‫الشمس‬‎">
            <a:extLst>
              <a:ext uri="{FF2B5EF4-FFF2-40B4-BE49-F238E27FC236}">
                <a16:creationId xmlns:a16="http://schemas.microsoft.com/office/drawing/2014/main" id="{FF80BADF-997B-4B4E-9440-1A14E2B82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668" y="4370388"/>
            <a:ext cx="2894048" cy="229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Image result for ‫ضوء القمر‬‎">
            <a:extLst>
              <a:ext uri="{FF2B5EF4-FFF2-40B4-BE49-F238E27FC236}">
                <a16:creationId xmlns:a16="http://schemas.microsoft.com/office/drawing/2014/main" id="{1B65E247-9A49-4BC1-AB33-BC1CBFBEE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370389"/>
            <a:ext cx="2721856" cy="22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Image result for ‫ضوء النجوم‬‎">
            <a:extLst>
              <a:ext uri="{FF2B5EF4-FFF2-40B4-BE49-F238E27FC236}">
                <a16:creationId xmlns:a16="http://schemas.microsoft.com/office/drawing/2014/main" id="{B1F3C4D3-7556-4A88-8DF6-11E666289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663" y="4370388"/>
            <a:ext cx="30575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Image result for ‫ضوء النيازك‬‎">
            <a:extLst>
              <a:ext uri="{FF2B5EF4-FFF2-40B4-BE49-F238E27FC236}">
                <a16:creationId xmlns:a16="http://schemas.microsoft.com/office/drawing/2014/main" id="{2828F6BB-FECB-4C51-955C-F82612D55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70388"/>
            <a:ext cx="25828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48BE0A6A-81E2-417C-8BA6-F90B88C13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1934"/>
      </p:ext>
    </p:extLst>
  </p:cSld>
  <p:clrMapOvr>
    <a:masterClrMapping/>
  </p:clrMapOvr>
  <mc:AlternateContent xmlns:mc="http://schemas.openxmlformats.org/markup-compatibility/2006">
    <mc:Choice xmlns:p14="http://schemas.microsoft.com/office/powerpoint/2010/main" Requires="p14">
      <p:transition spd="slow" p14:dur="2000" advTm="29386"/>
    </mc:Choice>
    <mc:Fallback>
      <p:transition spd="slow" advTm="29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FC94C7-C923-4E1C-BD73-5B4F618A0884}"/>
              </a:ext>
            </a:extLst>
          </p:cNvPr>
          <p:cNvSpPr/>
          <p:nvPr/>
        </p:nvSpPr>
        <p:spPr>
          <a:xfrm>
            <a:off x="0" y="0"/>
            <a:ext cx="12192000" cy="2623795"/>
          </a:xfrm>
          <a:prstGeom prst="rect">
            <a:avLst/>
          </a:prstGeom>
        </p:spPr>
        <p:txBody>
          <a:bodyPr wrap="square">
            <a:spAutoFit/>
          </a:bodyPr>
          <a:lstStyle/>
          <a:p>
            <a:pPr algn="just" rtl="1">
              <a:lnSpc>
                <a:spcPct val="150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(أ) </a:t>
            </a:r>
            <a:r>
              <a:rPr lang="ar-SA" sz="2800" b="1" dirty="0">
                <a:solidFill>
                  <a:srgbClr val="FF0000"/>
                </a:solidFill>
                <a:latin typeface="Cambria Math" panose="02040503050406030204" pitchFamily="18" charset="0"/>
                <a:ea typeface="Times New Roman" panose="02020603050405020304" pitchFamily="18" charset="0"/>
                <a:cs typeface="Sakkal Majalla" panose="02000000000000000000" pitchFamily="2" charset="-78"/>
              </a:rPr>
              <a:t>المصادر الضوئية الصناعية </a:t>
            </a:r>
            <a:r>
              <a:rPr lang="ar-SA" sz="2800" dirty="0">
                <a:latin typeface="Cambria Math" panose="02040503050406030204" pitchFamily="18" charset="0"/>
                <a:ea typeface="Times New Roman" panose="02020603050405020304" pitchFamily="18" charset="0"/>
                <a:cs typeface="Sakkal Majalla" panose="02000000000000000000" pitchFamily="2" charset="-78"/>
              </a:rPr>
              <a:t>فتشع ضوءًا نتيجة لأن درجة حرارتها عالية ولكن هذه الطريقة لحدوث الضوء ليست ذو فائدة كبيرة. إذ أن الجزء الأكبر من الطاقة التي يحصل عليها الجسم الساخن تكون على شكل اشعاع غير مرئي (حرارة). والجزء الأكبر من الطاقة تظهر كإشعاع مرئي (ضوء). وكلما زادت درجة حرارة الجسم كلما زادت نسبة الطاقة المرئية (الضوء) إلى الطاقة الغير مرئية وهي الحرارة مثل اللهب.</a:t>
            </a:r>
            <a:endParaRPr lang="en-US" sz="2800" dirty="0">
              <a:effectLst/>
              <a:latin typeface="Times New Roman" panose="02020603050405020304" pitchFamily="18" charset="0"/>
              <a:ea typeface="Times New Roman" panose="02020603050405020304" pitchFamily="18" charset="0"/>
            </a:endParaRPr>
          </a:p>
        </p:txBody>
      </p:sp>
      <p:sp>
        <p:nvSpPr>
          <p:cNvPr id="3" name="TextBox 5">
            <a:extLst>
              <a:ext uri="{FF2B5EF4-FFF2-40B4-BE49-F238E27FC236}">
                <a16:creationId xmlns:a16="http://schemas.microsoft.com/office/drawing/2014/main" id="{C673724A-77ED-4E3F-907C-4430C3A1A87A}"/>
              </a:ext>
            </a:extLst>
          </p:cNvPr>
          <p:cNvSpPr txBox="1">
            <a:spLocks noChangeArrowheads="1"/>
          </p:cNvSpPr>
          <p:nvPr/>
        </p:nvSpPr>
        <p:spPr bwMode="auto">
          <a:xfrm>
            <a:off x="3522479" y="3703906"/>
            <a:ext cx="815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sz="2000" b="1">
                <a:latin typeface="Times New Roman" panose="02020603050405020304" pitchFamily="18" charset="0"/>
                <a:cs typeface="Times New Roman" panose="02020603050405020304" pitchFamily="18" charset="0"/>
              </a:rPr>
              <a:t>الشموع</a:t>
            </a:r>
          </a:p>
        </p:txBody>
      </p:sp>
      <p:pic>
        <p:nvPicPr>
          <p:cNvPr id="4" name="Picture 4" descr="https://upload.wikimedia.org/wikipedia/commons/thumb/7/71/Sumburgh_Lighthouse_Lamp.jpg/220px-Sumburgh_Lighthouse_Lamp.jpg">
            <a:extLst>
              <a:ext uri="{FF2B5EF4-FFF2-40B4-BE49-F238E27FC236}">
                <a16:creationId xmlns:a16="http://schemas.microsoft.com/office/drawing/2014/main" id="{E89723DB-351E-4B0F-8E3C-ECA62E54C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89" y="4197291"/>
            <a:ext cx="2095500" cy="265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33BF16AB-D6CF-46C2-87FE-DFF263D64130}"/>
              </a:ext>
            </a:extLst>
          </p:cNvPr>
          <p:cNvSpPr>
            <a:spLocks noChangeArrowheads="1"/>
          </p:cNvSpPr>
          <p:nvPr/>
        </p:nvSpPr>
        <p:spPr bwMode="auto">
          <a:xfrm>
            <a:off x="508720" y="3713516"/>
            <a:ext cx="1697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sz="2000" b="1" dirty="0">
                <a:latin typeface="Times New Roman" panose="02020603050405020304" pitchFamily="18" charset="0"/>
                <a:cs typeface="Times New Roman" panose="02020603050405020304" pitchFamily="18" charset="0"/>
              </a:rPr>
              <a:t>مصباح الكيروسين</a:t>
            </a:r>
          </a:p>
        </p:txBody>
      </p:sp>
      <p:pic>
        <p:nvPicPr>
          <p:cNvPr id="6" name="Picture 11">
            <a:extLst>
              <a:ext uri="{FF2B5EF4-FFF2-40B4-BE49-F238E27FC236}">
                <a16:creationId xmlns:a16="http://schemas.microsoft.com/office/drawing/2014/main" id="{0EC3E9E0-16A7-4FFD-AA84-A4DB379E3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2211" y="4234206"/>
            <a:ext cx="257651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FFFFF0-0FC7-465D-9440-A66D4F9AB142}"/>
              </a:ext>
            </a:extLst>
          </p:cNvPr>
          <p:cNvSpPr txBox="1">
            <a:spLocks noChangeArrowheads="1"/>
          </p:cNvSpPr>
          <p:nvPr/>
        </p:nvSpPr>
        <p:spPr bwMode="auto">
          <a:xfrm>
            <a:off x="6747482" y="3703906"/>
            <a:ext cx="815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sz="2000" b="1" dirty="0">
                <a:latin typeface="Times New Roman" panose="02020603050405020304" pitchFamily="18" charset="0"/>
                <a:cs typeface="Times New Roman" panose="02020603050405020304" pitchFamily="18" charset="0"/>
              </a:rPr>
              <a:t>النار</a:t>
            </a:r>
          </a:p>
        </p:txBody>
      </p:sp>
      <p:pic>
        <p:nvPicPr>
          <p:cNvPr id="8" name="Picture 6" descr="Image result for ‫ضوء النار‬‎">
            <a:extLst>
              <a:ext uri="{FF2B5EF4-FFF2-40B4-BE49-F238E27FC236}">
                <a16:creationId xmlns:a16="http://schemas.microsoft.com/office/drawing/2014/main" id="{0D101BCF-9C9F-4A86-B230-6937137C8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9888" y="4234206"/>
            <a:ext cx="3411164" cy="25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upload.wikimedia.org/wikipedia/commons/thumb/e/e7/Nernst-lamp2.jpg/250px-Nernst-lamp2.jpg">
            <a:extLst>
              <a:ext uri="{FF2B5EF4-FFF2-40B4-BE49-F238E27FC236}">
                <a16:creationId xmlns:a16="http://schemas.microsoft.com/office/drawing/2014/main" id="{3ED8600B-975F-43DA-970D-69BCFCB9A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2217" y="4669636"/>
            <a:ext cx="2954640" cy="164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id="{2BABA4FF-3B02-44AD-85D2-CAF1556533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2831081"/>
      </p:ext>
    </p:extLst>
  </p:cSld>
  <p:clrMapOvr>
    <a:masterClrMapping/>
  </p:clrMapOvr>
  <mc:AlternateContent xmlns:mc="http://schemas.openxmlformats.org/markup-compatibility/2006">
    <mc:Choice xmlns:p14="http://schemas.microsoft.com/office/powerpoint/2010/main" Requires="p14">
      <p:transition spd="slow" p14:dur="2000" advTm="39532"/>
    </mc:Choice>
    <mc:Fallback>
      <p:transition spd="slow" advTm="3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92F28-8138-4E44-A177-83CF54790523}"/>
              </a:ext>
            </a:extLst>
          </p:cNvPr>
          <p:cNvSpPr/>
          <p:nvPr/>
        </p:nvSpPr>
        <p:spPr>
          <a:xfrm>
            <a:off x="0" y="0"/>
            <a:ext cx="12192000" cy="4562788"/>
          </a:xfrm>
          <a:prstGeom prst="rect">
            <a:avLst/>
          </a:prstGeom>
        </p:spPr>
        <p:txBody>
          <a:bodyPr wrap="square">
            <a:spAutoFit/>
          </a:bodyPr>
          <a:lstStyle/>
          <a:p>
            <a:pPr algn="just" rtl="1">
              <a:lnSpc>
                <a:spcPct val="150000"/>
              </a:lnSpc>
              <a:spcAft>
                <a:spcPts val="0"/>
              </a:spcAft>
            </a:pPr>
            <a:r>
              <a:rPr lang="ar-SA" sz="2800" b="1" dirty="0">
                <a:solidFill>
                  <a:srgbClr val="FF0000"/>
                </a:solidFill>
                <a:latin typeface="Cambria Math" panose="02040503050406030204" pitchFamily="18" charset="0"/>
                <a:ea typeface="Times New Roman" panose="02020603050405020304" pitchFamily="18" charset="0"/>
                <a:cs typeface="Sakkal Majalla" panose="02000000000000000000" pitchFamily="2" charset="-78"/>
              </a:rPr>
              <a:t>(ب) مصادر ينبعث منها الضوء كنتيجة تحول الطاقة الكهربية إلى طاقة ضوئية </a:t>
            </a:r>
            <a:r>
              <a:rPr lang="ar-SA" sz="2800" dirty="0">
                <a:latin typeface="Cambria Math" panose="02040503050406030204" pitchFamily="18" charset="0"/>
                <a:ea typeface="Times New Roman" panose="02020603050405020304" pitchFamily="18" charset="0"/>
                <a:cs typeface="Sakkal Majalla" panose="02000000000000000000" pitchFamily="2" charset="-78"/>
              </a:rPr>
              <a:t>كما يحدث في المصابيح الكهربائية وهي إحدى المصادر الصناعية التي تشع ضوءًا. ويتكون المصباح الكهربائي من أنبوبة زجاجية تحتوي على غاز خامل مثل الأرجون ويوجد بداخل الأنبوبة سلك مصنوع من معدن ذات درجة انصهار عالية جدًا مثل مادة التنجستين. ويلحم نهايتي السلك في الأنبوبة الزجاجية بحيث يكون هناك عازلًا بين نهايتي السلك، وفائدة الغاز الخامل هو التقليل من تبخر المعدن. فإذا وصلنا طرفي السلك الموجود في المصباح الكهربائي بمصدر كهربي فإن تيارًا كهربيًا يسري في السلك ويكتسب بذلك طاقة كهربائية تتحول إلى طاقتين وهما طاقة غير مرئية وهي الطاقة الحرارية وطاقه مرئية وهي الطاقة الضوئية. ويوجد مصادر أخرى للضوء مثل القوس الكهربي وغير ذلك. </a:t>
            </a:r>
            <a:endParaRPr lang="en-US" sz="1400" dirty="0">
              <a:effectLst/>
              <a:latin typeface="Times New Roman" panose="02020603050405020304" pitchFamily="18" charset="0"/>
              <a:ea typeface="Times New Roman" panose="02020603050405020304" pitchFamily="18" charset="0"/>
            </a:endParaRPr>
          </a:p>
        </p:txBody>
      </p:sp>
      <p:sp>
        <p:nvSpPr>
          <p:cNvPr id="3" name="Rectangle 4">
            <a:extLst>
              <a:ext uri="{FF2B5EF4-FFF2-40B4-BE49-F238E27FC236}">
                <a16:creationId xmlns:a16="http://schemas.microsoft.com/office/drawing/2014/main" id="{79D434BC-6B2C-45F4-9430-21B781960205}"/>
              </a:ext>
            </a:extLst>
          </p:cNvPr>
          <p:cNvSpPr>
            <a:spLocks noChangeArrowheads="1"/>
          </p:cNvSpPr>
          <p:nvPr/>
        </p:nvSpPr>
        <p:spPr bwMode="auto">
          <a:xfrm>
            <a:off x="6620475" y="4403922"/>
            <a:ext cx="139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b="1" dirty="0">
                <a:latin typeface="Times New Roman" panose="02020603050405020304" pitchFamily="18" charset="0"/>
                <a:cs typeface="Times New Roman" panose="02020603050405020304" pitchFamily="18" charset="0"/>
              </a:rPr>
              <a:t>مصباح هالوجين</a:t>
            </a:r>
          </a:p>
        </p:txBody>
      </p:sp>
      <p:sp>
        <p:nvSpPr>
          <p:cNvPr id="4" name="Rectangle 10">
            <a:extLst>
              <a:ext uri="{FF2B5EF4-FFF2-40B4-BE49-F238E27FC236}">
                <a16:creationId xmlns:a16="http://schemas.microsoft.com/office/drawing/2014/main" id="{077DE9AD-995F-48B7-AF16-549FA34F6B55}"/>
              </a:ext>
            </a:extLst>
          </p:cNvPr>
          <p:cNvSpPr>
            <a:spLocks noChangeArrowheads="1"/>
          </p:cNvSpPr>
          <p:nvPr/>
        </p:nvSpPr>
        <p:spPr bwMode="auto">
          <a:xfrm>
            <a:off x="4038600" y="4346426"/>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b="1">
                <a:latin typeface="Times New Roman" panose="02020603050405020304" pitchFamily="18" charset="0"/>
                <a:cs typeface="Times New Roman" panose="02020603050405020304" pitchFamily="18" charset="0"/>
              </a:rPr>
              <a:t>صمام ثنائي باعث للضوء</a:t>
            </a:r>
          </a:p>
        </p:txBody>
      </p:sp>
      <p:pic>
        <p:nvPicPr>
          <p:cNvPr id="5" name="Picture 14">
            <a:extLst>
              <a:ext uri="{FF2B5EF4-FFF2-40B4-BE49-F238E27FC236}">
                <a16:creationId xmlns:a16="http://schemas.microsoft.com/office/drawing/2014/main" id="{CA122024-14AB-4F90-A094-B2F3E00B6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0475" y="4900936"/>
            <a:ext cx="13509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RBG-LED.jpg">
            <a:extLst>
              <a:ext uri="{FF2B5EF4-FFF2-40B4-BE49-F238E27FC236}">
                <a16:creationId xmlns:a16="http://schemas.microsoft.com/office/drawing/2014/main" id="{E6D6F527-476E-4A3F-81A1-77D24BE74A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8984" y="4900936"/>
            <a:ext cx="2602924"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7CACB03-3C29-4115-967E-51C2A0E62BA9}"/>
              </a:ext>
            </a:extLst>
          </p:cNvPr>
          <p:cNvSpPr>
            <a:spLocks noChangeArrowheads="1"/>
          </p:cNvSpPr>
          <p:nvPr/>
        </p:nvSpPr>
        <p:spPr bwMode="auto">
          <a:xfrm>
            <a:off x="559991" y="4231665"/>
            <a:ext cx="178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ar-EG" altLang="ar-EG" sz="2000" b="1" dirty="0">
                <a:latin typeface="Times New Roman" panose="02020603050405020304" pitchFamily="18" charset="0"/>
                <a:cs typeface="Times New Roman" panose="02020603050405020304" pitchFamily="18" charset="0"/>
              </a:rPr>
              <a:t>مصابيح تفريغ الغاز</a:t>
            </a:r>
          </a:p>
        </p:txBody>
      </p:sp>
      <p:pic>
        <p:nvPicPr>
          <p:cNvPr id="8" name="Picture 8" descr="Image result for ‫مصابيح تفريغ الغاز‬‎">
            <a:extLst>
              <a:ext uri="{FF2B5EF4-FFF2-40B4-BE49-F238E27FC236}">
                <a16:creationId xmlns:a16="http://schemas.microsoft.com/office/drawing/2014/main" id="{6E3048A3-43C3-45FF-B74B-B8FFA4A231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69840"/>
            <a:ext cx="352583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id="{939F382C-9A67-4E7D-99B7-9B58974F36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4013954"/>
      </p:ext>
    </p:extLst>
  </p:cSld>
  <p:clrMapOvr>
    <a:masterClrMapping/>
  </p:clrMapOvr>
  <mc:AlternateContent xmlns:mc="http://schemas.openxmlformats.org/markup-compatibility/2006">
    <mc:Choice xmlns:p14="http://schemas.microsoft.com/office/powerpoint/2010/main" Requires="p14">
      <p:transition spd="slow" p14:dur="2000" advTm="79222"/>
    </mc:Choice>
    <mc:Fallback>
      <p:transition spd="slow" advTm="7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B57FE-8777-4D08-B7BD-8FDA9BE1F657}"/>
              </a:ext>
            </a:extLst>
          </p:cNvPr>
          <p:cNvSpPr/>
          <p:nvPr/>
        </p:nvSpPr>
        <p:spPr>
          <a:xfrm>
            <a:off x="0" y="0"/>
            <a:ext cx="12192000" cy="2162130"/>
          </a:xfrm>
          <a:prstGeom prst="rect">
            <a:avLst/>
          </a:prstGeom>
        </p:spPr>
        <p:txBody>
          <a:bodyPr wrap="square">
            <a:spAutoFit/>
          </a:bodyPr>
          <a:lstStyle/>
          <a:p>
            <a:pPr algn="just" rtl="1">
              <a:lnSpc>
                <a:spcPct val="150000"/>
              </a:lnSpc>
              <a:spcAft>
                <a:spcPts val="0"/>
              </a:spcAft>
            </a:pPr>
            <a:r>
              <a:rPr lang="ar-SA" sz="3600" b="1" u="sng" dirty="0">
                <a:effectLst/>
                <a:latin typeface="Cambria Math" panose="02040503050406030204" pitchFamily="18" charset="0"/>
                <a:ea typeface="Times New Roman" panose="02020603050405020304" pitchFamily="18" charset="0"/>
                <a:cs typeface="Sakkal Majalla" panose="02000000000000000000" pitchFamily="2" charset="-78"/>
              </a:rPr>
              <a:t>قياس سرعة الضوء:- </a:t>
            </a:r>
            <a:endParaRPr lang="en-US" sz="3600" dirty="0">
              <a:effectLst/>
              <a:latin typeface="Times New Roman" panose="02020603050405020304" pitchFamily="18" charset="0"/>
              <a:ea typeface="Times New Roman" panose="02020603050405020304" pitchFamily="18" charset="0"/>
            </a:endParaRPr>
          </a:p>
          <a:p>
            <a:pPr algn="just" rtl="1">
              <a:lnSpc>
                <a:spcPct val="150000"/>
              </a:lnSpc>
              <a:spcAft>
                <a:spcPts val="0"/>
              </a:spcAft>
            </a:pPr>
            <a:r>
              <a:rPr lang="ar-SA" sz="2800" dirty="0">
                <a:latin typeface="Cambria Math" panose="02040503050406030204" pitchFamily="18" charset="0"/>
                <a:ea typeface="Times New Roman" panose="02020603050405020304" pitchFamily="18" charset="0"/>
                <a:cs typeface="Sakkal Majalla" panose="02000000000000000000" pitchFamily="2" charset="-78"/>
              </a:rPr>
              <a:t>لقد كان الاعتقاد قديمًا أن سرعة الضوء لا نهائية نظرًا لكبرها ولعدم إمكان قياسها إلى أن جاء رومر عام 1676 وأجرى أول محاولة ناجحة لقياس سرعة الضوء بطريقة فلكية إستخدم فيها خسوف أحد أقمار كوكب المشتري. وهي كالأتي:</a:t>
            </a:r>
            <a:endParaRPr lang="en-US" sz="2800" dirty="0">
              <a:effectLst/>
              <a:latin typeface="Times New Roman" panose="02020603050405020304" pitchFamily="18" charset="0"/>
              <a:ea typeface="Times New Roman" panose="02020603050405020304" pitchFamily="18" charset="0"/>
            </a:endParaRPr>
          </a:p>
        </p:txBody>
      </p:sp>
      <p:pic>
        <p:nvPicPr>
          <p:cNvPr id="4098" name="Picture 2" descr="Related image">
            <a:extLst>
              <a:ext uri="{FF2B5EF4-FFF2-40B4-BE49-F238E27FC236}">
                <a16:creationId xmlns:a16="http://schemas.microsoft.com/office/drawing/2014/main" id="{C37C82BB-460B-4242-88B1-58BC993E7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1605"/>
            <a:ext cx="4070135" cy="19381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qph.fs.quoracdn.net/main-qimg-ca654415d665438348a348d117e757fe">
            <a:extLst>
              <a:ext uri="{FF2B5EF4-FFF2-40B4-BE49-F238E27FC236}">
                <a16:creationId xmlns:a16="http://schemas.microsoft.com/office/drawing/2014/main" id="{E332FD18-6658-48BB-9F50-BDFD3C848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4415" y="2162130"/>
            <a:ext cx="7200754" cy="45953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4" name="Ink 3">
                <a:extLst>
                  <a:ext uri="{FF2B5EF4-FFF2-40B4-BE49-F238E27FC236}">
                    <a16:creationId xmlns:a16="http://schemas.microsoft.com/office/drawing/2014/main" id="{68A303A2-DA73-4A1E-AB2D-9B26280ECFC3}"/>
                  </a:ext>
                </a:extLst>
              </p14:cNvPr>
              <p14:cNvContentPartPr/>
              <p14:nvPr>
                <p:extLst>
                  <p:ext uri="{42D2F446-02D8-4167-A562-619A0277C38B}">
                    <p15:isNarration xmlns:p15="http://schemas.microsoft.com/office/powerpoint/2012/main" val="1"/>
                  </p:ext>
                </p:extLst>
              </p14:nvPr>
            </p14:nvContentPartPr>
            <p14:xfrm>
              <a:off x="8874720" y="2440440"/>
              <a:ext cx="1277280" cy="563400"/>
            </p14:xfrm>
          </p:contentPart>
        </mc:Choice>
        <mc:Fallback>
          <p:pic>
            <p:nvPicPr>
              <p:cNvPr id="4" name="Ink 3">
                <a:extLst>
                  <a:ext uri="{FF2B5EF4-FFF2-40B4-BE49-F238E27FC236}">
                    <a16:creationId xmlns:a16="http://schemas.microsoft.com/office/drawing/2014/main" id="{68A303A2-DA73-4A1E-AB2D-9B26280ECFC3}"/>
                  </a:ext>
                </a:extLst>
              </p:cNvPr>
              <p:cNvPicPr>
                <a:picLocks noGrp="1" noRot="1" noChangeAspect="1" noMove="1" noResize="1" noEditPoints="1" noAdjustHandles="1" noChangeArrowheads="1" noChangeShapeType="1"/>
              </p:cNvPicPr>
              <p:nvPr/>
            </p:nvPicPr>
            <p:blipFill>
              <a:blip r:embed="rId7"/>
              <a:stretch>
                <a:fillRect/>
              </a:stretch>
            </p:blipFill>
            <p:spPr>
              <a:xfrm>
                <a:off x="8858880" y="2377080"/>
                <a:ext cx="1308600" cy="690120"/>
              </a:xfrm>
              <a:prstGeom prst="rect">
                <a:avLst/>
              </a:prstGeom>
            </p:spPr>
          </p:pic>
        </mc:Fallback>
      </mc:AlternateContent>
      <p:pic>
        <p:nvPicPr>
          <p:cNvPr id="5" name="Audio 4">
            <a:hlinkClick r:id="" action="ppaction://media"/>
            <a:extLst>
              <a:ext uri="{FF2B5EF4-FFF2-40B4-BE49-F238E27FC236}">
                <a16:creationId xmlns:a16="http://schemas.microsoft.com/office/drawing/2014/main" id="{6252D662-D9FF-427A-8CDF-DFF4A60AF6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3052101"/>
      </p:ext>
    </p:extLst>
  </p:cSld>
  <p:clrMapOvr>
    <a:masterClrMapping/>
  </p:clrMapOvr>
  <mc:AlternateContent xmlns:mc="http://schemas.openxmlformats.org/markup-compatibility/2006">
    <mc:Choice xmlns:p14="http://schemas.microsoft.com/office/powerpoint/2010/main" Requires="p14">
      <p:transition spd="slow" p14:dur="2000" advTm="99085"/>
    </mc:Choice>
    <mc:Fallback>
      <p:transition spd="slow" advTm="9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3108</Words>
  <Application>Microsoft Office PowerPoint</Application>
  <PresentationFormat>Widescreen</PresentationFormat>
  <Paragraphs>134</Paragraphs>
  <Slides>30</Slides>
  <Notes>0</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Cambria Math</vt:lpstr>
      <vt:lpstr>Monotype Corsiva</vt:lpstr>
      <vt:lpstr>Sakkal Majalla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alaa161</dc:creator>
  <cp:lastModifiedBy>alaa161</cp:lastModifiedBy>
  <cp:revision>21</cp:revision>
  <dcterms:created xsi:type="dcterms:W3CDTF">2019-02-24T08:59:54Z</dcterms:created>
  <dcterms:modified xsi:type="dcterms:W3CDTF">2020-03-19T09:36:52Z</dcterms:modified>
</cp:coreProperties>
</file>