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70" r:id="rId4"/>
    <p:sldId id="258" r:id="rId5"/>
    <p:sldId id="259" r:id="rId6"/>
    <p:sldId id="260" r:id="rId7"/>
    <p:sldId id="271" r:id="rId8"/>
    <p:sldId id="262" r:id="rId9"/>
    <p:sldId id="263" r:id="rId10"/>
    <p:sldId id="264" r:id="rId11"/>
    <p:sldId id="265" r:id="rId12"/>
    <p:sldId id="266" r:id="rId13"/>
    <p:sldId id="267" r:id="rId14"/>
    <p:sldId id="272" r:id="rId15"/>
    <p:sldId id="268" r:id="rId16"/>
    <p:sldId id="26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979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1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r" rtl="1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r" rtl="1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r" rtl="1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r" rtl="1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rtl="1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r" rtl="1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r" rtl="1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r" rtl="1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219201"/>
            <a:ext cx="7620000" cy="2286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Estimation of plasma proteins using Biuret reagent</a:t>
            </a:r>
            <a:endParaRPr lang="ar-EG" dirty="0">
              <a:solidFill>
                <a:schemeClr val="accent4">
                  <a:lumMod val="75000"/>
                </a:schemeClr>
              </a:solidFill>
              <a:latin typeface="Aharoni" panose="02010803020104030203" pitchFamily="2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81400"/>
            <a:ext cx="6461760" cy="20574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By</a:t>
            </a:r>
          </a:p>
          <a:p>
            <a:r>
              <a:rPr lang="en-US" sz="2800" dirty="0" err="1" smtClean="0">
                <a:solidFill>
                  <a:srgbClr val="0070C0"/>
                </a:solidFill>
                <a:latin typeface="Algerian" panose="04020705040A02060702" pitchFamily="82" charset="0"/>
              </a:rPr>
              <a:t>Omayma</a:t>
            </a:r>
            <a:r>
              <a:rPr lang="en-US" sz="2800" dirty="0" smtClean="0">
                <a:solidFill>
                  <a:srgbClr val="0070C0"/>
                </a:solidFill>
                <a:latin typeface="Algerian" panose="04020705040A02060702" pitchFamily="82" charset="0"/>
              </a:rPr>
              <a:t> Ashraf</a:t>
            </a:r>
          </a:p>
          <a:p>
            <a:r>
              <a:rPr lang="en-US" sz="2800" dirty="0" smtClean="0">
                <a:solidFill>
                  <a:srgbClr val="0070C0"/>
                </a:solidFill>
                <a:latin typeface="Algerian" panose="04020705040A02060702" pitchFamily="82" charset="0"/>
              </a:rPr>
              <a:t>Assistant lecturer  of medical biochemistry</a:t>
            </a:r>
            <a:endParaRPr lang="ar-EG" sz="2800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308"/>
    </mc:Choice>
    <mc:Fallback>
      <p:transition spd="slow" advTm="559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7424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820594"/>
            <a:ext cx="8153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cs typeface="+mj-cs"/>
              </a:rPr>
              <a:t>P</a:t>
            </a:r>
            <a:r>
              <a:rPr lang="en-US" sz="3200" b="1" dirty="0" smtClean="0">
                <a:solidFill>
                  <a:srgbClr val="C00000"/>
                </a:solidFill>
                <a:cs typeface="+mj-cs"/>
              </a:rPr>
              <a:t>ossible </a:t>
            </a:r>
            <a:r>
              <a:rPr lang="en-US" sz="3200" b="1" dirty="0">
                <a:solidFill>
                  <a:srgbClr val="C00000"/>
                </a:solidFill>
                <a:cs typeface="+mj-cs"/>
              </a:rPr>
              <a:t>causes of </a:t>
            </a:r>
            <a:r>
              <a:rPr lang="en-US" sz="3200" b="1" dirty="0" err="1">
                <a:solidFill>
                  <a:srgbClr val="C00000"/>
                </a:solidFill>
                <a:cs typeface="+mj-cs"/>
              </a:rPr>
              <a:t>Hypoalbuminemia</a:t>
            </a:r>
            <a:r>
              <a:rPr lang="en-US" sz="3200" dirty="0">
                <a:solidFill>
                  <a:srgbClr val="C00000"/>
                </a:solidFill>
                <a:cs typeface="+mj-cs"/>
              </a:rPr>
              <a:t>? </a:t>
            </a:r>
          </a:p>
          <a:p>
            <a:r>
              <a:rPr lang="en-US" sz="3200" dirty="0">
                <a:solidFill>
                  <a:srgbClr val="000000"/>
                </a:solidFill>
                <a:latin typeface="Arial"/>
                <a:cs typeface="+mj-cs"/>
              </a:rPr>
              <a:t>•</a:t>
            </a:r>
            <a:r>
              <a:rPr lang="en-US" sz="3200" dirty="0">
                <a:solidFill>
                  <a:srgbClr val="000000"/>
                </a:solidFill>
                <a:cs typeface="+mj-cs"/>
              </a:rPr>
              <a:t>Three main reasons </a:t>
            </a:r>
            <a:r>
              <a:rPr lang="en-US" sz="3200" dirty="0" smtClean="0">
                <a:solidFill>
                  <a:srgbClr val="000000"/>
                </a:solidFill>
                <a:cs typeface="+mj-cs"/>
              </a:rPr>
              <a:t>for </a:t>
            </a:r>
            <a:r>
              <a:rPr lang="en-US" sz="3200" dirty="0" err="1" smtClean="0">
                <a:solidFill>
                  <a:srgbClr val="000000"/>
                </a:solidFill>
                <a:cs typeface="+mj-cs"/>
              </a:rPr>
              <a:t>Hypoalbuminemia</a:t>
            </a:r>
            <a:r>
              <a:rPr lang="en-US" sz="3200" dirty="0">
                <a:solidFill>
                  <a:srgbClr val="000000"/>
                </a:solidFill>
                <a:cs typeface="+mj-cs"/>
              </a:rPr>
              <a:t>:</a:t>
            </a:r>
          </a:p>
          <a:p>
            <a:r>
              <a:rPr lang="en-US" sz="3200" dirty="0">
                <a:solidFill>
                  <a:srgbClr val="000000"/>
                </a:solidFill>
                <a:latin typeface="Arial"/>
                <a:cs typeface="+mj-cs"/>
              </a:rPr>
              <a:t>•</a:t>
            </a:r>
            <a:r>
              <a:rPr lang="en-US" sz="3200" b="1" dirty="0">
                <a:solidFill>
                  <a:srgbClr val="000000"/>
                </a:solidFill>
                <a:cs typeface="+mj-cs"/>
              </a:rPr>
              <a:t>Decreased synthesis</a:t>
            </a:r>
            <a:r>
              <a:rPr lang="en-US" sz="3200" dirty="0">
                <a:solidFill>
                  <a:srgbClr val="000000"/>
                </a:solidFill>
                <a:cs typeface="+mj-cs"/>
              </a:rPr>
              <a:t>: </a:t>
            </a:r>
          </a:p>
          <a:p>
            <a:r>
              <a:rPr lang="en-US" sz="3200" dirty="0">
                <a:solidFill>
                  <a:srgbClr val="000000"/>
                </a:solidFill>
                <a:latin typeface="Arial"/>
                <a:cs typeface="+mj-cs"/>
              </a:rPr>
              <a:t>•</a:t>
            </a:r>
            <a:r>
              <a:rPr lang="en-US" sz="3200" dirty="0">
                <a:solidFill>
                  <a:srgbClr val="000000"/>
                </a:solidFill>
                <a:cs typeface="+mj-cs"/>
              </a:rPr>
              <a:t>May be due to malnutrition or </a:t>
            </a:r>
            <a:r>
              <a:rPr lang="en-US" sz="3200" dirty="0" smtClean="0">
                <a:solidFill>
                  <a:srgbClr val="000000"/>
                </a:solidFill>
                <a:cs typeface="+mj-cs"/>
              </a:rPr>
              <a:t>mal-absorption</a:t>
            </a:r>
            <a:r>
              <a:rPr lang="en-US" sz="3200" dirty="0">
                <a:solidFill>
                  <a:srgbClr val="000000"/>
                </a:solidFill>
                <a:cs typeface="+mj-cs"/>
              </a:rPr>
              <a:t>.</a:t>
            </a:r>
          </a:p>
          <a:p>
            <a:r>
              <a:rPr lang="en-US" sz="3200" dirty="0">
                <a:solidFill>
                  <a:srgbClr val="000000"/>
                </a:solidFill>
                <a:latin typeface="Arial"/>
                <a:cs typeface="+mj-cs"/>
              </a:rPr>
              <a:t>•</a:t>
            </a:r>
            <a:r>
              <a:rPr lang="en-US" sz="3200" dirty="0">
                <a:solidFill>
                  <a:srgbClr val="000000"/>
                </a:solidFill>
                <a:cs typeface="+mj-cs"/>
              </a:rPr>
              <a:t>May be a feature of advanced liver </a:t>
            </a:r>
            <a:r>
              <a:rPr lang="en-US" sz="3200" dirty="0" smtClean="0">
                <a:solidFill>
                  <a:srgbClr val="000000"/>
                </a:solidFill>
                <a:cs typeface="+mj-cs"/>
              </a:rPr>
              <a:t>disease</a:t>
            </a:r>
            <a:r>
              <a:rPr lang="en-US" sz="3200" dirty="0">
                <a:solidFill>
                  <a:srgbClr val="000000"/>
                </a:solidFill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211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920621"/>
            <a:ext cx="7391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000000"/>
                </a:solidFill>
                <a:latin typeface="Arial"/>
                <a:cs typeface="+mj-cs"/>
              </a:rPr>
              <a:t>•</a:t>
            </a:r>
            <a:r>
              <a:rPr lang="en-US" sz="3200" b="1" dirty="0">
                <a:solidFill>
                  <a:srgbClr val="000000"/>
                </a:solidFill>
                <a:cs typeface="+mj-cs"/>
              </a:rPr>
              <a:t>Abnormal excretion or degradation</a:t>
            </a:r>
            <a:r>
              <a:rPr lang="en-US" sz="3200" dirty="0">
                <a:solidFill>
                  <a:srgbClr val="000000"/>
                </a:solidFill>
                <a:cs typeface="+mj-cs"/>
              </a:rPr>
              <a:t>: </a:t>
            </a:r>
          </a:p>
          <a:p>
            <a:pPr lvl="0"/>
            <a:r>
              <a:rPr lang="en-US" sz="3200" dirty="0">
                <a:solidFill>
                  <a:srgbClr val="000000"/>
                </a:solidFill>
                <a:latin typeface="Arial"/>
                <a:cs typeface="+mj-cs"/>
              </a:rPr>
              <a:t>•</a:t>
            </a:r>
            <a:r>
              <a:rPr lang="en-US" sz="3200" dirty="0">
                <a:solidFill>
                  <a:srgbClr val="000000"/>
                </a:solidFill>
                <a:cs typeface="+mj-cs"/>
              </a:rPr>
              <a:t>May be causes by: Nephritic Syndrome, Protein-losing </a:t>
            </a:r>
            <a:r>
              <a:rPr lang="en-US" sz="3200" dirty="0" err="1">
                <a:solidFill>
                  <a:srgbClr val="000000"/>
                </a:solidFill>
                <a:cs typeface="+mj-cs"/>
              </a:rPr>
              <a:t>Enteropathies</a:t>
            </a:r>
            <a:r>
              <a:rPr lang="en-US" sz="3200" dirty="0">
                <a:solidFill>
                  <a:srgbClr val="000000"/>
                </a:solidFill>
                <a:cs typeface="+mj-cs"/>
              </a:rPr>
              <a:t>, Burns, Hemorrhage, Catabolic states,</a:t>
            </a:r>
          </a:p>
          <a:p>
            <a:pPr lvl="0"/>
            <a:endParaRPr lang="ar-EG" sz="3200" dirty="0">
              <a:solidFill>
                <a:srgbClr val="000000"/>
              </a:solidFill>
              <a:cs typeface="Times New Roman"/>
            </a:endParaRPr>
          </a:p>
          <a:p>
            <a:pPr lvl="0"/>
            <a:r>
              <a:rPr lang="ar-EG" sz="3200" dirty="0">
                <a:solidFill>
                  <a:srgbClr val="888888"/>
                </a:solidFill>
                <a:cs typeface="Times New Roman"/>
              </a:rPr>
              <a:t>8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72764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166843"/>
            <a:ext cx="7543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000000"/>
                </a:solidFill>
                <a:latin typeface="Arial"/>
                <a:cs typeface="+mj-cs"/>
              </a:rPr>
              <a:t>•</a:t>
            </a:r>
            <a:r>
              <a:rPr lang="en-US" sz="3200" b="1" dirty="0">
                <a:solidFill>
                  <a:srgbClr val="000000"/>
                </a:solidFill>
                <a:cs typeface="+mj-cs"/>
              </a:rPr>
              <a:t>Abnormal distribution or dilution</a:t>
            </a:r>
            <a:r>
              <a:rPr lang="en-US" sz="3200" dirty="0">
                <a:solidFill>
                  <a:srgbClr val="000000"/>
                </a:solidFill>
                <a:cs typeface="+mj-cs"/>
              </a:rPr>
              <a:t>:</a:t>
            </a:r>
          </a:p>
          <a:p>
            <a:pPr lvl="0"/>
            <a:r>
              <a:rPr lang="en-US" sz="3200" dirty="0">
                <a:solidFill>
                  <a:srgbClr val="000000"/>
                </a:solidFill>
                <a:latin typeface="Arial"/>
                <a:cs typeface="+mj-cs"/>
              </a:rPr>
              <a:t>•</a:t>
            </a:r>
            <a:r>
              <a:rPr lang="en-US" sz="3200" dirty="0">
                <a:solidFill>
                  <a:srgbClr val="000000"/>
                </a:solidFill>
                <a:cs typeface="+mj-cs"/>
              </a:rPr>
              <a:t>May be induced by </a:t>
            </a:r>
            <a:r>
              <a:rPr lang="en-US" sz="3200" dirty="0" err="1">
                <a:solidFill>
                  <a:srgbClr val="000000"/>
                </a:solidFill>
                <a:cs typeface="+mj-cs"/>
              </a:rPr>
              <a:t>overhydration</a:t>
            </a:r>
            <a:r>
              <a:rPr lang="en-US" sz="3200" dirty="0">
                <a:solidFill>
                  <a:srgbClr val="000000"/>
                </a:solidFill>
                <a:cs typeface="+mj-cs"/>
              </a:rPr>
              <a:t>, </a:t>
            </a:r>
          </a:p>
          <a:p>
            <a:pPr lvl="0"/>
            <a:r>
              <a:rPr lang="en-US" sz="3200" dirty="0">
                <a:solidFill>
                  <a:srgbClr val="000000"/>
                </a:solidFill>
                <a:latin typeface="Arial"/>
                <a:cs typeface="+mj-cs"/>
              </a:rPr>
              <a:t>•</a:t>
            </a:r>
            <a:r>
              <a:rPr lang="en-US" sz="3200" dirty="0">
                <a:solidFill>
                  <a:srgbClr val="000000"/>
                </a:solidFill>
                <a:cs typeface="+mj-cs"/>
              </a:rPr>
              <a:t>May be caused by increased capillary permeability as occurs in septicemia, </a:t>
            </a:r>
          </a:p>
          <a:p>
            <a:pPr lvl="0"/>
            <a:endParaRPr lang="ar-EG" sz="3200" dirty="0">
              <a:solidFill>
                <a:prstClr val="black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3645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990600"/>
            <a:ext cx="8686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</a:rPr>
              <a:t>Estimation of plasma proteins using Biuret </a:t>
            </a:r>
            <a:r>
              <a:rPr lang="en-US" sz="4400" dirty="0" smtClean="0">
                <a:solidFill>
                  <a:prstClr val="black"/>
                </a:solidFill>
              </a:rPr>
              <a:t>reagent</a:t>
            </a:r>
          </a:p>
          <a:p>
            <a:r>
              <a:rPr lang="en-US" sz="2000" b="1" u="sng" dirty="0" smtClean="0">
                <a:solidFill>
                  <a:prstClr val="black"/>
                </a:solidFill>
              </a:rPr>
              <a:t>2 tubes for </a:t>
            </a:r>
            <a:r>
              <a:rPr lang="en-US" sz="2000" b="1" u="sng" dirty="0" err="1" smtClean="0">
                <a:solidFill>
                  <a:prstClr val="black"/>
                </a:solidFill>
              </a:rPr>
              <a:t>stundard</a:t>
            </a:r>
            <a:r>
              <a:rPr lang="en-US" sz="2000" b="1" u="sng" dirty="0" smtClean="0">
                <a:solidFill>
                  <a:prstClr val="black"/>
                </a:solidFill>
              </a:rPr>
              <a:t> solution+</a:t>
            </a:r>
            <a:r>
              <a:rPr lang="en-US" sz="2000" b="1" u="sng" dirty="0">
                <a:solidFill>
                  <a:prstClr val="black"/>
                </a:solidFill>
              </a:rPr>
              <a:t> </a:t>
            </a:r>
            <a:r>
              <a:rPr lang="en-US" sz="2000" b="1" u="sng" dirty="0" smtClean="0">
                <a:solidFill>
                  <a:prstClr val="black"/>
                </a:solidFill>
              </a:rPr>
              <a:t>2 tubes </a:t>
            </a:r>
            <a:r>
              <a:rPr lang="en-US" sz="2000" b="1" u="sng" dirty="0">
                <a:solidFill>
                  <a:prstClr val="black"/>
                </a:solidFill>
              </a:rPr>
              <a:t>for </a:t>
            </a:r>
            <a:r>
              <a:rPr lang="en-US" sz="2000" b="1" u="sng" dirty="0" smtClean="0">
                <a:solidFill>
                  <a:prstClr val="black"/>
                </a:solidFill>
              </a:rPr>
              <a:t>the </a:t>
            </a:r>
            <a:r>
              <a:rPr lang="en-US" sz="2000" b="1" u="sng" dirty="0" err="1" smtClean="0">
                <a:solidFill>
                  <a:prstClr val="black"/>
                </a:solidFill>
              </a:rPr>
              <a:t>unkown</a:t>
            </a:r>
            <a:r>
              <a:rPr lang="en-US" sz="2000" b="1" u="sng" dirty="0" smtClean="0">
                <a:solidFill>
                  <a:prstClr val="black"/>
                </a:solidFill>
              </a:rPr>
              <a:t> solution</a:t>
            </a:r>
            <a:r>
              <a:rPr lang="en-US" sz="2000" b="1" dirty="0" smtClean="0">
                <a:solidFill>
                  <a:prstClr val="black"/>
                </a:solidFill>
              </a:rPr>
              <a:t>+ 1 for blank</a:t>
            </a:r>
          </a:p>
          <a:p>
            <a:pPr algn="r"/>
            <a:r>
              <a:rPr lang="en-US" sz="2000" dirty="0" smtClean="0">
                <a:solidFill>
                  <a:prstClr val="black"/>
                </a:solidFill>
              </a:rPr>
              <a:t>1.5ml sol.+2.5ml</a:t>
            </a:r>
            <a:r>
              <a:rPr lang="en-US" sz="2000" dirty="0">
                <a:solidFill>
                  <a:prstClr val="black"/>
                </a:solidFill>
              </a:rPr>
              <a:t> Biuret </a:t>
            </a:r>
            <a:r>
              <a:rPr lang="en-US" sz="2000" dirty="0" smtClean="0">
                <a:solidFill>
                  <a:prstClr val="black"/>
                </a:solidFill>
              </a:rPr>
              <a:t>reagent in each tube                                1.5 ml water.+</a:t>
            </a:r>
            <a:r>
              <a:rPr lang="en-US" sz="2000" dirty="0">
                <a:solidFill>
                  <a:prstClr val="black"/>
                </a:solidFill>
              </a:rPr>
              <a:t>2.5ml </a:t>
            </a:r>
            <a:r>
              <a:rPr lang="en-US" sz="2000" dirty="0" smtClean="0">
                <a:solidFill>
                  <a:prstClr val="black"/>
                </a:solidFill>
              </a:rPr>
              <a:t>                            Biuret </a:t>
            </a:r>
            <a:r>
              <a:rPr lang="en-US" sz="2000" dirty="0">
                <a:solidFill>
                  <a:prstClr val="black"/>
                </a:solidFill>
              </a:rPr>
              <a:t>reagent </a:t>
            </a:r>
            <a:endParaRPr lang="en-US" sz="2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61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012954"/>
            <a:ext cx="8153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 err="1">
                <a:solidFill>
                  <a:prstClr val="black"/>
                </a:solidFill>
              </a:rPr>
              <a:t>Protein+Buiret</a:t>
            </a:r>
            <a:r>
              <a:rPr lang="en-US" sz="4400" dirty="0">
                <a:solidFill>
                  <a:prstClr val="black"/>
                </a:solidFill>
              </a:rPr>
              <a:t> reagent gives blue color.</a:t>
            </a:r>
          </a:p>
          <a:p>
            <a:pPr lvl="0"/>
            <a:r>
              <a:rPr lang="en-US" sz="4400" dirty="0">
                <a:solidFill>
                  <a:prstClr val="black"/>
                </a:solidFill>
              </a:rPr>
              <a:t>Mix and left for 30 minutes and read at 540nm.</a:t>
            </a:r>
            <a:endParaRPr lang="ar-E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395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704122"/>
              </p:ext>
            </p:extLst>
          </p:nvPr>
        </p:nvGraphicFramePr>
        <p:xfrm>
          <a:off x="1524000" y="1397000"/>
          <a:ext cx="6096000" cy="23063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 gridSpan="4"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Absorbance</a:t>
                      </a:r>
                      <a:endParaRPr lang="ar-E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  <a:tr h="822960">
                <a:tc gridSpan="2"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u="none" dirty="0" smtClean="0"/>
                        <a:t>2</a:t>
                      </a:r>
                      <a:r>
                        <a:rPr lang="ar-EG" u="none" dirty="0" smtClean="0"/>
                        <a:t>÷( </a:t>
                      </a:r>
                      <a:r>
                        <a:rPr lang="en-US" u="sng" dirty="0" smtClean="0"/>
                        <a:t>(</a:t>
                      </a:r>
                      <a:r>
                        <a:rPr lang="en-US" u="none" dirty="0" smtClean="0"/>
                        <a:t>R2</a:t>
                      </a:r>
                      <a:r>
                        <a:rPr lang="en-US" u="none" baseline="0" dirty="0" smtClean="0"/>
                        <a:t> +</a:t>
                      </a:r>
                      <a:r>
                        <a:rPr lang="en-US" u="none" dirty="0" smtClean="0"/>
                        <a:t>R1</a:t>
                      </a:r>
                      <a:r>
                        <a:rPr lang="ar-EG" u="none" baseline="0" dirty="0" smtClean="0"/>
                        <a:t> </a:t>
                      </a:r>
                      <a:r>
                        <a:rPr lang="ar-EG" baseline="0" dirty="0" smtClean="0"/>
                        <a:t>=</a:t>
                      </a:r>
                      <a:r>
                        <a:rPr lang="en-US" dirty="0" smtClean="0"/>
                        <a:t>mean</a:t>
                      </a:r>
                      <a:endParaRPr lang="ar-E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R2</a:t>
                      </a:r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R1</a:t>
                      </a:r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st1</a:t>
                      </a:r>
                      <a:endParaRPr lang="ar-EG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st2</a:t>
                      </a:r>
                      <a:endParaRPr lang="ar-EG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smtClean="0"/>
                        <a:t>un</a:t>
                      </a:r>
                      <a:endParaRPr lang="ar-EG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570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438400"/>
            <a:ext cx="8915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</a:rPr>
              <a:t>Concentration of </a:t>
            </a:r>
            <a:r>
              <a:rPr lang="en-US" sz="3200" b="1" dirty="0" err="1" smtClean="0">
                <a:solidFill>
                  <a:prstClr val="black"/>
                </a:solidFill>
              </a:rPr>
              <a:t>unkown</a:t>
            </a:r>
            <a:r>
              <a:rPr lang="en-US" sz="3200" b="1" dirty="0" smtClean="0">
                <a:solidFill>
                  <a:prstClr val="black"/>
                </a:solidFill>
              </a:rPr>
              <a:t>=  (Abs. of un 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</a:rPr>
              <a:t>/Abs of  </a:t>
            </a:r>
            <a:r>
              <a:rPr lang="en-US" sz="3200" b="1" dirty="0" err="1" smtClean="0">
                <a:solidFill>
                  <a:prstClr val="black"/>
                </a:solidFill>
              </a:rPr>
              <a:t>st</a:t>
            </a:r>
            <a:r>
              <a:rPr lang="en-US" sz="3200" b="1" dirty="0" smtClean="0">
                <a:solidFill>
                  <a:prstClr val="black"/>
                </a:solidFill>
              </a:rPr>
              <a:t>)    </a:t>
            </a:r>
          </a:p>
          <a:p>
            <a:pPr algn="r"/>
            <a:r>
              <a:rPr lang="en-US" sz="3200" b="1" dirty="0" err="1" smtClean="0">
                <a:solidFill>
                  <a:prstClr val="black"/>
                </a:solidFill>
              </a:rPr>
              <a:t>xcnc</a:t>
            </a:r>
            <a:r>
              <a:rPr lang="en-US" sz="3200" b="1" dirty="0" smtClean="0">
                <a:solidFill>
                  <a:prstClr val="black"/>
                </a:solidFill>
              </a:rPr>
              <a:t>. Of </a:t>
            </a:r>
            <a:r>
              <a:rPr lang="en-US" sz="3200" b="1" dirty="0" err="1" smtClean="0">
                <a:solidFill>
                  <a:prstClr val="black"/>
                </a:solidFill>
              </a:rPr>
              <a:t>st</a:t>
            </a:r>
            <a:r>
              <a:rPr lang="en-US" sz="3200" b="1" dirty="0" smtClean="0">
                <a:solidFill>
                  <a:prstClr val="black"/>
                </a:solidFill>
              </a:rPr>
              <a:t> =        gm/dl</a:t>
            </a:r>
            <a:endParaRPr lang="ar-EG" sz="3200" dirty="0"/>
          </a:p>
        </p:txBody>
      </p:sp>
    </p:spTree>
    <p:extLst>
      <p:ext uri="{BB962C8B-B14F-4D97-AF65-F5344CB8AC3E}">
        <p14:creationId xmlns:p14="http://schemas.microsoft.com/office/powerpoint/2010/main" val="378523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1371600"/>
            <a:ext cx="7620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cs typeface="+mj-cs"/>
              </a:rPr>
              <a:t>How is blood plasma different from serum?</a:t>
            </a:r>
            <a:endParaRPr lang="en-US" sz="3200" dirty="0">
              <a:solidFill>
                <a:srgbClr val="C00000"/>
              </a:solidFill>
              <a:cs typeface="+mj-cs"/>
            </a:endParaRPr>
          </a:p>
          <a:p>
            <a:r>
              <a:rPr lang="en-US" sz="3200" dirty="0">
                <a:solidFill>
                  <a:srgbClr val="000000"/>
                </a:solidFill>
                <a:latin typeface="Arial"/>
                <a:cs typeface="+mj-cs"/>
              </a:rPr>
              <a:t>•</a:t>
            </a:r>
            <a:r>
              <a:rPr lang="en-US" sz="3200" dirty="0">
                <a:solidFill>
                  <a:srgbClr val="000000"/>
                </a:solidFill>
                <a:cs typeface="+mj-cs"/>
              </a:rPr>
              <a:t>Plasma is fluid portion of whole </a:t>
            </a:r>
            <a:r>
              <a:rPr lang="en-US" sz="3200" dirty="0" smtClean="0">
                <a:solidFill>
                  <a:srgbClr val="000000"/>
                </a:solidFill>
                <a:cs typeface="+mj-cs"/>
              </a:rPr>
              <a:t>blood.</a:t>
            </a:r>
            <a:endParaRPr lang="en-US" sz="3200" dirty="0">
              <a:solidFill>
                <a:srgbClr val="000000"/>
              </a:solidFill>
              <a:cs typeface="+mj-cs"/>
            </a:endParaRPr>
          </a:p>
          <a:p>
            <a:r>
              <a:rPr lang="en-US" sz="3200" dirty="0">
                <a:solidFill>
                  <a:srgbClr val="000000"/>
                </a:solidFill>
                <a:latin typeface="Arial"/>
                <a:cs typeface="+mj-cs"/>
              </a:rPr>
              <a:t>•</a:t>
            </a:r>
            <a:r>
              <a:rPr lang="en-US" sz="3200" dirty="0">
                <a:solidFill>
                  <a:srgbClr val="000000"/>
                </a:solidFill>
                <a:cs typeface="+mj-cs"/>
              </a:rPr>
              <a:t>Plasma is obtained when whole blood containing anti-coagulant is </a:t>
            </a:r>
            <a:r>
              <a:rPr lang="en-US" sz="3200" dirty="0" smtClean="0">
                <a:solidFill>
                  <a:srgbClr val="000000"/>
                </a:solidFill>
                <a:cs typeface="+mj-cs"/>
              </a:rPr>
              <a:t>centrifuged.</a:t>
            </a:r>
            <a:endParaRPr lang="en-US" sz="3200" dirty="0">
              <a:solidFill>
                <a:srgbClr val="000000"/>
              </a:solidFill>
              <a:cs typeface="+mj-cs"/>
            </a:endParaRPr>
          </a:p>
          <a:p>
            <a:r>
              <a:rPr lang="en-US" sz="3200" dirty="0">
                <a:solidFill>
                  <a:srgbClr val="000000"/>
                </a:solidFill>
                <a:latin typeface="Arial"/>
                <a:cs typeface="+mj-cs"/>
              </a:rPr>
              <a:t>•</a:t>
            </a:r>
            <a:r>
              <a:rPr lang="en-US" sz="3200" dirty="0">
                <a:solidFill>
                  <a:srgbClr val="000000"/>
                </a:solidFill>
                <a:cs typeface="+mj-cs"/>
              </a:rPr>
              <a:t>Plasma contains clotting factors,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04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75"/>
    </mc:Choice>
    <mc:Fallback>
      <p:transition spd="slow" advTm="5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674400"/>
            <a:ext cx="7543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Arial"/>
                <a:cs typeface="+mj-cs"/>
              </a:rPr>
              <a:t>•</a:t>
            </a:r>
            <a:r>
              <a:rPr lang="en-US" sz="3200" dirty="0">
                <a:solidFill>
                  <a:srgbClr val="000000"/>
                </a:solidFill>
                <a:cs typeface="+mj-cs"/>
              </a:rPr>
              <a:t>Serum is fluid portion of clotted </a:t>
            </a:r>
            <a:r>
              <a:rPr lang="en-US" sz="3200" dirty="0" smtClean="0">
                <a:solidFill>
                  <a:srgbClr val="000000"/>
                </a:solidFill>
                <a:cs typeface="+mj-cs"/>
              </a:rPr>
              <a:t>blood</a:t>
            </a:r>
            <a:r>
              <a:rPr lang="en-US" sz="3200" dirty="0">
                <a:solidFill>
                  <a:srgbClr val="000000"/>
                </a:solidFill>
                <a:cs typeface="+mj-cs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0000"/>
                </a:solidFill>
                <a:latin typeface="Arial"/>
                <a:cs typeface="+mj-cs"/>
              </a:rPr>
              <a:t>•</a:t>
            </a:r>
            <a:r>
              <a:rPr lang="en-US" sz="3200" dirty="0">
                <a:solidFill>
                  <a:srgbClr val="000000"/>
                </a:solidFill>
                <a:cs typeface="+mj-cs"/>
              </a:rPr>
              <a:t>Serum is obtained after centrifuging clotted </a:t>
            </a:r>
            <a:r>
              <a:rPr lang="en-US" sz="3200" dirty="0" smtClean="0">
                <a:solidFill>
                  <a:srgbClr val="000000"/>
                </a:solidFill>
                <a:cs typeface="+mj-cs"/>
              </a:rPr>
              <a:t>blood. </a:t>
            </a:r>
            <a:endParaRPr lang="en-US" sz="3200" dirty="0">
              <a:solidFill>
                <a:srgbClr val="000000"/>
              </a:solidFill>
              <a:cs typeface="+mj-cs"/>
            </a:endParaRPr>
          </a:p>
          <a:p>
            <a:pPr lvl="0" algn="just"/>
            <a:r>
              <a:rPr lang="en-US" sz="3200" dirty="0">
                <a:solidFill>
                  <a:srgbClr val="000000"/>
                </a:solidFill>
                <a:latin typeface="Arial"/>
                <a:cs typeface="+mj-cs"/>
              </a:rPr>
              <a:t>•</a:t>
            </a:r>
            <a:r>
              <a:rPr lang="en-US" sz="3200" dirty="0">
                <a:solidFill>
                  <a:srgbClr val="000000"/>
                </a:solidFill>
                <a:cs typeface="+mj-cs"/>
              </a:rPr>
              <a:t>Serum does not contain clotting factors that are normally present in plasma.</a:t>
            </a:r>
            <a:endParaRPr lang="en-US" sz="3200" dirty="0">
              <a:solidFill>
                <a:srgbClr val="00000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6670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990600"/>
            <a:ext cx="7848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Arial"/>
                <a:cs typeface="+mj-cs"/>
              </a:rPr>
              <a:t>•</a:t>
            </a:r>
            <a:r>
              <a:rPr lang="en-US" sz="3200" dirty="0" smtClean="0">
                <a:solidFill>
                  <a:srgbClr val="000000"/>
                </a:solidFill>
                <a:cs typeface="+mj-cs"/>
              </a:rPr>
              <a:t>“</a:t>
            </a:r>
            <a:r>
              <a:rPr lang="en-US" sz="3200" dirty="0">
                <a:solidFill>
                  <a:srgbClr val="000000"/>
                </a:solidFill>
                <a:cs typeface="+mj-cs"/>
              </a:rPr>
              <a:t>Total Protein” in plasma is made up of </a:t>
            </a:r>
            <a:r>
              <a:rPr lang="en-US" sz="3200" dirty="0" smtClean="0">
                <a:solidFill>
                  <a:srgbClr val="000000"/>
                </a:solidFill>
                <a:cs typeface="+mj-cs"/>
              </a:rPr>
              <a:t>Albumin and Globulins</a:t>
            </a:r>
            <a:r>
              <a:rPr lang="en-US" sz="3200" b="1" dirty="0" smtClean="0">
                <a:solidFill>
                  <a:srgbClr val="000000"/>
                </a:solidFill>
                <a:cs typeface="+mj-cs"/>
              </a:rPr>
              <a:t>.</a:t>
            </a:r>
            <a:endParaRPr lang="en-US" sz="3200" dirty="0">
              <a:solidFill>
                <a:srgbClr val="000000"/>
              </a:solidFill>
              <a:cs typeface="+mj-cs"/>
            </a:endParaRPr>
          </a:p>
          <a:p>
            <a:r>
              <a:rPr lang="en-US" sz="3200" dirty="0" smtClean="0">
                <a:solidFill>
                  <a:srgbClr val="000000"/>
                </a:solidFill>
                <a:latin typeface="Arial"/>
                <a:cs typeface="+mj-cs"/>
              </a:rPr>
              <a:t>•</a:t>
            </a:r>
            <a:r>
              <a:rPr lang="en-US" sz="3200" dirty="0" smtClean="0">
                <a:solidFill>
                  <a:srgbClr val="000000"/>
                </a:solidFill>
                <a:cs typeface="+mj-cs"/>
              </a:rPr>
              <a:t>Clinical </a:t>
            </a:r>
            <a:r>
              <a:rPr lang="en-US" sz="3200" dirty="0">
                <a:solidFill>
                  <a:srgbClr val="000000"/>
                </a:solidFill>
                <a:cs typeface="+mj-cs"/>
              </a:rPr>
              <a:t>Biochemistry labs routinely measures Total </a:t>
            </a:r>
            <a:r>
              <a:rPr lang="en-US" sz="3200" dirty="0" err="1">
                <a:solidFill>
                  <a:srgbClr val="000000"/>
                </a:solidFill>
                <a:cs typeface="+mj-cs"/>
              </a:rPr>
              <a:t>Proteinand</a:t>
            </a:r>
            <a:r>
              <a:rPr lang="en-US" sz="3200" dirty="0">
                <a:solidFill>
                  <a:srgbClr val="000000"/>
                </a:solidFill>
                <a:cs typeface="+mj-cs"/>
              </a:rPr>
              <a:t> Albumin usually in </a:t>
            </a:r>
            <a:r>
              <a:rPr lang="en-US" sz="3200" dirty="0" smtClean="0">
                <a:solidFill>
                  <a:srgbClr val="000000"/>
                </a:solidFill>
                <a:cs typeface="+mj-cs"/>
              </a:rPr>
              <a:t>serum.</a:t>
            </a:r>
            <a:endParaRPr lang="en-US" sz="3200" dirty="0">
              <a:solidFill>
                <a:srgbClr val="000000"/>
              </a:solidFill>
              <a:cs typeface="+mj-cs"/>
            </a:endParaRPr>
          </a:p>
          <a:p>
            <a:r>
              <a:rPr lang="en-US" sz="3200" dirty="0">
                <a:solidFill>
                  <a:srgbClr val="000000"/>
                </a:solidFill>
                <a:latin typeface="Arial"/>
                <a:cs typeface="+mj-cs"/>
              </a:rPr>
              <a:t>•</a:t>
            </a:r>
            <a:r>
              <a:rPr lang="en-US" sz="3200" dirty="0" err="1">
                <a:solidFill>
                  <a:srgbClr val="000000"/>
                </a:solidFill>
                <a:cs typeface="+mj-cs"/>
              </a:rPr>
              <a:t>Globulinfraction</a:t>
            </a:r>
            <a:r>
              <a:rPr lang="en-US" sz="3200" dirty="0">
                <a:solidFill>
                  <a:srgbClr val="000000"/>
                </a:solidFill>
                <a:cs typeface="+mj-cs"/>
              </a:rPr>
              <a:t> = Total protein –Albumin </a:t>
            </a:r>
          </a:p>
        </p:txBody>
      </p:sp>
    </p:spTree>
    <p:extLst>
      <p:ext uri="{BB962C8B-B14F-4D97-AF65-F5344CB8AC3E}">
        <p14:creationId xmlns:p14="http://schemas.microsoft.com/office/powerpoint/2010/main" val="384658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762000"/>
            <a:ext cx="75438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cs typeface="+mj-cs"/>
              </a:rPr>
              <a:t>Total Protein in plasma is about </a:t>
            </a:r>
            <a:r>
              <a:rPr lang="en-US" sz="3200" dirty="0" smtClean="0">
                <a:cs typeface="+mj-cs"/>
              </a:rPr>
              <a:t>6 –8 gm/</a:t>
            </a:r>
            <a:r>
              <a:rPr lang="en-US" sz="3200" dirty="0" err="1" smtClean="0">
                <a:cs typeface="+mj-cs"/>
              </a:rPr>
              <a:t>dL</a:t>
            </a:r>
            <a:endParaRPr lang="en-US" sz="3200" dirty="0" smtClean="0">
              <a:cs typeface="+mj-cs"/>
            </a:endParaRPr>
          </a:p>
          <a:p>
            <a:r>
              <a:rPr lang="en-US" sz="3200" b="1" dirty="0">
                <a:cs typeface="+mj-cs"/>
              </a:rPr>
              <a:t> </a:t>
            </a:r>
            <a:r>
              <a:rPr lang="en-US" sz="3200" dirty="0" smtClean="0">
                <a:cs typeface="+mj-cs"/>
              </a:rPr>
              <a:t>Albumin: 3.5-5gm/dl.</a:t>
            </a:r>
          </a:p>
          <a:p>
            <a:endParaRPr lang="en-US" sz="3200" dirty="0" smtClean="0">
              <a:cs typeface="+mj-cs"/>
            </a:endParaRPr>
          </a:p>
          <a:p>
            <a:endParaRPr lang="en-US" sz="3200" dirty="0">
              <a:cs typeface="+mj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83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685800"/>
            <a:ext cx="8305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cs typeface="+mj-cs"/>
              </a:rPr>
              <a:t>functions of </a:t>
            </a:r>
            <a:r>
              <a:rPr lang="en-US" sz="3200" b="1" dirty="0" smtClean="0">
                <a:solidFill>
                  <a:srgbClr val="C00000"/>
                </a:solidFill>
                <a:cs typeface="+mj-cs"/>
              </a:rPr>
              <a:t>Albumin</a:t>
            </a:r>
          </a:p>
          <a:p>
            <a:r>
              <a:rPr lang="en-US" sz="3200" dirty="0" smtClean="0">
                <a:solidFill>
                  <a:srgbClr val="000000"/>
                </a:solidFill>
                <a:latin typeface="Arial"/>
                <a:cs typeface="+mj-cs"/>
              </a:rPr>
              <a:t>•</a:t>
            </a:r>
            <a:r>
              <a:rPr lang="en-US" sz="3200" dirty="0" smtClean="0">
                <a:solidFill>
                  <a:srgbClr val="000000"/>
                </a:solidFill>
                <a:cs typeface="+mj-cs"/>
              </a:rPr>
              <a:t>Albumin </a:t>
            </a:r>
            <a:r>
              <a:rPr lang="en-US" sz="3200" dirty="0">
                <a:solidFill>
                  <a:srgbClr val="000000"/>
                </a:solidFill>
                <a:cs typeface="+mj-cs"/>
              </a:rPr>
              <a:t>is one of the major plasma proteins; it is synthesized and secreted by the Liver,</a:t>
            </a:r>
          </a:p>
          <a:p>
            <a:r>
              <a:rPr lang="en-US" sz="3200" dirty="0">
                <a:solidFill>
                  <a:srgbClr val="000000"/>
                </a:solidFill>
                <a:latin typeface="Arial"/>
                <a:cs typeface="+mj-cs"/>
              </a:rPr>
              <a:t>•</a:t>
            </a:r>
            <a:r>
              <a:rPr lang="en-US" sz="3200" dirty="0">
                <a:solidFill>
                  <a:srgbClr val="000000"/>
                </a:solidFill>
                <a:cs typeface="+mj-cs"/>
              </a:rPr>
              <a:t>Biological half-life of Albumin in plasma: 20 days </a:t>
            </a:r>
            <a:endParaRPr lang="en-US" sz="3200" dirty="0" smtClean="0">
              <a:solidFill>
                <a:srgbClr val="000000"/>
              </a:solidFill>
              <a:cs typeface="+mj-cs"/>
            </a:endParaRPr>
          </a:p>
          <a:p>
            <a:endParaRPr lang="en-US" sz="3200" dirty="0">
              <a:solidFill>
                <a:srgbClr val="00000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1461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720566"/>
            <a:ext cx="7162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000000"/>
                </a:solidFill>
              </a:rPr>
              <a:t>Albumin makes the biggest contribution to plasma Oncotic Pressure.</a:t>
            </a:r>
          </a:p>
          <a:p>
            <a:pPr lvl="0"/>
            <a:r>
              <a:rPr lang="en-US" sz="3000" dirty="0">
                <a:solidFill>
                  <a:srgbClr val="000000"/>
                </a:solidFill>
                <a:latin typeface="Arial"/>
              </a:rPr>
              <a:t>•</a:t>
            </a:r>
            <a:r>
              <a:rPr lang="en-US" sz="3000" dirty="0">
                <a:solidFill>
                  <a:srgbClr val="000000"/>
                </a:solidFill>
              </a:rPr>
              <a:t>Edema may occur when plasma Albumin level falls very low,</a:t>
            </a:r>
          </a:p>
          <a:p>
            <a:pPr lvl="0"/>
            <a:r>
              <a:rPr lang="en-US" sz="3200" dirty="0">
                <a:solidFill>
                  <a:srgbClr val="000000"/>
                </a:solidFill>
                <a:latin typeface="Arial"/>
              </a:rPr>
              <a:t>•</a:t>
            </a:r>
            <a:r>
              <a:rPr lang="en-US" sz="3200" dirty="0">
                <a:solidFill>
                  <a:srgbClr val="000000"/>
                </a:solidFill>
              </a:rPr>
              <a:t>Albumin is one of the major binding /transport proteins in blood </a:t>
            </a:r>
            <a:r>
              <a:rPr lang="en-US" sz="3200" dirty="0" smtClean="0">
                <a:solidFill>
                  <a:srgbClr val="000000"/>
                </a:solidFill>
              </a:rPr>
              <a:t>plasma.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424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04800"/>
            <a:ext cx="86868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cs typeface="+mj-cs"/>
              </a:rPr>
              <a:t>Other functions of plasma proteins</a:t>
            </a:r>
            <a:endParaRPr lang="en-US" sz="2800" dirty="0">
              <a:solidFill>
                <a:srgbClr val="C00000"/>
              </a:solidFill>
              <a:cs typeface="+mj-cs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+mj-cs"/>
              </a:rPr>
              <a:t>•</a:t>
            </a:r>
            <a:r>
              <a:rPr lang="en-US" sz="2800" b="1" dirty="0">
                <a:solidFill>
                  <a:srgbClr val="000000"/>
                </a:solidFill>
                <a:cs typeface="+mj-cs"/>
              </a:rPr>
              <a:t>Blood clotting factors: </a:t>
            </a:r>
            <a:r>
              <a:rPr lang="en-US" sz="2800" dirty="0">
                <a:solidFill>
                  <a:srgbClr val="000000"/>
                </a:solidFill>
                <a:cs typeface="+mj-cs"/>
              </a:rPr>
              <a:t>proteins in coagulation cascade </a:t>
            </a:r>
            <a:endParaRPr lang="en-US" sz="2800" dirty="0" smtClean="0">
              <a:solidFill>
                <a:srgbClr val="000000"/>
              </a:solidFill>
              <a:cs typeface="+mj-cs"/>
            </a:endParaRPr>
          </a:p>
          <a:p>
            <a:endParaRPr lang="en-US" sz="2800" dirty="0">
              <a:solidFill>
                <a:srgbClr val="000000"/>
              </a:solidFill>
              <a:cs typeface="+mj-cs"/>
            </a:endParaRPr>
          </a:p>
          <a:p>
            <a:r>
              <a:rPr lang="en-US" sz="2800" dirty="0">
                <a:solidFill>
                  <a:srgbClr val="000000"/>
                </a:solidFill>
                <a:latin typeface="Arial"/>
                <a:cs typeface="+mj-cs"/>
              </a:rPr>
              <a:t>•</a:t>
            </a:r>
            <a:r>
              <a:rPr lang="en-US" sz="2800" b="1" dirty="0">
                <a:solidFill>
                  <a:srgbClr val="000000"/>
                </a:solidFill>
                <a:cs typeface="+mj-cs"/>
              </a:rPr>
              <a:t>Immune defense</a:t>
            </a:r>
            <a:r>
              <a:rPr lang="en-US" sz="2800" dirty="0">
                <a:solidFill>
                  <a:srgbClr val="000000"/>
                </a:solidFill>
                <a:cs typeface="+mj-cs"/>
              </a:rPr>
              <a:t>: Immunoglobulins, Complement proteins involved in Inflammatory responses</a:t>
            </a:r>
            <a:r>
              <a:rPr lang="en-US" sz="2800" dirty="0" smtClean="0">
                <a:solidFill>
                  <a:srgbClr val="000000"/>
                </a:solidFill>
                <a:cs typeface="+mj-cs"/>
              </a:rPr>
              <a:t>:</a:t>
            </a:r>
          </a:p>
          <a:p>
            <a:endParaRPr lang="en-US" sz="2800" dirty="0">
              <a:solidFill>
                <a:srgbClr val="000000"/>
              </a:solidFill>
              <a:cs typeface="+mj-cs"/>
            </a:endParaRPr>
          </a:p>
          <a:p>
            <a:r>
              <a:rPr lang="en-US" sz="2800" dirty="0">
                <a:solidFill>
                  <a:srgbClr val="000000"/>
                </a:solidFill>
                <a:latin typeface="Arial"/>
                <a:cs typeface="+mj-cs"/>
              </a:rPr>
              <a:t>•</a:t>
            </a:r>
            <a:r>
              <a:rPr lang="en-US" sz="2800" dirty="0">
                <a:solidFill>
                  <a:srgbClr val="000000"/>
                </a:solidFill>
                <a:cs typeface="+mj-cs"/>
              </a:rPr>
              <a:t>Acute phase response proteins: C-reactive protein, alpha-acid </a:t>
            </a:r>
            <a:r>
              <a:rPr lang="en-US" sz="2800" dirty="0" smtClean="0">
                <a:solidFill>
                  <a:srgbClr val="000000"/>
                </a:solidFill>
                <a:cs typeface="+mj-cs"/>
              </a:rPr>
              <a:t>glycoprotein.</a:t>
            </a:r>
            <a:endParaRPr lang="en-US" sz="2800" dirty="0">
              <a:solidFill>
                <a:srgbClr val="000000"/>
              </a:solidFill>
              <a:cs typeface="+mj-cs"/>
            </a:endParaRPr>
          </a:p>
          <a:p>
            <a:endParaRPr lang="ar-EG" sz="28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2793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1228398"/>
            <a:ext cx="8077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rgbClr val="000000"/>
                </a:solidFill>
                <a:latin typeface="Arial"/>
                <a:cs typeface="+mj-cs"/>
              </a:rPr>
              <a:t>•</a:t>
            </a:r>
            <a:r>
              <a:rPr lang="en-US" sz="2800" b="1" dirty="0">
                <a:solidFill>
                  <a:srgbClr val="000000"/>
                </a:solidFill>
                <a:cs typeface="+mj-cs"/>
              </a:rPr>
              <a:t>Transport /binding proteins</a:t>
            </a:r>
            <a:r>
              <a:rPr lang="en-US" sz="2800" dirty="0">
                <a:solidFill>
                  <a:srgbClr val="000000"/>
                </a:solidFill>
                <a:cs typeface="+mj-cs"/>
              </a:rPr>
              <a:t>: Albumin, </a:t>
            </a:r>
            <a:r>
              <a:rPr lang="en-US" sz="2800" dirty="0" err="1">
                <a:solidFill>
                  <a:srgbClr val="000000"/>
                </a:solidFill>
                <a:cs typeface="+mj-cs"/>
              </a:rPr>
              <a:t>Ceruloplasmin</a:t>
            </a:r>
            <a:r>
              <a:rPr lang="en-US" sz="2800" dirty="0">
                <a:solidFill>
                  <a:srgbClr val="000000"/>
                </a:solidFill>
                <a:cs typeface="+mj-cs"/>
              </a:rPr>
              <a:t>, </a:t>
            </a:r>
            <a:r>
              <a:rPr lang="en-US" sz="2800" dirty="0" err="1">
                <a:solidFill>
                  <a:srgbClr val="000000"/>
                </a:solidFill>
                <a:cs typeface="+mj-cs"/>
              </a:rPr>
              <a:t>Haptoglobin</a:t>
            </a:r>
            <a:r>
              <a:rPr lang="en-US" sz="2800" dirty="0">
                <a:solidFill>
                  <a:srgbClr val="000000"/>
                </a:solidFill>
                <a:cs typeface="+mj-cs"/>
              </a:rPr>
              <a:t>, Retinol Binding Protein, Sex Hormone Binding Globulin, Thyroid Hormone Binding Protein, Transferrin, etc.</a:t>
            </a:r>
          </a:p>
          <a:p>
            <a:pPr lvl="0"/>
            <a:r>
              <a:rPr lang="en-US" sz="2800" dirty="0">
                <a:solidFill>
                  <a:srgbClr val="000000"/>
                </a:solidFill>
                <a:latin typeface="Arial"/>
                <a:cs typeface="+mj-cs"/>
              </a:rPr>
              <a:t>•</a:t>
            </a:r>
            <a:r>
              <a:rPr lang="en-US" sz="2800" b="1" dirty="0">
                <a:solidFill>
                  <a:srgbClr val="000000"/>
                </a:solidFill>
                <a:cs typeface="+mj-cs"/>
              </a:rPr>
              <a:t>Anti-proteases</a:t>
            </a:r>
            <a:r>
              <a:rPr lang="en-US" sz="2800" dirty="0">
                <a:solidFill>
                  <a:srgbClr val="000000"/>
                </a:solidFill>
                <a:cs typeface="+mj-cs"/>
              </a:rPr>
              <a:t>: Anti-Chymotrypsin, </a:t>
            </a:r>
            <a:r>
              <a:rPr lang="en-US" sz="2800" dirty="0" err="1">
                <a:solidFill>
                  <a:srgbClr val="000000"/>
                </a:solidFill>
                <a:cs typeface="+mj-cs"/>
              </a:rPr>
              <a:t>Antithrombin</a:t>
            </a:r>
            <a:r>
              <a:rPr lang="en-US" sz="2800" dirty="0">
                <a:solidFill>
                  <a:srgbClr val="000000"/>
                </a:solidFill>
                <a:cs typeface="+mj-cs"/>
              </a:rPr>
              <a:t>, </a:t>
            </a:r>
            <a:r>
              <a:rPr lang="el-GR" sz="2800" dirty="0">
                <a:solidFill>
                  <a:srgbClr val="000000"/>
                </a:solidFill>
                <a:cs typeface="+mj-cs"/>
              </a:rPr>
              <a:t>α2-</a:t>
            </a:r>
            <a:r>
              <a:rPr lang="en-US" sz="2800" dirty="0">
                <a:solidFill>
                  <a:srgbClr val="000000"/>
                </a:solidFill>
                <a:cs typeface="+mj-cs"/>
              </a:rPr>
              <a:t>Macroglobulin, </a:t>
            </a:r>
            <a:endParaRPr lang="en-US" sz="2800" dirty="0">
              <a:solidFill>
                <a:srgbClr val="000000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5285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205</TotalTime>
  <Words>456</Words>
  <Application>Microsoft Office PowerPoint</Application>
  <PresentationFormat>On-screen Show (4:3)</PresentationFormat>
  <Paragraphs>57</Paragraphs>
  <Slides>16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Aspect</vt:lpstr>
      <vt:lpstr>Estimation of plasma proteins using Biuret reagent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Estimation of plasma proteins using Biuret</dc:title>
  <dc:creator>COMPU TOP</dc:creator>
  <cp:lastModifiedBy>COMPU TOP</cp:lastModifiedBy>
  <cp:revision>17</cp:revision>
  <dcterms:created xsi:type="dcterms:W3CDTF">2006-08-16T00:00:00Z</dcterms:created>
  <dcterms:modified xsi:type="dcterms:W3CDTF">2020-03-16T11:56:42Z</dcterms:modified>
</cp:coreProperties>
</file>