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28.wav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EA1977-8BA0-4749-8898-B21D66EFB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718041"/>
          </a:xfrm>
          <a:prstGeom prst="rect">
            <a:avLst/>
          </a:prstGeom>
        </p:spPr>
      </p:pic>
      <p:pic>
        <p:nvPicPr>
          <p:cNvPr id="3" name="~PP1048.WAV">
            <a:hlinkClick r:id="" action="ppaction://media"/>
          </p:cNvPr>
          <p:cNvPicPr>
            <a:picLocks noRot="1" noChangeAspect="1"/>
          </p:cNvPicPr>
          <p:nvPr>
            <a:wavAudioFile r:embed="rId1" name="~PP1048.WAV"/>
          </p:nvPr>
        </p:nvPicPr>
        <p:blipFill>
          <a:blip r:embed="rId4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2239458"/>
      </p:ext>
    </p:extLst>
  </p:cSld>
  <p:clrMapOvr>
    <a:masterClrMapping/>
  </p:clrMapOvr>
  <p:transition spd="slow" advTm="512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Parathormone</a:t>
            </a:r>
            <a:r>
              <a:rPr lang="en-US" b="1" dirty="0" smtClean="0"/>
              <a:t> hormone "PTH"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en-US" dirty="0" smtClean="0"/>
              <a:t>It increases the </a:t>
            </a:r>
            <a:r>
              <a:rPr lang="en-US" dirty="0" err="1" smtClean="0"/>
              <a:t>reabsorption</a:t>
            </a:r>
            <a:r>
              <a:rPr lang="en-US" dirty="0" smtClean="0"/>
              <a:t> of Ca</a:t>
            </a:r>
            <a:r>
              <a:rPr lang="en-US" baseline="30000" dirty="0" smtClean="0"/>
              <a:t>++</a:t>
            </a:r>
            <a:r>
              <a:rPr lang="en-US" dirty="0" smtClean="0"/>
              <a:t> from the renal tubules with increase in the excretion of phosphorous.</a:t>
            </a:r>
          </a:p>
          <a:p>
            <a:pPr lvl="0" algn="just"/>
            <a:r>
              <a:rPr lang="en-US" dirty="0" smtClean="0"/>
              <a:t>It increases the mobilization of Ca</a:t>
            </a:r>
            <a:r>
              <a:rPr lang="en-US" baseline="30000" dirty="0" smtClean="0"/>
              <a:t>++ </a:t>
            </a:r>
            <a:r>
              <a:rPr lang="en-US" dirty="0" smtClean="0"/>
              <a:t>from the bone (bone </a:t>
            </a:r>
            <a:r>
              <a:rPr lang="en-US" dirty="0" err="1" smtClean="0"/>
              <a:t>resorption</a:t>
            </a:r>
            <a:r>
              <a:rPr lang="en-US" dirty="0" smtClean="0"/>
              <a:t>).</a:t>
            </a:r>
          </a:p>
          <a:p>
            <a:pPr lvl="0" algn="just"/>
            <a:r>
              <a:rPr lang="en-US" dirty="0" smtClean="0"/>
              <a:t>It increases the absorption of Ca</a:t>
            </a:r>
            <a:r>
              <a:rPr lang="en-US" baseline="30000" dirty="0" smtClean="0"/>
              <a:t>++ </a:t>
            </a:r>
            <a:r>
              <a:rPr lang="en-US" dirty="0" smtClean="0"/>
              <a:t>from the small intestine via activation of renal </a:t>
            </a:r>
            <a:r>
              <a:rPr lang="en-US" dirty="0" err="1" smtClean="0"/>
              <a:t>calcidio</a:t>
            </a:r>
            <a:r>
              <a:rPr lang="en-US" dirty="0" smtClean="0"/>
              <a:t> 1-</a:t>
            </a:r>
            <a:r>
              <a:rPr lang="el-GR" dirty="0" smtClean="0"/>
              <a:t>α</a:t>
            </a:r>
            <a:r>
              <a:rPr lang="en-US" dirty="0" smtClean="0"/>
              <a:t>-</a:t>
            </a:r>
            <a:r>
              <a:rPr lang="en-US" dirty="0" err="1" smtClean="0"/>
              <a:t>hydroxylase</a:t>
            </a:r>
            <a:r>
              <a:rPr lang="en-US" dirty="0" smtClean="0"/>
              <a:t> → conversion of 25-hydroxy </a:t>
            </a:r>
            <a:r>
              <a:rPr lang="en-US" dirty="0" err="1" smtClean="0"/>
              <a:t>cholecalciferol</a:t>
            </a:r>
            <a:r>
              <a:rPr lang="en-US" dirty="0" smtClean="0"/>
              <a:t> "25 (OH) </a:t>
            </a:r>
            <a:r>
              <a:rPr lang="en-US" dirty="0" err="1" smtClean="0"/>
              <a:t>Vit</a:t>
            </a:r>
            <a:r>
              <a:rPr lang="en-US" dirty="0" smtClean="0"/>
              <a:t> D</a:t>
            </a:r>
            <a:r>
              <a:rPr lang="en-US" baseline="-25000" dirty="0" smtClean="0"/>
              <a:t>3</a:t>
            </a:r>
            <a:r>
              <a:rPr lang="en-US" dirty="0" smtClean="0"/>
              <a:t>" into active 1, 25 </a:t>
            </a:r>
            <a:r>
              <a:rPr lang="en-US" dirty="0" err="1" smtClean="0"/>
              <a:t>dihydroxy</a:t>
            </a:r>
            <a:r>
              <a:rPr lang="en-US" dirty="0" smtClean="0"/>
              <a:t> </a:t>
            </a:r>
            <a:r>
              <a:rPr lang="en-US" dirty="0" err="1" smtClean="0"/>
              <a:t>cholecalciferol</a:t>
            </a:r>
            <a:r>
              <a:rPr lang="en-US" dirty="0" smtClean="0"/>
              <a:t> "(OH)</a:t>
            </a:r>
            <a:r>
              <a:rPr lang="en-US" baseline="-25000" dirty="0" smtClean="0"/>
              <a:t> 2</a:t>
            </a:r>
            <a:r>
              <a:rPr lang="en-US" dirty="0" smtClean="0"/>
              <a:t> D</a:t>
            </a:r>
            <a:r>
              <a:rPr lang="en-US" baseline="-25000" dirty="0" smtClean="0"/>
              <a:t>3 </a:t>
            </a:r>
            <a:r>
              <a:rPr lang="en-US" dirty="0" smtClean="0"/>
              <a:t>".</a:t>
            </a:r>
          </a:p>
          <a:p>
            <a:pPr algn="just">
              <a:buNone/>
            </a:pPr>
            <a:endParaRPr lang="en-US" dirty="0" smtClean="0"/>
          </a:p>
          <a:p>
            <a:endParaRPr lang="ar-EG" dirty="0"/>
          </a:p>
        </p:txBody>
      </p:sp>
      <p:pic>
        <p:nvPicPr>
          <p:cNvPr id="4" name="~PP455.WAV">
            <a:hlinkClick r:id="" action="ppaction://media"/>
          </p:cNvPr>
          <p:cNvPicPr>
            <a:picLocks noRot="1" noChangeAspect="1"/>
          </p:cNvPicPr>
          <p:nvPr>
            <a:wavAudioFile r:embed="rId1" name="~PP455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Calcitriol</a:t>
            </a:r>
            <a:r>
              <a:rPr lang="en-US" b="1" dirty="0" smtClean="0"/>
              <a:t> "1, 25 </a:t>
            </a:r>
            <a:r>
              <a:rPr lang="en-US" b="1" dirty="0" err="1" smtClean="0"/>
              <a:t>dihydroxy</a:t>
            </a:r>
            <a:r>
              <a:rPr lang="en-US" b="1" dirty="0" smtClean="0"/>
              <a:t> </a:t>
            </a:r>
            <a:r>
              <a:rPr lang="en-US" b="1" dirty="0" err="1" smtClean="0"/>
              <a:t>cholecalciferol</a:t>
            </a:r>
            <a:r>
              <a:rPr lang="en-US" b="1" dirty="0" smtClean="0"/>
              <a:t>"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It increases the blood calcium level through:</a:t>
            </a:r>
          </a:p>
          <a:p>
            <a:pPr lvl="0" algn="just"/>
            <a:r>
              <a:rPr lang="en-US" dirty="0" smtClean="0"/>
              <a:t>It increases the renal tubular </a:t>
            </a:r>
            <a:r>
              <a:rPr lang="en-US" dirty="0" err="1" smtClean="0"/>
              <a:t>reabsorption</a:t>
            </a:r>
            <a:r>
              <a:rPr lang="en-US" dirty="0" smtClean="0"/>
              <a:t> of Ca</a:t>
            </a:r>
            <a:r>
              <a:rPr lang="en-US" baseline="30000" dirty="0" smtClean="0"/>
              <a:t>++ </a:t>
            </a:r>
            <a:r>
              <a:rPr lang="en-US" dirty="0" smtClean="0"/>
              <a:t>and phosphorous.</a:t>
            </a:r>
          </a:p>
          <a:p>
            <a:pPr lvl="0" algn="just"/>
            <a:r>
              <a:rPr lang="en-US" dirty="0" smtClean="0"/>
              <a:t>It increases the mobilization of Ca</a:t>
            </a:r>
            <a:r>
              <a:rPr lang="en-US" baseline="30000" dirty="0" smtClean="0"/>
              <a:t>++ </a:t>
            </a:r>
            <a:r>
              <a:rPr lang="en-US" dirty="0" smtClean="0"/>
              <a:t>and phosphorous from bone (bone </a:t>
            </a:r>
            <a:r>
              <a:rPr lang="en-US" dirty="0" err="1" smtClean="0"/>
              <a:t>resorption</a:t>
            </a:r>
            <a:r>
              <a:rPr lang="en-US" dirty="0" smtClean="0"/>
              <a:t>".</a:t>
            </a:r>
          </a:p>
          <a:p>
            <a:pPr lvl="0" algn="just"/>
            <a:r>
              <a:rPr lang="en-US" dirty="0" smtClean="0"/>
              <a:t>It increases the absorption of Ca</a:t>
            </a:r>
            <a:r>
              <a:rPr lang="en-US" baseline="30000" dirty="0" smtClean="0"/>
              <a:t>++ </a:t>
            </a:r>
            <a:r>
              <a:rPr lang="en-US" dirty="0" smtClean="0"/>
              <a:t>and phosphorous from the small intestine (through formation of </a:t>
            </a:r>
            <a:r>
              <a:rPr lang="en-US" dirty="0" err="1" smtClean="0"/>
              <a:t>calbindin</a:t>
            </a:r>
            <a:r>
              <a:rPr lang="en-US" dirty="0" smtClean="0"/>
              <a:t> &amp; increase the expression of calcium channels.</a:t>
            </a:r>
          </a:p>
          <a:p>
            <a:pPr algn="just"/>
            <a:r>
              <a:rPr lang="en-US" dirty="0" smtClean="0"/>
              <a:t> </a:t>
            </a:r>
          </a:p>
          <a:p>
            <a:pPr algn="just"/>
            <a:endParaRPr lang="ar-EG" dirty="0"/>
          </a:p>
        </p:txBody>
      </p:sp>
      <p:pic>
        <p:nvPicPr>
          <p:cNvPr id="4" name="~PP718.WAV">
            <a:hlinkClick r:id="" action="ppaction://media"/>
          </p:cNvPr>
          <p:cNvPicPr>
            <a:picLocks noRot="1" noChangeAspect="1"/>
          </p:cNvPicPr>
          <p:nvPr>
            <a:wavAudioFile r:embed="rId1" name="~PP71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Calcitonin"Hypocalcemic</a:t>
            </a:r>
            <a:r>
              <a:rPr lang="en-US" b="1" dirty="0" smtClean="0"/>
              <a:t> hormone, </a:t>
            </a:r>
            <a:r>
              <a:rPr lang="en-US" b="1" dirty="0" err="1" smtClean="0"/>
              <a:t>Thyrocalcitonin</a:t>
            </a:r>
            <a:r>
              <a:rPr lang="en-US" b="1" dirty="0" smtClean="0"/>
              <a:t>"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10000"/>
          </a:bodyPr>
          <a:lstStyle/>
          <a:p>
            <a:pPr lvl="0" algn="just"/>
            <a:r>
              <a:rPr lang="en-US" dirty="0" smtClean="0"/>
              <a:t>It is secreted from the </a:t>
            </a:r>
            <a:r>
              <a:rPr lang="en-US" dirty="0" err="1" smtClean="0"/>
              <a:t>parafollicular</a:t>
            </a:r>
            <a:r>
              <a:rPr lang="en-US" dirty="0" smtClean="0"/>
              <a:t> C-cells "clear cells" of the thyroid gland in response to </a:t>
            </a:r>
            <a:r>
              <a:rPr lang="en-US" dirty="0" err="1" smtClean="0"/>
              <a:t>hypercalcemia</a:t>
            </a:r>
            <a:r>
              <a:rPr lang="en-US" dirty="0" smtClean="0"/>
              <a:t>. It decreases the blood calcium level through:</a:t>
            </a:r>
          </a:p>
          <a:p>
            <a:pPr lvl="0" algn="just"/>
            <a:r>
              <a:rPr lang="en-US" dirty="0" smtClean="0"/>
              <a:t>It increases the renal tubular excretion of Ca</a:t>
            </a:r>
            <a:r>
              <a:rPr lang="en-US" baseline="30000" dirty="0" smtClean="0"/>
              <a:t>++</a:t>
            </a:r>
            <a:r>
              <a:rPr lang="en-US" dirty="0" smtClean="0"/>
              <a:t> &amp; PO4</a:t>
            </a:r>
            <a:r>
              <a:rPr lang="en-US" baseline="30000" dirty="0" smtClean="0"/>
              <a:t>---</a:t>
            </a:r>
            <a:r>
              <a:rPr lang="en-US" dirty="0" smtClean="0"/>
              <a:t> and inhibits the renal </a:t>
            </a:r>
            <a:r>
              <a:rPr lang="en-US" dirty="0" err="1" smtClean="0"/>
              <a:t>calcidio</a:t>
            </a:r>
            <a:r>
              <a:rPr lang="en-US" dirty="0" smtClean="0"/>
              <a:t> 1-</a:t>
            </a:r>
            <a:r>
              <a:rPr lang="el-GR" dirty="0" smtClean="0"/>
              <a:t>α</a:t>
            </a:r>
            <a:r>
              <a:rPr lang="en-US" dirty="0" smtClean="0"/>
              <a:t>-</a:t>
            </a:r>
            <a:r>
              <a:rPr lang="en-US" dirty="0" err="1" smtClean="0"/>
              <a:t>hydroxylase</a:t>
            </a:r>
            <a:r>
              <a:rPr lang="en-US" dirty="0" smtClean="0"/>
              <a:t>, so no activation of vitamin D3.</a:t>
            </a:r>
          </a:p>
          <a:p>
            <a:pPr lvl="0" algn="just"/>
            <a:r>
              <a:rPr lang="en-US" dirty="0" smtClean="0"/>
              <a:t>It inhibits the mobilization of Ca</a:t>
            </a:r>
            <a:r>
              <a:rPr lang="en-US" baseline="30000" dirty="0" smtClean="0"/>
              <a:t>++ </a:t>
            </a:r>
            <a:r>
              <a:rPr lang="en-US" dirty="0" smtClean="0"/>
              <a:t>and phosphorous from bone and increases Ca</a:t>
            </a:r>
            <a:r>
              <a:rPr lang="en-US" baseline="30000" dirty="0" smtClean="0"/>
              <a:t>++</a:t>
            </a:r>
            <a:r>
              <a:rPr lang="en-US" dirty="0" smtClean="0"/>
              <a:t> and phosphorous deposition in bone through activation of </a:t>
            </a:r>
            <a:r>
              <a:rPr lang="en-US" dirty="0" err="1" smtClean="0"/>
              <a:t>osteoblasts</a:t>
            </a:r>
            <a:r>
              <a:rPr lang="en-US" dirty="0" smtClean="0"/>
              <a:t> and inhibition of </a:t>
            </a:r>
            <a:r>
              <a:rPr lang="en-US" dirty="0" err="1" smtClean="0"/>
              <a:t>osteoclasts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smtClean="0"/>
              <a:t>It inhibits the absorption of Ca</a:t>
            </a:r>
            <a:r>
              <a:rPr lang="en-US" baseline="30000" dirty="0" smtClean="0"/>
              <a:t>++</a:t>
            </a:r>
            <a:r>
              <a:rPr lang="en-US" dirty="0" smtClean="0"/>
              <a:t> and phosphorous from the intestine.</a:t>
            </a:r>
          </a:p>
          <a:p>
            <a:pPr algn="just"/>
            <a:endParaRPr lang="ar-EG" dirty="0"/>
          </a:p>
        </p:txBody>
      </p:sp>
      <p:pic>
        <p:nvPicPr>
          <p:cNvPr id="4" name="~PP2476.WAV">
            <a:hlinkClick r:id="" action="ppaction://media"/>
          </p:cNvPr>
          <p:cNvPicPr>
            <a:picLocks noRot="1" noChangeAspect="1"/>
          </p:cNvPicPr>
          <p:nvPr>
            <a:wavAudioFile r:embed="rId1" name="~PP2476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Others</a:t>
            </a:r>
            <a:endParaRPr lang="ar-EG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105400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/>
              <a:t>Solubility product "S.P“: </a:t>
            </a:r>
            <a:r>
              <a:rPr lang="en-US" dirty="0" smtClean="0"/>
              <a:t>Ca</a:t>
            </a:r>
            <a:r>
              <a:rPr lang="en-US" baseline="30000" dirty="0" smtClean="0"/>
              <a:t>++</a:t>
            </a:r>
            <a:r>
              <a:rPr lang="en-US" dirty="0" smtClean="0"/>
              <a:t> Х PO4</a:t>
            </a:r>
            <a:r>
              <a:rPr lang="en-US" baseline="30000" dirty="0" smtClean="0"/>
              <a:t>--- </a:t>
            </a:r>
            <a:r>
              <a:rPr lang="en-US" dirty="0" smtClean="0"/>
              <a:t>= Constant , So, plasma Ca</a:t>
            </a:r>
            <a:r>
              <a:rPr lang="en-US" baseline="30000" dirty="0" smtClean="0"/>
              <a:t>++</a:t>
            </a:r>
            <a:r>
              <a:rPr lang="en-US" dirty="0" smtClean="0"/>
              <a:t> level is inversely related to plasma phosphorous level to keep S.P constant.</a:t>
            </a:r>
          </a:p>
          <a:p>
            <a:pPr lvl="0" algn="just"/>
            <a:r>
              <a:rPr lang="en-US" b="1" dirty="0" smtClean="0"/>
              <a:t>Blood PH: </a:t>
            </a:r>
            <a:r>
              <a:rPr lang="en-US" dirty="0" smtClean="0"/>
              <a:t>Normal blood PH "7.4" &amp; acidosis increase the ionization of Ca</a:t>
            </a:r>
            <a:r>
              <a:rPr lang="en-US" baseline="30000" dirty="0" smtClean="0"/>
              <a:t>++</a:t>
            </a:r>
            <a:r>
              <a:rPr lang="en-US" dirty="0" smtClean="0"/>
              <a:t>. Alkalosis decreases the ionization of Ca</a:t>
            </a:r>
            <a:r>
              <a:rPr lang="en-US" baseline="30000" dirty="0" smtClean="0"/>
              <a:t>++</a:t>
            </a:r>
            <a:r>
              <a:rPr lang="en-US" dirty="0" smtClean="0"/>
              <a:t> .</a:t>
            </a:r>
          </a:p>
          <a:p>
            <a:pPr lvl="0" algn="just"/>
            <a:r>
              <a:rPr lang="en-US" b="1" dirty="0" smtClean="0"/>
              <a:t>Plasma proteins: </a:t>
            </a:r>
            <a:r>
              <a:rPr lang="en-US" dirty="0" err="1" smtClean="0"/>
              <a:t>Hypoproteinemia</a:t>
            </a:r>
            <a:r>
              <a:rPr lang="en-US" dirty="0" smtClean="0"/>
              <a:t> cause decrease in the non-diffusible Ca</a:t>
            </a:r>
            <a:r>
              <a:rPr lang="en-US" baseline="30000" dirty="0" smtClean="0"/>
              <a:t>++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ar-EG" dirty="0"/>
          </a:p>
        </p:txBody>
      </p:sp>
      <p:pic>
        <p:nvPicPr>
          <p:cNvPr id="4" name="~PP3352.WAV">
            <a:hlinkClick r:id="" action="ppaction://media"/>
          </p:cNvPr>
          <p:cNvPicPr>
            <a:picLocks noRot="1" noChangeAspect="1"/>
          </p:cNvPicPr>
          <p:nvPr>
            <a:wavAudioFile r:embed="rId1" name="~PP3352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Functions of Ca</a:t>
            </a:r>
            <a:r>
              <a:rPr lang="en-US" baseline="30000" dirty="0" smtClean="0"/>
              <a:t>++</a:t>
            </a:r>
            <a:r>
              <a:rPr lang="en-US" b="1" dirty="0" smtClean="0"/>
              <a:t>: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b="1" i="1" dirty="0" smtClean="0"/>
              <a:t>Non-</a:t>
            </a:r>
            <a:r>
              <a:rPr lang="en-US" b="1" i="1" dirty="0" err="1" smtClean="0"/>
              <a:t>ionizable</a:t>
            </a:r>
            <a:r>
              <a:rPr lang="en-US" b="1" i="1" dirty="0" smtClean="0"/>
              <a:t> form</a:t>
            </a:r>
            <a:r>
              <a:rPr lang="en-US" dirty="0" smtClean="0"/>
              <a:t>→ calcification of bone and teeth.</a:t>
            </a:r>
          </a:p>
          <a:p>
            <a:pPr lvl="0"/>
            <a:r>
              <a:rPr lang="en-US" b="1" i="1" dirty="0" err="1" smtClean="0"/>
              <a:t>Ionizable</a:t>
            </a:r>
            <a:r>
              <a:rPr lang="en-US" b="1" i="1" dirty="0" smtClean="0"/>
              <a:t> form:</a:t>
            </a:r>
            <a:endParaRPr lang="en-US" dirty="0" smtClean="0"/>
          </a:p>
          <a:p>
            <a:pPr lvl="0"/>
            <a:r>
              <a:rPr lang="en-US" dirty="0" smtClean="0"/>
              <a:t>Regulation of transmission of nerve impulses.</a:t>
            </a:r>
          </a:p>
          <a:p>
            <a:pPr lvl="0"/>
            <a:r>
              <a:rPr lang="en-US" dirty="0" smtClean="0"/>
              <a:t>Maintenance of cell membrane permeability.</a:t>
            </a:r>
          </a:p>
          <a:p>
            <a:pPr lvl="0"/>
            <a:r>
              <a:rPr lang="en-US" dirty="0" smtClean="0"/>
              <a:t>Muscle contraction and relaxation.</a:t>
            </a:r>
          </a:p>
          <a:p>
            <a:pPr lvl="0" algn="just"/>
            <a:r>
              <a:rPr lang="en-US" dirty="0" smtClean="0"/>
              <a:t>Decrease the neuromuscular excitability : as if </a:t>
            </a:r>
            <a:r>
              <a:rPr lang="en-US" dirty="0" err="1" smtClean="0"/>
              <a:t>ionizable</a:t>
            </a:r>
            <a:r>
              <a:rPr lang="en-US" dirty="0" smtClean="0"/>
              <a:t> Ca</a:t>
            </a:r>
            <a:r>
              <a:rPr lang="en-US" baseline="30000" dirty="0" smtClean="0"/>
              <a:t>++</a:t>
            </a:r>
            <a:r>
              <a:rPr lang="en-US" dirty="0" smtClean="0"/>
              <a:t> decreases , it will results in attacks of spasmodic contraction that may involve laryngeal and respiratory muscles with </a:t>
            </a:r>
            <a:r>
              <a:rPr lang="en-US" dirty="0" err="1" smtClean="0"/>
              <a:t>carpo</a:t>
            </a:r>
            <a:r>
              <a:rPr lang="en-US" dirty="0" smtClean="0"/>
              <a:t>-pedal spasm , a condition called </a:t>
            </a:r>
            <a:r>
              <a:rPr lang="en-US" dirty="0" err="1" smtClean="0"/>
              <a:t>tetany</a:t>
            </a:r>
            <a:r>
              <a:rPr lang="en-US" dirty="0" smtClean="0"/>
              <a:t> ( manifest </a:t>
            </a:r>
            <a:r>
              <a:rPr lang="en-US" dirty="0" err="1" smtClean="0"/>
              <a:t>tetany</a:t>
            </a:r>
            <a:r>
              <a:rPr lang="en-US" dirty="0" smtClean="0"/>
              <a:t> occurs if the serum Ca</a:t>
            </a:r>
            <a:r>
              <a:rPr lang="en-US" baseline="30000" dirty="0" smtClean="0"/>
              <a:t>++ </a:t>
            </a:r>
            <a:r>
              <a:rPr lang="en-US" dirty="0" smtClean="0"/>
              <a:t>level less than 7 mg/dl  &amp; Latent </a:t>
            </a:r>
            <a:r>
              <a:rPr lang="en-US" dirty="0" err="1" smtClean="0"/>
              <a:t>tetany</a:t>
            </a:r>
            <a:r>
              <a:rPr lang="en-US" dirty="0" smtClean="0"/>
              <a:t> occurs if the serum Ca</a:t>
            </a:r>
            <a:r>
              <a:rPr lang="en-US" baseline="30000" dirty="0" smtClean="0"/>
              <a:t>++ </a:t>
            </a:r>
            <a:r>
              <a:rPr lang="en-US" dirty="0" smtClean="0"/>
              <a:t>level 7-9 mg/dl.</a:t>
            </a:r>
          </a:p>
          <a:p>
            <a:endParaRPr lang="ar-EG" dirty="0"/>
          </a:p>
        </p:txBody>
      </p:sp>
      <p:pic>
        <p:nvPicPr>
          <p:cNvPr id="4" name="~PP3928.WAV">
            <a:hlinkClick r:id="" action="ppaction://media"/>
          </p:cNvPr>
          <p:cNvPicPr>
            <a:picLocks noRot="1" noChangeAspect="1"/>
          </p:cNvPicPr>
          <p:nvPr>
            <a:wavAudioFile r:embed="rId1" name="~PP392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8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Role of Ca</a:t>
            </a:r>
            <a:r>
              <a:rPr lang="en-US" baseline="30000" dirty="0" smtClean="0"/>
              <a:t>++</a:t>
            </a:r>
            <a:r>
              <a:rPr lang="en-US" dirty="0" smtClean="0"/>
              <a:t> as a cofactor in different metabolic pathways:</a:t>
            </a:r>
          </a:p>
          <a:p>
            <a:pPr marL="514350" lvl="0" indent="-514350">
              <a:buAutoNum type="arabicPeriod"/>
            </a:pPr>
            <a:r>
              <a:rPr lang="en-US" dirty="0" smtClean="0"/>
              <a:t>It acts as secondary messenger to mediate metabolic actions of hormones  e.g. </a:t>
            </a:r>
            <a:r>
              <a:rPr lang="en-US" dirty="0" err="1" smtClean="0"/>
              <a:t>catecholamines</a:t>
            </a:r>
            <a:r>
              <a:rPr lang="en-US" dirty="0" smtClean="0"/>
              <a:t> , vasopressin "ADH" , </a:t>
            </a:r>
            <a:r>
              <a:rPr lang="en-US" dirty="0" err="1" smtClean="0"/>
              <a:t>oxytocin</a:t>
            </a:r>
            <a:r>
              <a:rPr lang="en-US" dirty="0" smtClean="0"/>
              <a:t> &amp; </a:t>
            </a:r>
            <a:r>
              <a:rPr lang="en-US" dirty="0" err="1" smtClean="0"/>
              <a:t>angiotensin</a:t>
            </a:r>
            <a:r>
              <a:rPr lang="en-US" dirty="0" smtClean="0"/>
              <a:t> II.</a:t>
            </a:r>
          </a:p>
          <a:p>
            <a:pPr marL="514350" lvl="0" indent="-514350">
              <a:buAutoNum type="arabicPeriod"/>
            </a:pPr>
            <a:r>
              <a:rPr lang="en-US" dirty="0" smtClean="0"/>
              <a:t>Milk clotting.</a:t>
            </a:r>
          </a:p>
          <a:p>
            <a:pPr marL="514350" lvl="0" indent="-514350">
              <a:buAutoNum type="arabicPeriod"/>
            </a:pPr>
            <a:r>
              <a:rPr lang="en-US" dirty="0" smtClean="0"/>
              <a:t>Activation of certain enzymes.</a:t>
            </a:r>
          </a:p>
          <a:p>
            <a:pPr>
              <a:buNone/>
            </a:pPr>
            <a:endParaRPr lang="ar-EG" dirty="0"/>
          </a:p>
        </p:txBody>
      </p:sp>
      <p:pic>
        <p:nvPicPr>
          <p:cNvPr id="4" name="~PP2269.WAV">
            <a:hlinkClick r:id="" action="ppaction://media"/>
          </p:cNvPr>
          <p:cNvPicPr>
            <a:picLocks noRot="1" noChangeAspect="1"/>
          </p:cNvPicPr>
          <p:nvPr>
            <a:wavAudioFile r:embed="rId1" name="~PP226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Iron "Fe</a:t>
            </a:r>
            <a:r>
              <a:rPr lang="en-US" b="1" baseline="30000" dirty="0" smtClean="0"/>
              <a:t>++</a:t>
            </a:r>
            <a:r>
              <a:rPr lang="en-US" b="1" dirty="0" smtClean="0"/>
              <a:t>"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/>
              <a:t>Sources:</a:t>
            </a:r>
            <a:endParaRPr lang="en-US" sz="2800" dirty="0" smtClean="0"/>
          </a:p>
          <a:p>
            <a:pPr lvl="0"/>
            <a:r>
              <a:rPr lang="en-US" dirty="0" smtClean="0"/>
              <a:t>Dates, molasses, liver, meat &amp; fishes are the richest sources.</a:t>
            </a:r>
            <a:endParaRPr lang="en-US" sz="2800" dirty="0" smtClean="0"/>
          </a:p>
          <a:p>
            <a:pPr lvl="0"/>
            <a:r>
              <a:rPr lang="en-US" dirty="0" smtClean="0"/>
              <a:t>Spinach is a poor source of iron as it presents in bound form with </a:t>
            </a:r>
            <a:r>
              <a:rPr lang="en-US" dirty="0" err="1" smtClean="0"/>
              <a:t>phytate</a:t>
            </a:r>
            <a:r>
              <a:rPr lang="en-US" dirty="0" smtClean="0"/>
              <a:t> which interferes with iron absorption.</a:t>
            </a:r>
            <a:endParaRPr lang="en-US" sz="2800" dirty="0" smtClean="0"/>
          </a:p>
          <a:p>
            <a:r>
              <a:rPr lang="en-US" b="1" dirty="0" smtClean="0"/>
              <a:t>Absorption:</a:t>
            </a:r>
            <a:endParaRPr lang="en-US" sz="2800" dirty="0" smtClean="0"/>
          </a:p>
          <a:p>
            <a:pPr>
              <a:buNone/>
            </a:pPr>
            <a:r>
              <a:rPr lang="en-US" b="1" dirty="0" smtClean="0"/>
              <a:t>Site of absorption</a:t>
            </a:r>
            <a:r>
              <a:rPr lang="en-US" dirty="0" smtClean="0"/>
              <a:t>: The upper part of small intestine.</a:t>
            </a:r>
          </a:p>
          <a:p>
            <a:pPr lvl="0"/>
            <a:r>
              <a:rPr lang="en-US" sz="2800" dirty="0" smtClean="0"/>
              <a:t>About 10-20% only of dietary iron is absorbed.</a:t>
            </a:r>
          </a:p>
          <a:p>
            <a:pPr lvl="0"/>
            <a:r>
              <a:rPr lang="en-US" sz="2800" dirty="0" smtClean="0"/>
              <a:t>Alkaline &amp; neutral PH: favors iron in ferric "Fe</a:t>
            </a:r>
            <a:r>
              <a:rPr lang="en-US" sz="2800" baseline="30000" dirty="0" smtClean="0"/>
              <a:t>+++</a:t>
            </a:r>
            <a:r>
              <a:rPr lang="en-US" sz="2800" dirty="0" smtClean="0"/>
              <a:t>" form.</a:t>
            </a:r>
          </a:p>
          <a:p>
            <a:pPr lvl="0"/>
            <a:r>
              <a:rPr lang="en-US" sz="2800" dirty="0" smtClean="0"/>
              <a:t>Acidic </a:t>
            </a:r>
            <a:r>
              <a:rPr lang="en-US" sz="2800" dirty="0" err="1" smtClean="0"/>
              <a:t>PH:favors</a:t>
            </a:r>
            <a:r>
              <a:rPr lang="en-US" sz="2800" dirty="0" smtClean="0"/>
              <a:t> iron in ferrous "Fe</a:t>
            </a:r>
            <a:r>
              <a:rPr lang="en-US" sz="2800" baseline="30000" dirty="0" smtClean="0"/>
              <a:t>++</a:t>
            </a:r>
            <a:r>
              <a:rPr lang="en-US" sz="2800" dirty="0" smtClean="0"/>
              <a:t>" form.</a:t>
            </a:r>
          </a:p>
          <a:p>
            <a:r>
              <a:rPr lang="en-US" sz="2800" dirty="0" smtClean="0"/>
              <a:t>Vitamin C, glutathione &amp; </a:t>
            </a:r>
            <a:r>
              <a:rPr lang="en-US" sz="2800" dirty="0" err="1" smtClean="0"/>
              <a:t>cysteine</a:t>
            </a:r>
            <a:r>
              <a:rPr lang="en-US" sz="2800" dirty="0" smtClean="0"/>
              <a:t> are reducing substances present in food &amp; reduce Fe</a:t>
            </a:r>
            <a:r>
              <a:rPr lang="en-US" sz="2800" baseline="30000" dirty="0" smtClean="0"/>
              <a:t>+++</a:t>
            </a:r>
            <a:r>
              <a:rPr lang="en-US" sz="2800" dirty="0" smtClean="0"/>
              <a:t> into absorbable Fe</a:t>
            </a:r>
            <a:r>
              <a:rPr lang="en-US" sz="2800" baseline="30000" dirty="0" smtClean="0"/>
              <a:t>++</a:t>
            </a:r>
            <a:r>
              <a:rPr lang="en-US" sz="2800" dirty="0" smtClean="0"/>
              <a:t>. </a:t>
            </a:r>
          </a:p>
          <a:p>
            <a:endParaRPr lang="ar-EG" dirty="0"/>
          </a:p>
        </p:txBody>
      </p:sp>
      <p:pic>
        <p:nvPicPr>
          <p:cNvPr id="4" name="~PP2097.WAV">
            <a:hlinkClick r:id="" action="ppaction://media"/>
          </p:cNvPr>
          <p:cNvPicPr>
            <a:picLocks noRot="1" noChangeAspect="1"/>
          </p:cNvPicPr>
          <p:nvPr>
            <a:wavAudioFile r:embed="rId1" name="~PP2097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Factors affecting iron absorption: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</a:rPr>
              <a:t>Factors promoting iron absorption: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Gastric HCL: It dissociates Fe</a:t>
            </a:r>
            <a:r>
              <a:rPr lang="en-US" baseline="30000" dirty="0" smtClean="0"/>
              <a:t>+++</a:t>
            </a:r>
            <a:r>
              <a:rPr lang="en-US" dirty="0" smtClean="0"/>
              <a:t> from chemically combined dietary iron.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Reducing substances: Vitamin C, glutathione &amp; </a:t>
            </a:r>
            <a:r>
              <a:rPr lang="en-US" dirty="0" err="1" smtClean="0"/>
              <a:t>cysteine</a:t>
            </a:r>
            <a:r>
              <a:rPr lang="en-US" dirty="0" smtClean="0"/>
              <a:t> can reduce iron from Fe</a:t>
            </a:r>
            <a:r>
              <a:rPr lang="en-US" baseline="30000" dirty="0" smtClean="0"/>
              <a:t>+++ </a:t>
            </a:r>
            <a:r>
              <a:rPr lang="en-US" dirty="0" smtClean="0"/>
              <a:t>into absorbable Fe</a:t>
            </a:r>
            <a:r>
              <a:rPr lang="en-US" baseline="30000" dirty="0" smtClean="0"/>
              <a:t>++</a:t>
            </a:r>
            <a:r>
              <a:rPr lang="en-US" dirty="0" smtClean="0"/>
              <a:t>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 Increase the body needs: as in hypoxia, </a:t>
            </a:r>
            <a:r>
              <a:rPr lang="en-US" dirty="0" err="1" smtClean="0"/>
              <a:t>erythropoiesis</a:t>
            </a:r>
            <a:r>
              <a:rPr lang="en-US" dirty="0" smtClean="0"/>
              <a:t> &amp; iron deficiency anemia.</a:t>
            </a:r>
          </a:p>
          <a:p>
            <a:pPr lvl="0"/>
            <a:r>
              <a:rPr lang="en-US" b="1" dirty="0" smtClean="0">
                <a:solidFill>
                  <a:srgbClr val="FF0000"/>
                </a:solidFill>
              </a:rPr>
              <a:t>Factors preventing iron absorption: 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High dietary </a:t>
            </a:r>
            <a:r>
              <a:rPr lang="en-US" dirty="0" err="1" smtClean="0"/>
              <a:t>phytate</a:t>
            </a:r>
            <a:r>
              <a:rPr lang="en-US" dirty="0" smtClean="0"/>
              <a:t>, phosphate, oxalate &amp; tea, which form insoluble non-absorbable iron salts.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/>
              <a:t>Steatorrhea</a:t>
            </a:r>
            <a:r>
              <a:rPr lang="en-US" dirty="0" smtClean="0"/>
              <a:t>: as fatty acids form insoluble iron soap.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Alkalinity.</a:t>
            </a:r>
          </a:p>
          <a:p>
            <a:endParaRPr lang="ar-EG" dirty="0"/>
          </a:p>
        </p:txBody>
      </p:sp>
      <p:pic>
        <p:nvPicPr>
          <p:cNvPr id="4" name="~PP2558.WAV">
            <a:hlinkClick r:id="" action="ppaction://media"/>
          </p:cNvPr>
          <p:cNvPicPr>
            <a:picLocks noRot="1" noChangeAspect="1"/>
          </p:cNvPicPr>
          <p:nvPr>
            <a:wavAudioFile r:embed="rId1" name="~PP255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Forms of iron</a:t>
            </a:r>
            <a:endParaRPr lang="ar-EG" b="1" dirty="0"/>
          </a:p>
        </p:txBody>
      </p:sp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295400" y="1219200"/>
            <a:ext cx="6858000" cy="4572000"/>
            <a:chOff x="1800" y="7200"/>
            <a:chExt cx="7920" cy="5400"/>
          </a:xfrm>
        </p:grpSpPr>
        <p:sp>
          <p:nvSpPr>
            <p:cNvPr id="2051" name="Text Box 3"/>
            <p:cNvSpPr txBox="1">
              <a:spLocks noChangeArrowheads="1"/>
            </p:cNvSpPr>
            <p:nvPr/>
          </p:nvSpPr>
          <p:spPr bwMode="auto">
            <a:xfrm>
              <a:off x="2400" y="10620"/>
              <a:ext cx="2820" cy="198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29% is Non-</a:t>
              </a:r>
              <a:r>
                <a:rPr lang="en-US" sz="1200" b="1" dirty="0" err="1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Heme</a:t>
              </a:r>
              <a:r>
                <a:rPr lang="en-US" sz="1200" b="1" dirty="0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 </a:t>
              </a:r>
              <a:r>
                <a:rPr lang="en-US" sz="1200" b="1" dirty="0" err="1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Iron"NHI</a:t>
              </a:r>
              <a:r>
                <a:rPr lang="en-US" sz="1200" b="1" dirty="0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" containing compounds, also called available form i.e. can be used by the tissues when there is body needs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.</a:t>
              </a:r>
              <a:endParaRPr kumimoji="0" lang="ar-EG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2" name="Line 4"/>
            <p:cNvSpPr>
              <a:spLocks noChangeShapeType="1"/>
            </p:cNvSpPr>
            <p:nvPr/>
          </p:nvSpPr>
          <p:spPr bwMode="auto">
            <a:xfrm>
              <a:off x="5760" y="7200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53" name="Line 5"/>
            <p:cNvSpPr>
              <a:spLocks noChangeShapeType="1"/>
            </p:cNvSpPr>
            <p:nvPr/>
          </p:nvSpPr>
          <p:spPr bwMode="auto">
            <a:xfrm flipH="1">
              <a:off x="2880" y="7740"/>
              <a:ext cx="59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54" name="Line 6"/>
            <p:cNvSpPr>
              <a:spLocks noChangeShapeType="1"/>
            </p:cNvSpPr>
            <p:nvPr/>
          </p:nvSpPr>
          <p:spPr bwMode="auto">
            <a:xfrm>
              <a:off x="8820" y="7740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5760" y="7740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56" name="Line 8"/>
            <p:cNvSpPr>
              <a:spLocks noChangeShapeType="1"/>
            </p:cNvSpPr>
            <p:nvPr/>
          </p:nvSpPr>
          <p:spPr bwMode="auto">
            <a:xfrm>
              <a:off x="2880" y="7740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1800" y="8460"/>
              <a:ext cx="1800" cy="126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66% in R.B.Cs iron in the form of hemoglobin</a:t>
              </a:r>
              <a:endParaRPr kumimoji="0" lang="ar-EG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4680" y="8460"/>
              <a:ext cx="1800" cy="72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rtl="1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200" b="1" dirty="0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33% in tissue iron</a:t>
              </a:r>
              <a:endParaRPr lang="ar-EG" sz="1200" b="1" dirty="0" smtClean="0">
                <a:latin typeface="Calibri" pitchFamily="34" charset="0"/>
                <a:ea typeface="Arial" pitchFamily="34" charset="0"/>
                <a:cs typeface="Arial" pitchFamily="34" charset="0"/>
              </a:endParaRPr>
            </a:p>
          </p:txBody>
        </p:sp>
        <p:sp>
          <p:nvSpPr>
            <p:cNvPr id="2059" name="Line 11"/>
            <p:cNvSpPr>
              <a:spLocks noChangeShapeType="1"/>
            </p:cNvSpPr>
            <p:nvPr/>
          </p:nvSpPr>
          <p:spPr bwMode="auto">
            <a:xfrm>
              <a:off x="5580" y="9180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60" name="Line 12"/>
            <p:cNvSpPr>
              <a:spLocks noChangeShapeType="1"/>
            </p:cNvSpPr>
            <p:nvPr/>
          </p:nvSpPr>
          <p:spPr bwMode="auto">
            <a:xfrm>
              <a:off x="4140" y="9900"/>
              <a:ext cx="27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61" name="Line 13"/>
            <p:cNvSpPr>
              <a:spLocks noChangeShapeType="1"/>
            </p:cNvSpPr>
            <p:nvPr/>
          </p:nvSpPr>
          <p:spPr bwMode="auto">
            <a:xfrm>
              <a:off x="4140" y="9900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6840" y="9900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5580" y="10620"/>
              <a:ext cx="2580" cy="186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4% is called </a:t>
              </a:r>
              <a:r>
                <a:rPr lang="en-US" sz="1200" b="1" dirty="0" err="1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hemoproteins</a:t>
              </a:r>
              <a:r>
                <a:rPr lang="en-US" sz="1200" b="1" dirty="0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, also called Non-available form i.e. can't be used by the tissues when there is body needs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.</a:t>
              </a:r>
              <a:endParaRPr kumimoji="0" lang="ar-EG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4" name="Text Box 16"/>
            <p:cNvSpPr txBox="1">
              <a:spLocks noChangeArrowheads="1"/>
            </p:cNvSpPr>
            <p:nvPr/>
          </p:nvSpPr>
          <p:spPr bwMode="auto">
            <a:xfrm>
              <a:off x="7920" y="8460"/>
              <a:ext cx="1800" cy="72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latin typeface="Calibri" pitchFamily="34" charset="0"/>
                  <a:ea typeface="Arial" pitchFamily="34" charset="0"/>
                  <a:cs typeface="Arial" pitchFamily="34" charset="0"/>
                </a:rPr>
                <a:t>1% in plasma iro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n</a:t>
              </a:r>
              <a:endParaRPr kumimoji="0" lang="ar-EG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~PP3875.WAV">
            <a:hlinkClick r:id="" action="ppaction://media"/>
          </p:cNvPr>
          <p:cNvPicPr>
            <a:picLocks noRot="1" noChangeAspect="1"/>
          </p:cNvPicPr>
          <p:nvPr>
            <a:wavAudioFile r:embed="rId1" name="~PP3875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A) NHI "Non-</a:t>
            </a:r>
            <a:r>
              <a:rPr lang="en-US" b="1" dirty="0" err="1" smtClean="0"/>
              <a:t>heme</a:t>
            </a:r>
            <a:r>
              <a:rPr lang="en-US" b="1" dirty="0" smtClean="0"/>
              <a:t> iron containing compounds":</a:t>
            </a:r>
            <a:endParaRPr lang="en-US" sz="2800" dirty="0" smtClean="0"/>
          </a:p>
          <a:p>
            <a:pPr lvl="1" algn="just"/>
            <a:r>
              <a:rPr lang="en-US" dirty="0" smtClean="0"/>
              <a:t>They are transport &amp; storage form of iron.</a:t>
            </a:r>
            <a:endParaRPr lang="en-US" sz="2600" dirty="0" smtClean="0"/>
          </a:p>
          <a:p>
            <a:pPr lvl="1" algn="just"/>
            <a:r>
              <a:rPr lang="en-US" dirty="0" smtClean="0"/>
              <a:t>They include:</a:t>
            </a:r>
            <a:endParaRPr lang="en-US" sz="3600" dirty="0" smtClean="0"/>
          </a:p>
          <a:p>
            <a:pPr algn="just">
              <a:buNone/>
            </a:pPr>
            <a:r>
              <a:rPr lang="en-US" b="1" dirty="0" smtClean="0"/>
              <a:t>1. </a:t>
            </a:r>
            <a:r>
              <a:rPr lang="en-US" b="1" dirty="0" err="1" smtClean="0"/>
              <a:t>Transferrin</a:t>
            </a:r>
            <a:r>
              <a:rPr lang="en-US" dirty="0" smtClean="0"/>
              <a:t>: </a:t>
            </a:r>
            <a:endParaRPr lang="en-US" sz="2800" dirty="0" smtClean="0"/>
          </a:p>
          <a:p>
            <a:pPr algn="just"/>
            <a:r>
              <a:rPr lang="en-US" dirty="0" smtClean="0"/>
              <a:t> It is iron transporting protein belongs to β1-globulin.</a:t>
            </a:r>
            <a:endParaRPr lang="en-US" sz="3000" dirty="0" smtClean="0"/>
          </a:p>
          <a:p>
            <a:pPr algn="just"/>
            <a:r>
              <a:rPr lang="en-US" dirty="0" err="1" smtClean="0"/>
              <a:t>Apotransferrin</a:t>
            </a:r>
            <a:r>
              <a:rPr lang="en-US" dirty="0" smtClean="0"/>
              <a:t> binds to two atoms of Fe</a:t>
            </a:r>
            <a:r>
              <a:rPr lang="en-US" baseline="30000" dirty="0" smtClean="0"/>
              <a:t>+++</a:t>
            </a:r>
            <a:r>
              <a:rPr lang="en-US" dirty="0" smtClean="0"/>
              <a:t>, transporting iron from the gut to the sites of needs e.g. bone marrow to synthesize </a:t>
            </a:r>
            <a:r>
              <a:rPr lang="en-US" dirty="0" err="1" smtClean="0"/>
              <a:t>Hb</a:t>
            </a:r>
            <a:r>
              <a:rPr lang="en-US" dirty="0" smtClean="0"/>
              <a:t> &amp; other tissues.</a:t>
            </a:r>
            <a:endParaRPr lang="en-US" sz="3000" dirty="0" smtClean="0"/>
          </a:p>
          <a:p>
            <a:pPr algn="just"/>
            <a:r>
              <a:rPr lang="en-US" b="1" dirty="0" smtClean="0"/>
              <a:t>N.B:</a:t>
            </a:r>
            <a:r>
              <a:rPr lang="en-US" dirty="0" smtClean="0"/>
              <a:t> Maximum amount of iron that can be carried by the </a:t>
            </a:r>
            <a:r>
              <a:rPr lang="en-US" dirty="0" err="1" smtClean="0"/>
              <a:t>transferrin</a:t>
            </a:r>
            <a:r>
              <a:rPr lang="en-US" dirty="0" smtClean="0"/>
              <a:t> per deciliter is known as total iron binding capacity </a:t>
            </a:r>
            <a:r>
              <a:rPr lang="en-US" b="1" dirty="0" smtClean="0"/>
              <a:t>"T.I.B.C"</a:t>
            </a:r>
            <a:r>
              <a:rPr lang="en-US" dirty="0" smtClean="0"/>
              <a:t>. </a:t>
            </a:r>
          </a:p>
          <a:p>
            <a:pPr algn="just"/>
            <a:r>
              <a:rPr lang="en-US" dirty="0" smtClean="0"/>
              <a:t>Only 30-40% of </a:t>
            </a:r>
            <a:r>
              <a:rPr lang="en-US" dirty="0" err="1" smtClean="0"/>
              <a:t>transferrin</a:t>
            </a:r>
            <a:r>
              <a:rPr lang="en-US" dirty="0" smtClean="0"/>
              <a:t> capacity is utilized for transport of iron &amp; the remaining 60-70% remains unbound &amp; called unsaturated iron binding capacity </a:t>
            </a:r>
            <a:r>
              <a:rPr lang="en-US" b="1" dirty="0" smtClean="0"/>
              <a:t>"U.I.B.C".</a:t>
            </a:r>
            <a:endParaRPr lang="en-US" sz="2800" dirty="0" smtClean="0"/>
          </a:p>
          <a:p>
            <a:r>
              <a:rPr lang="en-US" b="1" dirty="0" smtClean="0"/>
              <a:t> </a:t>
            </a:r>
            <a:endParaRPr lang="en-US" sz="2800" dirty="0" smtClean="0"/>
          </a:p>
          <a:p>
            <a:endParaRPr lang="ar-EG" dirty="0"/>
          </a:p>
        </p:txBody>
      </p:sp>
      <p:pic>
        <p:nvPicPr>
          <p:cNvPr id="4" name="~PP1772.WAV">
            <a:hlinkClick r:id="" action="ppaction://media"/>
          </p:cNvPr>
          <p:cNvPicPr>
            <a:picLocks noRot="1" noChangeAspect="1"/>
          </p:cNvPicPr>
          <p:nvPr>
            <a:wavAudioFile r:embed="rId1" name="~PP1772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Minerals Chemistry</a:t>
            </a:r>
            <a:endParaRPr lang="ar-EG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~PP4044.WAV">
            <a:hlinkClick r:id="" action="ppaction://media"/>
          </p:cNvPr>
          <p:cNvPicPr>
            <a:picLocks noRot="1" noChangeAspect="1"/>
          </p:cNvPicPr>
          <p:nvPr>
            <a:wavAudioFile r:embed="rId1" name="~PP4044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T.I.B.C: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0"/>
            <a:r>
              <a:rPr lang="en-US" dirty="0" smtClean="0"/>
              <a:t>In iron overload: There is increase in the plasma iron &amp; decrease in the T.I.B.C.</a:t>
            </a:r>
          </a:p>
          <a:p>
            <a:endParaRPr lang="ar-E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 smtClean="0"/>
              <a:t>In iron deficiency anemia: there is decrease in plasma iron with increase in the T.I.B.C as follow:</a:t>
            </a:r>
          </a:p>
          <a:p>
            <a:endParaRPr lang="ar-E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ar-EG"/>
          </a:p>
        </p:txBody>
      </p:sp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52400" y="2209800"/>
            <a:ext cx="4572000" cy="1257300"/>
            <a:chOff x="2520" y="8820"/>
            <a:chExt cx="6660" cy="1980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>
              <a:off x="2880" y="8820"/>
              <a:ext cx="5340" cy="480"/>
              <a:chOff x="2880" y="8820"/>
              <a:chExt cx="5340" cy="480"/>
            </a:xfrm>
          </p:grpSpPr>
          <p:sp>
            <p:nvSpPr>
              <p:cNvPr id="3076" name="Freeform 4"/>
              <p:cNvSpPr>
                <a:spLocks/>
              </p:cNvSpPr>
              <p:nvPr/>
            </p:nvSpPr>
            <p:spPr bwMode="auto">
              <a:xfrm>
                <a:off x="2880" y="8820"/>
                <a:ext cx="5340" cy="480"/>
              </a:xfrm>
              <a:custGeom>
                <a:avLst/>
                <a:gdLst/>
                <a:ahLst/>
                <a:cxnLst>
                  <a:cxn ang="0">
                    <a:pos x="60" y="60"/>
                  </a:cxn>
                  <a:cxn ang="0">
                    <a:pos x="60" y="240"/>
                  </a:cxn>
                  <a:cxn ang="0">
                    <a:pos x="60" y="420"/>
                  </a:cxn>
                  <a:cxn ang="0">
                    <a:pos x="420" y="420"/>
                  </a:cxn>
                  <a:cxn ang="0">
                    <a:pos x="420" y="60"/>
                  </a:cxn>
                  <a:cxn ang="0">
                    <a:pos x="600" y="60"/>
                  </a:cxn>
                  <a:cxn ang="0">
                    <a:pos x="600" y="240"/>
                  </a:cxn>
                  <a:cxn ang="0">
                    <a:pos x="600" y="420"/>
                  </a:cxn>
                  <a:cxn ang="0">
                    <a:pos x="960" y="420"/>
                  </a:cxn>
                  <a:cxn ang="0">
                    <a:pos x="960" y="60"/>
                  </a:cxn>
                  <a:cxn ang="0">
                    <a:pos x="1140" y="60"/>
                  </a:cxn>
                  <a:cxn ang="0">
                    <a:pos x="1140" y="240"/>
                  </a:cxn>
                  <a:cxn ang="0">
                    <a:pos x="1140" y="420"/>
                  </a:cxn>
                  <a:cxn ang="0">
                    <a:pos x="1320" y="420"/>
                  </a:cxn>
                  <a:cxn ang="0">
                    <a:pos x="1500" y="420"/>
                  </a:cxn>
                  <a:cxn ang="0">
                    <a:pos x="1500" y="240"/>
                  </a:cxn>
                  <a:cxn ang="0">
                    <a:pos x="1500" y="60"/>
                  </a:cxn>
                  <a:cxn ang="0">
                    <a:pos x="1680" y="60"/>
                  </a:cxn>
                  <a:cxn ang="0">
                    <a:pos x="1680" y="240"/>
                  </a:cxn>
                  <a:cxn ang="0">
                    <a:pos x="1680" y="420"/>
                  </a:cxn>
                  <a:cxn ang="0">
                    <a:pos x="2040" y="420"/>
                  </a:cxn>
                  <a:cxn ang="0">
                    <a:pos x="2040" y="240"/>
                  </a:cxn>
                  <a:cxn ang="0">
                    <a:pos x="2040" y="60"/>
                  </a:cxn>
                  <a:cxn ang="0">
                    <a:pos x="2220" y="60"/>
                  </a:cxn>
                  <a:cxn ang="0">
                    <a:pos x="2220" y="240"/>
                  </a:cxn>
                  <a:cxn ang="0">
                    <a:pos x="2220" y="420"/>
                  </a:cxn>
                  <a:cxn ang="0">
                    <a:pos x="2580" y="420"/>
                  </a:cxn>
                  <a:cxn ang="0">
                    <a:pos x="2580" y="240"/>
                  </a:cxn>
                  <a:cxn ang="0">
                    <a:pos x="2580" y="60"/>
                  </a:cxn>
                  <a:cxn ang="0">
                    <a:pos x="2760" y="60"/>
                  </a:cxn>
                  <a:cxn ang="0">
                    <a:pos x="2760" y="240"/>
                  </a:cxn>
                  <a:cxn ang="0">
                    <a:pos x="2760" y="420"/>
                  </a:cxn>
                  <a:cxn ang="0">
                    <a:pos x="3120" y="420"/>
                  </a:cxn>
                  <a:cxn ang="0">
                    <a:pos x="3120" y="240"/>
                  </a:cxn>
                  <a:cxn ang="0">
                    <a:pos x="3120" y="60"/>
                  </a:cxn>
                  <a:cxn ang="0">
                    <a:pos x="3300" y="60"/>
                  </a:cxn>
                  <a:cxn ang="0">
                    <a:pos x="3300" y="240"/>
                  </a:cxn>
                  <a:cxn ang="0">
                    <a:pos x="3300" y="420"/>
                  </a:cxn>
                  <a:cxn ang="0">
                    <a:pos x="3480" y="420"/>
                  </a:cxn>
                  <a:cxn ang="0">
                    <a:pos x="3660" y="420"/>
                  </a:cxn>
                  <a:cxn ang="0">
                    <a:pos x="3660" y="240"/>
                  </a:cxn>
                  <a:cxn ang="0">
                    <a:pos x="3660" y="60"/>
                  </a:cxn>
                  <a:cxn ang="0">
                    <a:pos x="3840" y="60"/>
                  </a:cxn>
                  <a:cxn ang="0">
                    <a:pos x="3840" y="420"/>
                  </a:cxn>
                  <a:cxn ang="0">
                    <a:pos x="4020" y="420"/>
                  </a:cxn>
                  <a:cxn ang="0">
                    <a:pos x="4200" y="420"/>
                  </a:cxn>
                  <a:cxn ang="0">
                    <a:pos x="4200" y="240"/>
                  </a:cxn>
                  <a:cxn ang="0">
                    <a:pos x="4200" y="60"/>
                  </a:cxn>
                  <a:cxn ang="0">
                    <a:pos x="4380" y="60"/>
                  </a:cxn>
                  <a:cxn ang="0">
                    <a:pos x="4380" y="240"/>
                  </a:cxn>
                  <a:cxn ang="0">
                    <a:pos x="4380" y="420"/>
                  </a:cxn>
                  <a:cxn ang="0">
                    <a:pos x="4740" y="420"/>
                  </a:cxn>
                  <a:cxn ang="0">
                    <a:pos x="4740" y="60"/>
                  </a:cxn>
                  <a:cxn ang="0">
                    <a:pos x="4920" y="60"/>
                  </a:cxn>
                  <a:cxn ang="0">
                    <a:pos x="4920" y="240"/>
                  </a:cxn>
                  <a:cxn ang="0">
                    <a:pos x="4920" y="420"/>
                  </a:cxn>
                  <a:cxn ang="0">
                    <a:pos x="5280" y="420"/>
                  </a:cxn>
                  <a:cxn ang="0">
                    <a:pos x="5280" y="240"/>
                  </a:cxn>
                  <a:cxn ang="0">
                    <a:pos x="5280" y="60"/>
                  </a:cxn>
                </a:cxnLst>
                <a:rect l="0" t="0" r="r" b="b"/>
                <a:pathLst>
                  <a:path w="5340" h="480">
                    <a:moveTo>
                      <a:pt x="60" y="60"/>
                    </a:moveTo>
                    <a:cubicBezTo>
                      <a:pt x="60" y="120"/>
                      <a:pt x="60" y="180"/>
                      <a:pt x="60" y="240"/>
                    </a:cubicBezTo>
                    <a:cubicBezTo>
                      <a:pt x="60" y="300"/>
                      <a:pt x="0" y="390"/>
                      <a:pt x="60" y="420"/>
                    </a:cubicBezTo>
                    <a:cubicBezTo>
                      <a:pt x="120" y="450"/>
                      <a:pt x="360" y="480"/>
                      <a:pt x="420" y="420"/>
                    </a:cubicBezTo>
                    <a:cubicBezTo>
                      <a:pt x="480" y="360"/>
                      <a:pt x="390" y="120"/>
                      <a:pt x="420" y="60"/>
                    </a:cubicBezTo>
                    <a:cubicBezTo>
                      <a:pt x="450" y="0"/>
                      <a:pt x="570" y="30"/>
                      <a:pt x="600" y="60"/>
                    </a:cubicBezTo>
                    <a:cubicBezTo>
                      <a:pt x="630" y="90"/>
                      <a:pt x="600" y="180"/>
                      <a:pt x="600" y="240"/>
                    </a:cubicBezTo>
                    <a:cubicBezTo>
                      <a:pt x="600" y="300"/>
                      <a:pt x="540" y="390"/>
                      <a:pt x="600" y="420"/>
                    </a:cubicBezTo>
                    <a:cubicBezTo>
                      <a:pt x="660" y="450"/>
                      <a:pt x="900" y="480"/>
                      <a:pt x="960" y="420"/>
                    </a:cubicBezTo>
                    <a:cubicBezTo>
                      <a:pt x="1020" y="360"/>
                      <a:pt x="930" y="120"/>
                      <a:pt x="960" y="60"/>
                    </a:cubicBezTo>
                    <a:cubicBezTo>
                      <a:pt x="990" y="0"/>
                      <a:pt x="1110" y="30"/>
                      <a:pt x="1140" y="60"/>
                    </a:cubicBezTo>
                    <a:cubicBezTo>
                      <a:pt x="1170" y="90"/>
                      <a:pt x="1140" y="180"/>
                      <a:pt x="1140" y="240"/>
                    </a:cubicBezTo>
                    <a:cubicBezTo>
                      <a:pt x="1140" y="300"/>
                      <a:pt x="1110" y="390"/>
                      <a:pt x="1140" y="420"/>
                    </a:cubicBezTo>
                    <a:cubicBezTo>
                      <a:pt x="1170" y="450"/>
                      <a:pt x="1260" y="420"/>
                      <a:pt x="1320" y="420"/>
                    </a:cubicBezTo>
                    <a:cubicBezTo>
                      <a:pt x="1380" y="420"/>
                      <a:pt x="1470" y="450"/>
                      <a:pt x="1500" y="420"/>
                    </a:cubicBezTo>
                    <a:cubicBezTo>
                      <a:pt x="1530" y="390"/>
                      <a:pt x="1500" y="300"/>
                      <a:pt x="1500" y="240"/>
                    </a:cubicBezTo>
                    <a:cubicBezTo>
                      <a:pt x="1500" y="180"/>
                      <a:pt x="1470" y="90"/>
                      <a:pt x="1500" y="60"/>
                    </a:cubicBezTo>
                    <a:cubicBezTo>
                      <a:pt x="1530" y="30"/>
                      <a:pt x="1650" y="30"/>
                      <a:pt x="1680" y="60"/>
                    </a:cubicBezTo>
                    <a:cubicBezTo>
                      <a:pt x="1710" y="90"/>
                      <a:pt x="1680" y="180"/>
                      <a:pt x="1680" y="240"/>
                    </a:cubicBezTo>
                    <a:cubicBezTo>
                      <a:pt x="1680" y="300"/>
                      <a:pt x="1620" y="390"/>
                      <a:pt x="1680" y="420"/>
                    </a:cubicBezTo>
                    <a:cubicBezTo>
                      <a:pt x="1740" y="450"/>
                      <a:pt x="1980" y="450"/>
                      <a:pt x="2040" y="420"/>
                    </a:cubicBezTo>
                    <a:cubicBezTo>
                      <a:pt x="2100" y="390"/>
                      <a:pt x="2040" y="300"/>
                      <a:pt x="2040" y="240"/>
                    </a:cubicBezTo>
                    <a:cubicBezTo>
                      <a:pt x="2040" y="180"/>
                      <a:pt x="2010" y="90"/>
                      <a:pt x="2040" y="60"/>
                    </a:cubicBezTo>
                    <a:cubicBezTo>
                      <a:pt x="2070" y="30"/>
                      <a:pt x="2190" y="30"/>
                      <a:pt x="2220" y="60"/>
                    </a:cubicBezTo>
                    <a:cubicBezTo>
                      <a:pt x="2250" y="90"/>
                      <a:pt x="2220" y="180"/>
                      <a:pt x="2220" y="240"/>
                    </a:cubicBezTo>
                    <a:cubicBezTo>
                      <a:pt x="2220" y="300"/>
                      <a:pt x="2160" y="390"/>
                      <a:pt x="2220" y="420"/>
                    </a:cubicBezTo>
                    <a:cubicBezTo>
                      <a:pt x="2280" y="450"/>
                      <a:pt x="2520" y="450"/>
                      <a:pt x="2580" y="420"/>
                    </a:cubicBezTo>
                    <a:cubicBezTo>
                      <a:pt x="2640" y="390"/>
                      <a:pt x="2580" y="300"/>
                      <a:pt x="2580" y="240"/>
                    </a:cubicBezTo>
                    <a:cubicBezTo>
                      <a:pt x="2580" y="180"/>
                      <a:pt x="2550" y="90"/>
                      <a:pt x="2580" y="60"/>
                    </a:cubicBezTo>
                    <a:cubicBezTo>
                      <a:pt x="2610" y="30"/>
                      <a:pt x="2730" y="30"/>
                      <a:pt x="2760" y="60"/>
                    </a:cubicBezTo>
                    <a:cubicBezTo>
                      <a:pt x="2790" y="90"/>
                      <a:pt x="2760" y="180"/>
                      <a:pt x="2760" y="240"/>
                    </a:cubicBezTo>
                    <a:cubicBezTo>
                      <a:pt x="2760" y="300"/>
                      <a:pt x="2700" y="390"/>
                      <a:pt x="2760" y="420"/>
                    </a:cubicBezTo>
                    <a:cubicBezTo>
                      <a:pt x="2820" y="450"/>
                      <a:pt x="3060" y="450"/>
                      <a:pt x="3120" y="420"/>
                    </a:cubicBezTo>
                    <a:cubicBezTo>
                      <a:pt x="3180" y="390"/>
                      <a:pt x="3120" y="300"/>
                      <a:pt x="3120" y="240"/>
                    </a:cubicBezTo>
                    <a:cubicBezTo>
                      <a:pt x="3120" y="180"/>
                      <a:pt x="3090" y="90"/>
                      <a:pt x="3120" y="60"/>
                    </a:cubicBezTo>
                    <a:cubicBezTo>
                      <a:pt x="3150" y="30"/>
                      <a:pt x="3270" y="30"/>
                      <a:pt x="3300" y="60"/>
                    </a:cubicBezTo>
                    <a:cubicBezTo>
                      <a:pt x="3330" y="90"/>
                      <a:pt x="3300" y="180"/>
                      <a:pt x="3300" y="240"/>
                    </a:cubicBezTo>
                    <a:cubicBezTo>
                      <a:pt x="3300" y="300"/>
                      <a:pt x="3270" y="390"/>
                      <a:pt x="3300" y="420"/>
                    </a:cubicBezTo>
                    <a:cubicBezTo>
                      <a:pt x="3330" y="450"/>
                      <a:pt x="3420" y="420"/>
                      <a:pt x="3480" y="420"/>
                    </a:cubicBezTo>
                    <a:cubicBezTo>
                      <a:pt x="3540" y="420"/>
                      <a:pt x="3630" y="450"/>
                      <a:pt x="3660" y="420"/>
                    </a:cubicBezTo>
                    <a:cubicBezTo>
                      <a:pt x="3690" y="390"/>
                      <a:pt x="3660" y="300"/>
                      <a:pt x="3660" y="240"/>
                    </a:cubicBezTo>
                    <a:cubicBezTo>
                      <a:pt x="3660" y="180"/>
                      <a:pt x="3630" y="90"/>
                      <a:pt x="3660" y="60"/>
                    </a:cubicBezTo>
                    <a:cubicBezTo>
                      <a:pt x="3690" y="30"/>
                      <a:pt x="3810" y="0"/>
                      <a:pt x="3840" y="60"/>
                    </a:cubicBezTo>
                    <a:cubicBezTo>
                      <a:pt x="3870" y="120"/>
                      <a:pt x="3810" y="360"/>
                      <a:pt x="3840" y="420"/>
                    </a:cubicBezTo>
                    <a:cubicBezTo>
                      <a:pt x="3870" y="480"/>
                      <a:pt x="3960" y="420"/>
                      <a:pt x="4020" y="420"/>
                    </a:cubicBezTo>
                    <a:cubicBezTo>
                      <a:pt x="4080" y="420"/>
                      <a:pt x="4170" y="450"/>
                      <a:pt x="4200" y="420"/>
                    </a:cubicBezTo>
                    <a:cubicBezTo>
                      <a:pt x="4230" y="390"/>
                      <a:pt x="4200" y="300"/>
                      <a:pt x="4200" y="240"/>
                    </a:cubicBezTo>
                    <a:cubicBezTo>
                      <a:pt x="4200" y="180"/>
                      <a:pt x="4170" y="90"/>
                      <a:pt x="4200" y="60"/>
                    </a:cubicBezTo>
                    <a:cubicBezTo>
                      <a:pt x="4230" y="30"/>
                      <a:pt x="4350" y="30"/>
                      <a:pt x="4380" y="60"/>
                    </a:cubicBezTo>
                    <a:cubicBezTo>
                      <a:pt x="4410" y="90"/>
                      <a:pt x="4380" y="180"/>
                      <a:pt x="4380" y="240"/>
                    </a:cubicBezTo>
                    <a:cubicBezTo>
                      <a:pt x="4380" y="300"/>
                      <a:pt x="4320" y="390"/>
                      <a:pt x="4380" y="420"/>
                    </a:cubicBezTo>
                    <a:cubicBezTo>
                      <a:pt x="4440" y="450"/>
                      <a:pt x="4680" y="480"/>
                      <a:pt x="4740" y="420"/>
                    </a:cubicBezTo>
                    <a:cubicBezTo>
                      <a:pt x="4800" y="360"/>
                      <a:pt x="4710" y="120"/>
                      <a:pt x="4740" y="60"/>
                    </a:cubicBezTo>
                    <a:cubicBezTo>
                      <a:pt x="4770" y="0"/>
                      <a:pt x="4890" y="30"/>
                      <a:pt x="4920" y="60"/>
                    </a:cubicBezTo>
                    <a:cubicBezTo>
                      <a:pt x="4950" y="90"/>
                      <a:pt x="4920" y="180"/>
                      <a:pt x="4920" y="240"/>
                    </a:cubicBezTo>
                    <a:cubicBezTo>
                      <a:pt x="4920" y="300"/>
                      <a:pt x="4860" y="390"/>
                      <a:pt x="4920" y="420"/>
                    </a:cubicBezTo>
                    <a:cubicBezTo>
                      <a:pt x="4980" y="450"/>
                      <a:pt x="5220" y="450"/>
                      <a:pt x="5280" y="420"/>
                    </a:cubicBezTo>
                    <a:cubicBezTo>
                      <a:pt x="5340" y="390"/>
                      <a:pt x="5280" y="300"/>
                      <a:pt x="5280" y="240"/>
                    </a:cubicBezTo>
                    <a:cubicBezTo>
                      <a:pt x="5280" y="180"/>
                      <a:pt x="5280" y="120"/>
                      <a:pt x="5280" y="60"/>
                    </a:cubicBezTo>
                  </a:path>
                </a:pathLst>
              </a:custGeom>
              <a:noFill/>
              <a:ln w="28575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3077" name="Oval 5"/>
              <p:cNvSpPr>
                <a:spLocks noChangeArrowheads="1"/>
              </p:cNvSpPr>
              <p:nvPr/>
            </p:nvSpPr>
            <p:spPr bwMode="auto">
              <a:xfrm>
                <a:off x="3060" y="9000"/>
                <a:ext cx="180" cy="18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3078" name="Oval 6"/>
              <p:cNvSpPr>
                <a:spLocks noChangeArrowheads="1"/>
              </p:cNvSpPr>
              <p:nvPr/>
            </p:nvSpPr>
            <p:spPr bwMode="auto">
              <a:xfrm>
                <a:off x="3600" y="9000"/>
                <a:ext cx="180" cy="18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3079" name="Oval 7"/>
              <p:cNvSpPr>
                <a:spLocks noChangeArrowheads="1"/>
              </p:cNvSpPr>
              <p:nvPr/>
            </p:nvSpPr>
            <p:spPr bwMode="auto">
              <a:xfrm>
                <a:off x="4140" y="9000"/>
                <a:ext cx="180" cy="18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  <p:sp>
            <p:nvSpPr>
              <p:cNvPr id="3080" name="Oval 8"/>
              <p:cNvSpPr>
                <a:spLocks noChangeArrowheads="1"/>
              </p:cNvSpPr>
              <p:nvPr/>
            </p:nvSpPr>
            <p:spPr bwMode="auto">
              <a:xfrm>
                <a:off x="4680" y="9000"/>
                <a:ext cx="180" cy="18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ar-EG"/>
              </a:p>
            </p:txBody>
          </p:sp>
        </p:grpSp>
        <p:sp>
          <p:nvSpPr>
            <p:cNvPr id="3081" name="Freeform 9"/>
            <p:cNvSpPr>
              <a:spLocks/>
            </p:cNvSpPr>
            <p:nvPr/>
          </p:nvSpPr>
          <p:spPr bwMode="auto">
            <a:xfrm>
              <a:off x="2790" y="9310"/>
              <a:ext cx="2280" cy="900"/>
            </a:xfrm>
            <a:custGeom>
              <a:avLst/>
              <a:gdLst/>
              <a:ahLst/>
              <a:cxnLst>
                <a:cxn ang="0">
                  <a:pos x="90" y="180"/>
                </a:cxn>
                <a:cxn ang="0">
                  <a:pos x="90" y="540"/>
                </a:cxn>
                <a:cxn ang="0">
                  <a:pos x="630" y="540"/>
                </a:cxn>
                <a:cxn ang="0">
                  <a:pos x="630" y="900"/>
                </a:cxn>
                <a:cxn ang="0">
                  <a:pos x="810" y="540"/>
                </a:cxn>
                <a:cxn ang="0">
                  <a:pos x="2070" y="540"/>
                </a:cxn>
                <a:cxn ang="0">
                  <a:pos x="2070" y="0"/>
                </a:cxn>
              </a:cxnLst>
              <a:rect l="0" t="0" r="r" b="b"/>
              <a:pathLst>
                <a:path w="2280" h="900">
                  <a:moveTo>
                    <a:pt x="90" y="180"/>
                  </a:moveTo>
                  <a:cubicBezTo>
                    <a:pt x="45" y="330"/>
                    <a:pt x="0" y="480"/>
                    <a:pt x="90" y="540"/>
                  </a:cubicBezTo>
                  <a:cubicBezTo>
                    <a:pt x="180" y="600"/>
                    <a:pt x="540" y="480"/>
                    <a:pt x="630" y="540"/>
                  </a:cubicBezTo>
                  <a:cubicBezTo>
                    <a:pt x="720" y="600"/>
                    <a:pt x="600" y="900"/>
                    <a:pt x="630" y="900"/>
                  </a:cubicBezTo>
                  <a:cubicBezTo>
                    <a:pt x="660" y="900"/>
                    <a:pt x="570" y="600"/>
                    <a:pt x="810" y="540"/>
                  </a:cubicBezTo>
                  <a:cubicBezTo>
                    <a:pt x="1050" y="480"/>
                    <a:pt x="1860" y="630"/>
                    <a:pt x="2070" y="540"/>
                  </a:cubicBezTo>
                  <a:cubicBezTo>
                    <a:pt x="2280" y="450"/>
                    <a:pt x="2175" y="225"/>
                    <a:pt x="2070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auto">
            <a:xfrm>
              <a:off x="5220" y="9180"/>
              <a:ext cx="3240" cy="900"/>
            </a:xfrm>
            <a:custGeom>
              <a:avLst/>
              <a:gdLst/>
              <a:ahLst/>
              <a:cxnLst>
                <a:cxn ang="0">
                  <a:pos x="90" y="180"/>
                </a:cxn>
                <a:cxn ang="0">
                  <a:pos x="90" y="540"/>
                </a:cxn>
                <a:cxn ang="0">
                  <a:pos x="630" y="540"/>
                </a:cxn>
                <a:cxn ang="0">
                  <a:pos x="630" y="900"/>
                </a:cxn>
                <a:cxn ang="0">
                  <a:pos x="810" y="540"/>
                </a:cxn>
                <a:cxn ang="0">
                  <a:pos x="2070" y="540"/>
                </a:cxn>
                <a:cxn ang="0">
                  <a:pos x="2070" y="0"/>
                </a:cxn>
              </a:cxnLst>
              <a:rect l="0" t="0" r="r" b="b"/>
              <a:pathLst>
                <a:path w="2280" h="900">
                  <a:moveTo>
                    <a:pt x="90" y="180"/>
                  </a:moveTo>
                  <a:cubicBezTo>
                    <a:pt x="45" y="330"/>
                    <a:pt x="0" y="480"/>
                    <a:pt x="90" y="540"/>
                  </a:cubicBezTo>
                  <a:cubicBezTo>
                    <a:pt x="180" y="600"/>
                    <a:pt x="540" y="480"/>
                    <a:pt x="630" y="540"/>
                  </a:cubicBezTo>
                  <a:cubicBezTo>
                    <a:pt x="720" y="600"/>
                    <a:pt x="600" y="900"/>
                    <a:pt x="630" y="900"/>
                  </a:cubicBezTo>
                  <a:cubicBezTo>
                    <a:pt x="660" y="900"/>
                    <a:pt x="570" y="600"/>
                    <a:pt x="810" y="540"/>
                  </a:cubicBezTo>
                  <a:cubicBezTo>
                    <a:pt x="1050" y="480"/>
                    <a:pt x="1860" y="630"/>
                    <a:pt x="2070" y="540"/>
                  </a:cubicBezTo>
                  <a:cubicBezTo>
                    <a:pt x="2280" y="450"/>
                    <a:pt x="2175" y="225"/>
                    <a:pt x="2070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2520" y="10080"/>
              <a:ext cx="1980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30-40% utilized</a:t>
              </a:r>
              <a:endParaRPr kumimoji="0" lang="ar-E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5220" y="10080"/>
              <a:ext cx="39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60-70% utilized unsaturated "U.I.B.C"</a:t>
              </a:r>
              <a:endParaRPr kumimoji="0" lang="ar-E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85" name="Group 13"/>
          <p:cNvGrpSpPr>
            <a:grpSpLocks/>
          </p:cNvGrpSpPr>
          <p:nvPr/>
        </p:nvGrpSpPr>
        <p:grpSpPr bwMode="auto">
          <a:xfrm>
            <a:off x="4800600" y="2743200"/>
            <a:ext cx="4114800" cy="1752600"/>
            <a:chOff x="3420" y="12704"/>
            <a:chExt cx="5760" cy="2056"/>
          </a:xfrm>
        </p:grpSpPr>
        <p:sp>
          <p:nvSpPr>
            <p:cNvPr id="3086" name="Freeform 14"/>
            <p:cNvSpPr>
              <a:spLocks/>
            </p:cNvSpPr>
            <p:nvPr/>
          </p:nvSpPr>
          <p:spPr bwMode="auto">
            <a:xfrm>
              <a:off x="3420" y="12704"/>
              <a:ext cx="5340" cy="480"/>
            </a:xfrm>
            <a:custGeom>
              <a:avLst/>
              <a:gdLst/>
              <a:ahLst/>
              <a:cxnLst>
                <a:cxn ang="0">
                  <a:pos x="60" y="60"/>
                </a:cxn>
                <a:cxn ang="0">
                  <a:pos x="60" y="240"/>
                </a:cxn>
                <a:cxn ang="0">
                  <a:pos x="60" y="420"/>
                </a:cxn>
                <a:cxn ang="0">
                  <a:pos x="420" y="420"/>
                </a:cxn>
                <a:cxn ang="0">
                  <a:pos x="420" y="60"/>
                </a:cxn>
                <a:cxn ang="0">
                  <a:pos x="600" y="60"/>
                </a:cxn>
                <a:cxn ang="0">
                  <a:pos x="600" y="240"/>
                </a:cxn>
                <a:cxn ang="0">
                  <a:pos x="600" y="420"/>
                </a:cxn>
                <a:cxn ang="0">
                  <a:pos x="960" y="420"/>
                </a:cxn>
                <a:cxn ang="0">
                  <a:pos x="960" y="60"/>
                </a:cxn>
                <a:cxn ang="0">
                  <a:pos x="1140" y="60"/>
                </a:cxn>
                <a:cxn ang="0">
                  <a:pos x="1140" y="240"/>
                </a:cxn>
                <a:cxn ang="0">
                  <a:pos x="1140" y="420"/>
                </a:cxn>
                <a:cxn ang="0">
                  <a:pos x="1320" y="420"/>
                </a:cxn>
                <a:cxn ang="0">
                  <a:pos x="1500" y="420"/>
                </a:cxn>
                <a:cxn ang="0">
                  <a:pos x="1500" y="240"/>
                </a:cxn>
                <a:cxn ang="0">
                  <a:pos x="1500" y="60"/>
                </a:cxn>
                <a:cxn ang="0">
                  <a:pos x="1680" y="60"/>
                </a:cxn>
                <a:cxn ang="0">
                  <a:pos x="1680" y="240"/>
                </a:cxn>
                <a:cxn ang="0">
                  <a:pos x="1680" y="420"/>
                </a:cxn>
                <a:cxn ang="0">
                  <a:pos x="2040" y="420"/>
                </a:cxn>
                <a:cxn ang="0">
                  <a:pos x="2040" y="240"/>
                </a:cxn>
                <a:cxn ang="0">
                  <a:pos x="2040" y="60"/>
                </a:cxn>
                <a:cxn ang="0">
                  <a:pos x="2220" y="60"/>
                </a:cxn>
                <a:cxn ang="0">
                  <a:pos x="2220" y="240"/>
                </a:cxn>
                <a:cxn ang="0">
                  <a:pos x="2220" y="420"/>
                </a:cxn>
                <a:cxn ang="0">
                  <a:pos x="2580" y="420"/>
                </a:cxn>
                <a:cxn ang="0">
                  <a:pos x="2580" y="240"/>
                </a:cxn>
                <a:cxn ang="0">
                  <a:pos x="2580" y="60"/>
                </a:cxn>
                <a:cxn ang="0">
                  <a:pos x="2760" y="60"/>
                </a:cxn>
                <a:cxn ang="0">
                  <a:pos x="2760" y="240"/>
                </a:cxn>
                <a:cxn ang="0">
                  <a:pos x="2760" y="420"/>
                </a:cxn>
                <a:cxn ang="0">
                  <a:pos x="3120" y="420"/>
                </a:cxn>
                <a:cxn ang="0">
                  <a:pos x="3120" y="240"/>
                </a:cxn>
                <a:cxn ang="0">
                  <a:pos x="3120" y="60"/>
                </a:cxn>
                <a:cxn ang="0">
                  <a:pos x="3300" y="60"/>
                </a:cxn>
                <a:cxn ang="0">
                  <a:pos x="3300" y="240"/>
                </a:cxn>
                <a:cxn ang="0">
                  <a:pos x="3300" y="420"/>
                </a:cxn>
                <a:cxn ang="0">
                  <a:pos x="3480" y="420"/>
                </a:cxn>
                <a:cxn ang="0">
                  <a:pos x="3660" y="420"/>
                </a:cxn>
                <a:cxn ang="0">
                  <a:pos x="3660" y="240"/>
                </a:cxn>
                <a:cxn ang="0">
                  <a:pos x="3660" y="60"/>
                </a:cxn>
                <a:cxn ang="0">
                  <a:pos x="3840" y="60"/>
                </a:cxn>
                <a:cxn ang="0">
                  <a:pos x="3840" y="420"/>
                </a:cxn>
                <a:cxn ang="0">
                  <a:pos x="4020" y="420"/>
                </a:cxn>
                <a:cxn ang="0">
                  <a:pos x="4200" y="420"/>
                </a:cxn>
                <a:cxn ang="0">
                  <a:pos x="4200" y="240"/>
                </a:cxn>
                <a:cxn ang="0">
                  <a:pos x="4200" y="60"/>
                </a:cxn>
                <a:cxn ang="0">
                  <a:pos x="4380" y="60"/>
                </a:cxn>
                <a:cxn ang="0">
                  <a:pos x="4380" y="240"/>
                </a:cxn>
                <a:cxn ang="0">
                  <a:pos x="4380" y="420"/>
                </a:cxn>
                <a:cxn ang="0">
                  <a:pos x="4740" y="420"/>
                </a:cxn>
                <a:cxn ang="0">
                  <a:pos x="4740" y="60"/>
                </a:cxn>
                <a:cxn ang="0">
                  <a:pos x="4920" y="60"/>
                </a:cxn>
                <a:cxn ang="0">
                  <a:pos x="4920" y="240"/>
                </a:cxn>
                <a:cxn ang="0">
                  <a:pos x="4920" y="420"/>
                </a:cxn>
                <a:cxn ang="0">
                  <a:pos x="5280" y="420"/>
                </a:cxn>
                <a:cxn ang="0">
                  <a:pos x="5280" y="240"/>
                </a:cxn>
                <a:cxn ang="0">
                  <a:pos x="5280" y="60"/>
                </a:cxn>
              </a:cxnLst>
              <a:rect l="0" t="0" r="r" b="b"/>
              <a:pathLst>
                <a:path w="5340" h="480">
                  <a:moveTo>
                    <a:pt x="60" y="60"/>
                  </a:moveTo>
                  <a:cubicBezTo>
                    <a:pt x="60" y="120"/>
                    <a:pt x="60" y="180"/>
                    <a:pt x="60" y="240"/>
                  </a:cubicBezTo>
                  <a:cubicBezTo>
                    <a:pt x="60" y="300"/>
                    <a:pt x="0" y="390"/>
                    <a:pt x="60" y="420"/>
                  </a:cubicBezTo>
                  <a:cubicBezTo>
                    <a:pt x="120" y="450"/>
                    <a:pt x="360" y="480"/>
                    <a:pt x="420" y="420"/>
                  </a:cubicBezTo>
                  <a:cubicBezTo>
                    <a:pt x="480" y="360"/>
                    <a:pt x="390" y="120"/>
                    <a:pt x="420" y="60"/>
                  </a:cubicBezTo>
                  <a:cubicBezTo>
                    <a:pt x="450" y="0"/>
                    <a:pt x="570" y="30"/>
                    <a:pt x="600" y="60"/>
                  </a:cubicBezTo>
                  <a:cubicBezTo>
                    <a:pt x="630" y="90"/>
                    <a:pt x="600" y="180"/>
                    <a:pt x="600" y="240"/>
                  </a:cubicBezTo>
                  <a:cubicBezTo>
                    <a:pt x="600" y="300"/>
                    <a:pt x="540" y="390"/>
                    <a:pt x="600" y="420"/>
                  </a:cubicBezTo>
                  <a:cubicBezTo>
                    <a:pt x="660" y="450"/>
                    <a:pt x="900" y="480"/>
                    <a:pt x="960" y="420"/>
                  </a:cubicBezTo>
                  <a:cubicBezTo>
                    <a:pt x="1020" y="360"/>
                    <a:pt x="930" y="120"/>
                    <a:pt x="960" y="60"/>
                  </a:cubicBezTo>
                  <a:cubicBezTo>
                    <a:pt x="990" y="0"/>
                    <a:pt x="1110" y="30"/>
                    <a:pt x="1140" y="60"/>
                  </a:cubicBezTo>
                  <a:cubicBezTo>
                    <a:pt x="1170" y="90"/>
                    <a:pt x="1140" y="180"/>
                    <a:pt x="1140" y="240"/>
                  </a:cubicBezTo>
                  <a:cubicBezTo>
                    <a:pt x="1140" y="300"/>
                    <a:pt x="1110" y="390"/>
                    <a:pt x="1140" y="420"/>
                  </a:cubicBezTo>
                  <a:cubicBezTo>
                    <a:pt x="1170" y="450"/>
                    <a:pt x="1260" y="420"/>
                    <a:pt x="1320" y="420"/>
                  </a:cubicBezTo>
                  <a:cubicBezTo>
                    <a:pt x="1380" y="420"/>
                    <a:pt x="1470" y="450"/>
                    <a:pt x="1500" y="420"/>
                  </a:cubicBezTo>
                  <a:cubicBezTo>
                    <a:pt x="1530" y="390"/>
                    <a:pt x="1500" y="300"/>
                    <a:pt x="1500" y="240"/>
                  </a:cubicBezTo>
                  <a:cubicBezTo>
                    <a:pt x="1500" y="180"/>
                    <a:pt x="1470" y="90"/>
                    <a:pt x="1500" y="60"/>
                  </a:cubicBezTo>
                  <a:cubicBezTo>
                    <a:pt x="1530" y="30"/>
                    <a:pt x="1650" y="30"/>
                    <a:pt x="1680" y="60"/>
                  </a:cubicBezTo>
                  <a:cubicBezTo>
                    <a:pt x="1710" y="90"/>
                    <a:pt x="1680" y="180"/>
                    <a:pt x="1680" y="240"/>
                  </a:cubicBezTo>
                  <a:cubicBezTo>
                    <a:pt x="1680" y="300"/>
                    <a:pt x="1620" y="390"/>
                    <a:pt x="1680" y="420"/>
                  </a:cubicBezTo>
                  <a:cubicBezTo>
                    <a:pt x="1740" y="450"/>
                    <a:pt x="1980" y="450"/>
                    <a:pt x="2040" y="420"/>
                  </a:cubicBezTo>
                  <a:cubicBezTo>
                    <a:pt x="2100" y="390"/>
                    <a:pt x="2040" y="300"/>
                    <a:pt x="2040" y="240"/>
                  </a:cubicBezTo>
                  <a:cubicBezTo>
                    <a:pt x="2040" y="180"/>
                    <a:pt x="2010" y="90"/>
                    <a:pt x="2040" y="60"/>
                  </a:cubicBezTo>
                  <a:cubicBezTo>
                    <a:pt x="2070" y="30"/>
                    <a:pt x="2190" y="30"/>
                    <a:pt x="2220" y="60"/>
                  </a:cubicBezTo>
                  <a:cubicBezTo>
                    <a:pt x="2250" y="90"/>
                    <a:pt x="2220" y="180"/>
                    <a:pt x="2220" y="240"/>
                  </a:cubicBezTo>
                  <a:cubicBezTo>
                    <a:pt x="2220" y="300"/>
                    <a:pt x="2160" y="390"/>
                    <a:pt x="2220" y="420"/>
                  </a:cubicBezTo>
                  <a:cubicBezTo>
                    <a:pt x="2280" y="450"/>
                    <a:pt x="2520" y="450"/>
                    <a:pt x="2580" y="420"/>
                  </a:cubicBezTo>
                  <a:cubicBezTo>
                    <a:pt x="2640" y="390"/>
                    <a:pt x="2580" y="300"/>
                    <a:pt x="2580" y="240"/>
                  </a:cubicBezTo>
                  <a:cubicBezTo>
                    <a:pt x="2580" y="180"/>
                    <a:pt x="2550" y="90"/>
                    <a:pt x="2580" y="60"/>
                  </a:cubicBezTo>
                  <a:cubicBezTo>
                    <a:pt x="2610" y="30"/>
                    <a:pt x="2730" y="30"/>
                    <a:pt x="2760" y="60"/>
                  </a:cubicBezTo>
                  <a:cubicBezTo>
                    <a:pt x="2790" y="90"/>
                    <a:pt x="2760" y="180"/>
                    <a:pt x="2760" y="240"/>
                  </a:cubicBezTo>
                  <a:cubicBezTo>
                    <a:pt x="2760" y="300"/>
                    <a:pt x="2700" y="390"/>
                    <a:pt x="2760" y="420"/>
                  </a:cubicBezTo>
                  <a:cubicBezTo>
                    <a:pt x="2820" y="450"/>
                    <a:pt x="3060" y="450"/>
                    <a:pt x="3120" y="420"/>
                  </a:cubicBezTo>
                  <a:cubicBezTo>
                    <a:pt x="3180" y="390"/>
                    <a:pt x="3120" y="300"/>
                    <a:pt x="3120" y="240"/>
                  </a:cubicBezTo>
                  <a:cubicBezTo>
                    <a:pt x="3120" y="180"/>
                    <a:pt x="3090" y="90"/>
                    <a:pt x="3120" y="60"/>
                  </a:cubicBezTo>
                  <a:cubicBezTo>
                    <a:pt x="3150" y="30"/>
                    <a:pt x="3270" y="30"/>
                    <a:pt x="3300" y="60"/>
                  </a:cubicBezTo>
                  <a:cubicBezTo>
                    <a:pt x="3330" y="90"/>
                    <a:pt x="3300" y="180"/>
                    <a:pt x="3300" y="240"/>
                  </a:cubicBezTo>
                  <a:cubicBezTo>
                    <a:pt x="3300" y="300"/>
                    <a:pt x="3270" y="390"/>
                    <a:pt x="3300" y="420"/>
                  </a:cubicBezTo>
                  <a:cubicBezTo>
                    <a:pt x="3330" y="450"/>
                    <a:pt x="3420" y="420"/>
                    <a:pt x="3480" y="420"/>
                  </a:cubicBezTo>
                  <a:cubicBezTo>
                    <a:pt x="3540" y="420"/>
                    <a:pt x="3630" y="450"/>
                    <a:pt x="3660" y="420"/>
                  </a:cubicBezTo>
                  <a:cubicBezTo>
                    <a:pt x="3690" y="390"/>
                    <a:pt x="3660" y="300"/>
                    <a:pt x="3660" y="240"/>
                  </a:cubicBezTo>
                  <a:cubicBezTo>
                    <a:pt x="3660" y="180"/>
                    <a:pt x="3630" y="90"/>
                    <a:pt x="3660" y="60"/>
                  </a:cubicBezTo>
                  <a:cubicBezTo>
                    <a:pt x="3690" y="30"/>
                    <a:pt x="3810" y="0"/>
                    <a:pt x="3840" y="60"/>
                  </a:cubicBezTo>
                  <a:cubicBezTo>
                    <a:pt x="3870" y="120"/>
                    <a:pt x="3810" y="360"/>
                    <a:pt x="3840" y="420"/>
                  </a:cubicBezTo>
                  <a:cubicBezTo>
                    <a:pt x="3870" y="480"/>
                    <a:pt x="3960" y="420"/>
                    <a:pt x="4020" y="420"/>
                  </a:cubicBezTo>
                  <a:cubicBezTo>
                    <a:pt x="4080" y="420"/>
                    <a:pt x="4170" y="450"/>
                    <a:pt x="4200" y="420"/>
                  </a:cubicBezTo>
                  <a:cubicBezTo>
                    <a:pt x="4230" y="390"/>
                    <a:pt x="4200" y="300"/>
                    <a:pt x="4200" y="240"/>
                  </a:cubicBezTo>
                  <a:cubicBezTo>
                    <a:pt x="4200" y="180"/>
                    <a:pt x="4170" y="90"/>
                    <a:pt x="4200" y="60"/>
                  </a:cubicBezTo>
                  <a:cubicBezTo>
                    <a:pt x="4230" y="30"/>
                    <a:pt x="4350" y="30"/>
                    <a:pt x="4380" y="60"/>
                  </a:cubicBezTo>
                  <a:cubicBezTo>
                    <a:pt x="4410" y="90"/>
                    <a:pt x="4380" y="180"/>
                    <a:pt x="4380" y="240"/>
                  </a:cubicBezTo>
                  <a:cubicBezTo>
                    <a:pt x="4380" y="300"/>
                    <a:pt x="4320" y="390"/>
                    <a:pt x="4380" y="420"/>
                  </a:cubicBezTo>
                  <a:cubicBezTo>
                    <a:pt x="4440" y="450"/>
                    <a:pt x="4680" y="480"/>
                    <a:pt x="4740" y="420"/>
                  </a:cubicBezTo>
                  <a:cubicBezTo>
                    <a:pt x="4800" y="360"/>
                    <a:pt x="4710" y="120"/>
                    <a:pt x="4740" y="60"/>
                  </a:cubicBezTo>
                  <a:cubicBezTo>
                    <a:pt x="4770" y="0"/>
                    <a:pt x="4890" y="30"/>
                    <a:pt x="4920" y="60"/>
                  </a:cubicBezTo>
                  <a:cubicBezTo>
                    <a:pt x="4950" y="90"/>
                    <a:pt x="4920" y="180"/>
                    <a:pt x="4920" y="240"/>
                  </a:cubicBezTo>
                  <a:cubicBezTo>
                    <a:pt x="4920" y="300"/>
                    <a:pt x="4860" y="390"/>
                    <a:pt x="4920" y="420"/>
                  </a:cubicBezTo>
                  <a:cubicBezTo>
                    <a:pt x="4980" y="450"/>
                    <a:pt x="5220" y="450"/>
                    <a:pt x="5280" y="420"/>
                  </a:cubicBezTo>
                  <a:cubicBezTo>
                    <a:pt x="5340" y="390"/>
                    <a:pt x="5280" y="300"/>
                    <a:pt x="5280" y="240"/>
                  </a:cubicBezTo>
                  <a:cubicBezTo>
                    <a:pt x="5280" y="180"/>
                    <a:pt x="5280" y="120"/>
                    <a:pt x="5280" y="6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87" name="Oval 15"/>
            <p:cNvSpPr>
              <a:spLocks noChangeArrowheads="1"/>
            </p:cNvSpPr>
            <p:nvPr/>
          </p:nvSpPr>
          <p:spPr bwMode="auto">
            <a:xfrm>
              <a:off x="3600" y="12884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88" name="Oval 16"/>
            <p:cNvSpPr>
              <a:spLocks noChangeArrowheads="1"/>
            </p:cNvSpPr>
            <p:nvPr/>
          </p:nvSpPr>
          <p:spPr bwMode="auto">
            <a:xfrm>
              <a:off x="4140" y="129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89" name="Text Box 17"/>
            <p:cNvSpPr txBox="1">
              <a:spLocks noChangeArrowheads="1"/>
            </p:cNvSpPr>
            <p:nvPr/>
          </p:nvSpPr>
          <p:spPr bwMode="auto">
            <a:xfrm>
              <a:off x="4680" y="14040"/>
              <a:ext cx="39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There is increase in the T.I.B.C due to increase in the U.I.B.C</a:t>
              </a:r>
              <a:endParaRPr kumimoji="0" lang="ar-E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auto">
            <a:xfrm>
              <a:off x="4500" y="13140"/>
              <a:ext cx="4680" cy="824"/>
            </a:xfrm>
            <a:custGeom>
              <a:avLst/>
              <a:gdLst/>
              <a:ahLst/>
              <a:cxnLst>
                <a:cxn ang="0">
                  <a:pos x="90" y="180"/>
                </a:cxn>
                <a:cxn ang="0">
                  <a:pos x="90" y="540"/>
                </a:cxn>
                <a:cxn ang="0">
                  <a:pos x="630" y="540"/>
                </a:cxn>
                <a:cxn ang="0">
                  <a:pos x="630" y="900"/>
                </a:cxn>
                <a:cxn ang="0">
                  <a:pos x="810" y="540"/>
                </a:cxn>
                <a:cxn ang="0">
                  <a:pos x="2070" y="540"/>
                </a:cxn>
                <a:cxn ang="0">
                  <a:pos x="2070" y="0"/>
                </a:cxn>
              </a:cxnLst>
              <a:rect l="0" t="0" r="r" b="b"/>
              <a:pathLst>
                <a:path w="2280" h="900">
                  <a:moveTo>
                    <a:pt x="90" y="180"/>
                  </a:moveTo>
                  <a:cubicBezTo>
                    <a:pt x="45" y="330"/>
                    <a:pt x="0" y="480"/>
                    <a:pt x="90" y="540"/>
                  </a:cubicBezTo>
                  <a:cubicBezTo>
                    <a:pt x="180" y="600"/>
                    <a:pt x="540" y="480"/>
                    <a:pt x="630" y="540"/>
                  </a:cubicBezTo>
                  <a:cubicBezTo>
                    <a:pt x="720" y="600"/>
                    <a:pt x="600" y="900"/>
                    <a:pt x="630" y="900"/>
                  </a:cubicBezTo>
                  <a:cubicBezTo>
                    <a:pt x="660" y="900"/>
                    <a:pt x="570" y="600"/>
                    <a:pt x="810" y="540"/>
                  </a:cubicBezTo>
                  <a:cubicBezTo>
                    <a:pt x="1050" y="480"/>
                    <a:pt x="1860" y="630"/>
                    <a:pt x="2070" y="540"/>
                  </a:cubicBezTo>
                  <a:cubicBezTo>
                    <a:pt x="2280" y="450"/>
                    <a:pt x="2175" y="225"/>
                    <a:pt x="2070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</p:grp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762000" y="4724400"/>
            <a:ext cx="4648200" cy="1281113"/>
            <a:chOff x="4140" y="3023"/>
            <a:chExt cx="6300" cy="2017"/>
          </a:xfrm>
        </p:grpSpPr>
        <p:sp>
          <p:nvSpPr>
            <p:cNvPr id="3092" name="Freeform 20"/>
            <p:cNvSpPr>
              <a:spLocks/>
            </p:cNvSpPr>
            <p:nvPr/>
          </p:nvSpPr>
          <p:spPr bwMode="auto">
            <a:xfrm>
              <a:off x="7920" y="3420"/>
              <a:ext cx="1800" cy="824"/>
            </a:xfrm>
            <a:custGeom>
              <a:avLst/>
              <a:gdLst/>
              <a:ahLst/>
              <a:cxnLst>
                <a:cxn ang="0">
                  <a:pos x="90" y="180"/>
                </a:cxn>
                <a:cxn ang="0">
                  <a:pos x="90" y="540"/>
                </a:cxn>
                <a:cxn ang="0">
                  <a:pos x="630" y="540"/>
                </a:cxn>
                <a:cxn ang="0">
                  <a:pos x="630" y="900"/>
                </a:cxn>
                <a:cxn ang="0">
                  <a:pos x="810" y="540"/>
                </a:cxn>
                <a:cxn ang="0">
                  <a:pos x="2070" y="540"/>
                </a:cxn>
                <a:cxn ang="0">
                  <a:pos x="2070" y="0"/>
                </a:cxn>
              </a:cxnLst>
              <a:rect l="0" t="0" r="r" b="b"/>
              <a:pathLst>
                <a:path w="2280" h="900">
                  <a:moveTo>
                    <a:pt x="90" y="180"/>
                  </a:moveTo>
                  <a:cubicBezTo>
                    <a:pt x="45" y="330"/>
                    <a:pt x="0" y="480"/>
                    <a:pt x="90" y="540"/>
                  </a:cubicBezTo>
                  <a:cubicBezTo>
                    <a:pt x="180" y="600"/>
                    <a:pt x="540" y="480"/>
                    <a:pt x="630" y="540"/>
                  </a:cubicBezTo>
                  <a:cubicBezTo>
                    <a:pt x="720" y="600"/>
                    <a:pt x="600" y="900"/>
                    <a:pt x="630" y="900"/>
                  </a:cubicBezTo>
                  <a:cubicBezTo>
                    <a:pt x="660" y="900"/>
                    <a:pt x="570" y="600"/>
                    <a:pt x="810" y="540"/>
                  </a:cubicBezTo>
                  <a:cubicBezTo>
                    <a:pt x="1050" y="480"/>
                    <a:pt x="1860" y="630"/>
                    <a:pt x="2070" y="540"/>
                  </a:cubicBezTo>
                  <a:cubicBezTo>
                    <a:pt x="2280" y="450"/>
                    <a:pt x="2175" y="225"/>
                    <a:pt x="2070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93" name="Text Box 21"/>
            <p:cNvSpPr txBox="1">
              <a:spLocks noChangeArrowheads="1"/>
            </p:cNvSpPr>
            <p:nvPr/>
          </p:nvSpPr>
          <p:spPr bwMode="auto">
            <a:xfrm>
              <a:off x="6480" y="4320"/>
              <a:ext cx="39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There is decrease in the T.I.B.C due to decrease in the U.I.B.C</a:t>
              </a:r>
              <a:endParaRPr kumimoji="0" lang="ar-E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4" name="Oval 22"/>
            <p:cNvSpPr>
              <a:spLocks noChangeArrowheads="1"/>
            </p:cNvSpPr>
            <p:nvPr/>
          </p:nvSpPr>
          <p:spPr bwMode="auto">
            <a:xfrm>
              <a:off x="6480" y="324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95" name="Oval 23"/>
            <p:cNvSpPr>
              <a:spLocks noChangeArrowheads="1"/>
            </p:cNvSpPr>
            <p:nvPr/>
          </p:nvSpPr>
          <p:spPr bwMode="auto">
            <a:xfrm>
              <a:off x="7560" y="324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auto">
            <a:xfrm>
              <a:off x="4140" y="3023"/>
              <a:ext cx="5340" cy="480"/>
            </a:xfrm>
            <a:custGeom>
              <a:avLst/>
              <a:gdLst/>
              <a:ahLst/>
              <a:cxnLst>
                <a:cxn ang="0">
                  <a:pos x="60" y="60"/>
                </a:cxn>
                <a:cxn ang="0">
                  <a:pos x="60" y="240"/>
                </a:cxn>
                <a:cxn ang="0">
                  <a:pos x="60" y="420"/>
                </a:cxn>
                <a:cxn ang="0">
                  <a:pos x="420" y="420"/>
                </a:cxn>
                <a:cxn ang="0">
                  <a:pos x="420" y="60"/>
                </a:cxn>
                <a:cxn ang="0">
                  <a:pos x="600" y="60"/>
                </a:cxn>
                <a:cxn ang="0">
                  <a:pos x="600" y="240"/>
                </a:cxn>
                <a:cxn ang="0">
                  <a:pos x="600" y="420"/>
                </a:cxn>
                <a:cxn ang="0">
                  <a:pos x="960" y="420"/>
                </a:cxn>
                <a:cxn ang="0">
                  <a:pos x="960" y="60"/>
                </a:cxn>
                <a:cxn ang="0">
                  <a:pos x="1140" y="60"/>
                </a:cxn>
                <a:cxn ang="0">
                  <a:pos x="1140" y="240"/>
                </a:cxn>
                <a:cxn ang="0">
                  <a:pos x="1140" y="420"/>
                </a:cxn>
                <a:cxn ang="0">
                  <a:pos x="1320" y="420"/>
                </a:cxn>
                <a:cxn ang="0">
                  <a:pos x="1500" y="420"/>
                </a:cxn>
                <a:cxn ang="0">
                  <a:pos x="1500" y="240"/>
                </a:cxn>
                <a:cxn ang="0">
                  <a:pos x="1500" y="60"/>
                </a:cxn>
                <a:cxn ang="0">
                  <a:pos x="1680" y="60"/>
                </a:cxn>
                <a:cxn ang="0">
                  <a:pos x="1680" y="240"/>
                </a:cxn>
                <a:cxn ang="0">
                  <a:pos x="1680" y="420"/>
                </a:cxn>
                <a:cxn ang="0">
                  <a:pos x="2040" y="420"/>
                </a:cxn>
                <a:cxn ang="0">
                  <a:pos x="2040" y="240"/>
                </a:cxn>
                <a:cxn ang="0">
                  <a:pos x="2040" y="60"/>
                </a:cxn>
                <a:cxn ang="0">
                  <a:pos x="2220" y="60"/>
                </a:cxn>
                <a:cxn ang="0">
                  <a:pos x="2220" y="240"/>
                </a:cxn>
                <a:cxn ang="0">
                  <a:pos x="2220" y="420"/>
                </a:cxn>
                <a:cxn ang="0">
                  <a:pos x="2580" y="420"/>
                </a:cxn>
                <a:cxn ang="0">
                  <a:pos x="2580" y="240"/>
                </a:cxn>
                <a:cxn ang="0">
                  <a:pos x="2580" y="60"/>
                </a:cxn>
                <a:cxn ang="0">
                  <a:pos x="2760" y="60"/>
                </a:cxn>
                <a:cxn ang="0">
                  <a:pos x="2760" y="240"/>
                </a:cxn>
                <a:cxn ang="0">
                  <a:pos x="2760" y="420"/>
                </a:cxn>
                <a:cxn ang="0">
                  <a:pos x="3120" y="420"/>
                </a:cxn>
                <a:cxn ang="0">
                  <a:pos x="3120" y="240"/>
                </a:cxn>
                <a:cxn ang="0">
                  <a:pos x="3120" y="60"/>
                </a:cxn>
                <a:cxn ang="0">
                  <a:pos x="3300" y="60"/>
                </a:cxn>
                <a:cxn ang="0">
                  <a:pos x="3300" y="240"/>
                </a:cxn>
                <a:cxn ang="0">
                  <a:pos x="3300" y="420"/>
                </a:cxn>
                <a:cxn ang="0">
                  <a:pos x="3480" y="420"/>
                </a:cxn>
                <a:cxn ang="0">
                  <a:pos x="3660" y="420"/>
                </a:cxn>
                <a:cxn ang="0">
                  <a:pos x="3660" y="240"/>
                </a:cxn>
                <a:cxn ang="0">
                  <a:pos x="3660" y="60"/>
                </a:cxn>
                <a:cxn ang="0">
                  <a:pos x="3840" y="60"/>
                </a:cxn>
                <a:cxn ang="0">
                  <a:pos x="3840" y="420"/>
                </a:cxn>
                <a:cxn ang="0">
                  <a:pos x="4020" y="420"/>
                </a:cxn>
                <a:cxn ang="0">
                  <a:pos x="4200" y="420"/>
                </a:cxn>
                <a:cxn ang="0">
                  <a:pos x="4200" y="240"/>
                </a:cxn>
                <a:cxn ang="0">
                  <a:pos x="4200" y="60"/>
                </a:cxn>
                <a:cxn ang="0">
                  <a:pos x="4380" y="60"/>
                </a:cxn>
                <a:cxn ang="0">
                  <a:pos x="4380" y="240"/>
                </a:cxn>
                <a:cxn ang="0">
                  <a:pos x="4380" y="420"/>
                </a:cxn>
                <a:cxn ang="0">
                  <a:pos x="4740" y="420"/>
                </a:cxn>
                <a:cxn ang="0">
                  <a:pos x="4740" y="60"/>
                </a:cxn>
                <a:cxn ang="0">
                  <a:pos x="4920" y="60"/>
                </a:cxn>
                <a:cxn ang="0">
                  <a:pos x="4920" y="240"/>
                </a:cxn>
                <a:cxn ang="0">
                  <a:pos x="4920" y="420"/>
                </a:cxn>
                <a:cxn ang="0">
                  <a:pos x="5280" y="420"/>
                </a:cxn>
                <a:cxn ang="0">
                  <a:pos x="5280" y="240"/>
                </a:cxn>
                <a:cxn ang="0">
                  <a:pos x="5280" y="60"/>
                </a:cxn>
              </a:cxnLst>
              <a:rect l="0" t="0" r="r" b="b"/>
              <a:pathLst>
                <a:path w="5340" h="480">
                  <a:moveTo>
                    <a:pt x="60" y="60"/>
                  </a:moveTo>
                  <a:cubicBezTo>
                    <a:pt x="60" y="120"/>
                    <a:pt x="60" y="180"/>
                    <a:pt x="60" y="240"/>
                  </a:cubicBezTo>
                  <a:cubicBezTo>
                    <a:pt x="60" y="300"/>
                    <a:pt x="0" y="390"/>
                    <a:pt x="60" y="420"/>
                  </a:cubicBezTo>
                  <a:cubicBezTo>
                    <a:pt x="120" y="450"/>
                    <a:pt x="360" y="480"/>
                    <a:pt x="420" y="420"/>
                  </a:cubicBezTo>
                  <a:cubicBezTo>
                    <a:pt x="480" y="360"/>
                    <a:pt x="390" y="120"/>
                    <a:pt x="420" y="60"/>
                  </a:cubicBezTo>
                  <a:cubicBezTo>
                    <a:pt x="450" y="0"/>
                    <a:pt x="570" y="30"/>
                    <a:pt x="600" y="60"/>
                  </a:cubicBezTo>
                  <a:cubicBezTo>
                    <a:pt x="630" y="90"/>
                    <a:pt x="600" y="180"/>
                    <a:pt x="600" y="240"/>
                  </a:cubicBezTo>
                  <a:cubicBezTo>
                    <a:pt x="600" y="300"/>
                    <a:pt x="540" y="390"/>
                    <a:pt x="600" y="420"/>
                  </a:cubicBezTo>
                  <a:cubicBezTo>
                    <a:pt x="660" y="450"/>
                    <a:pt x="900" y="480"/>
                    <a:pt x="960" y="420"/>
                  </a:cubicBezTo>
                  <a:cubicBezTo>
                    <a:pt x="1020" y="360"/>
                    <a:pt x="930" y="120"/>
                    <a:pt x="960" y="60"/>
                  </a:cubicBezTo>
                  <a:cubicBezTo>
                    <a:pt x="990" y="0"/>
                    <a:pt x="1110" y="30"/>
                    <a:pt x="1140" y="60"/>
                  </a:cubicBezTo>
                  <a:cubicBezTo>
                    <a:pt x="1170" y="90"/>
                    <a:pt x="1140" y="180"/>
                    <a:pt x="1140" y="240"/>
                  </a:cubicBezTo>
                  <a:cubicBezTo>
                    <a:pt x="1140" y="300"/>
                    <a:pt x="1110" y="390"/>
                    <a:pt x="1140" y="420"/>
                  </a:cubicBezTo>
                  <a:cubicBezTo>
                    <a:pt x="1170" y="450"/>
                    <a:pt x="1260" y="420"/>
                    <a:pt x="1320" y="420"/>
                  </a:cubicBezTo>
                  <a:cubicBezTo>
                    <a:pt x="1380" y="420"/>
                    <a:pt x="1470" y="450"/>
                    <a:pt x="1500" y="420"/>
                  </a:cubicBezTo>
                  <a:cubicBezTo>
                    <a:pt x="1530" y="390"/>
                    <a:pt x="1500" y="300"/>
                    <a:pt x="1500" y="240"/>
                  </a:cubicBezTo>
                  <a:cubicBezTo>
                    <a:pt x="1500" y="180"/>
                    <a:pt x="1470" y="90"/>
                    <a:pt x="1500" y="60"/>
                  </a:cubicBezTo>
                  <a:cubicBezTo>
                    <a:pt x="1530" y="30"/>
                    <a:pt x="1650" y="30"/>
                    <a:pt x="1680" y="60"/>
                  </a:cubicBezTo>
                  <a:cubicBezTo>
                    <a:pt x="1710" y="90"/>
                    <a:pt x="1680" y="180"/>
                    <a:pt x="1680" y="240"/>
                  </a:cubicBezTo>
                  <a:cubicBezTo>
                    <a:pt x="1680" y="300"/>
                    <a:pt x="1620" y="390"/>
                    <a:pt x="1680" y="420"/>
                  </a:cubicBezTo>
                  <a:cubicBezTo>
                    <a:pt x="1740" y="450"/>
                    <a:pt x="1980" y="450"/>
                    <a:pt x="2040" y="420"/>
                  </a:cubicBezTo>
                  <a:cubicBezTo>
                    <a:pt x="2100" y="390"/>
                    <a:pt x="2040" y="300"/>
                    <a:pt x="2040" y="240"/>
                  </a:cubicBezTo>
                  <a:cubicBezTo>
                    <a:pt x="2040" y="180"/>
                    <a:pt x="2010" y="90"/>
                    <a:pt x="2040" y="60"/>
                  </a:cubicBezTo>
                  <a:cubicBezTo>
                    <a:pt x="2070" y="30"/>
                    <a:pt x="2190" y="30"/>
                    <a:pt x="2220" y="60"/>
                  </a:cubicBezTo>
                  <a:cubicBezTo>
                    <a:pt x="2250" y="90"/>
                    <a:pt x="2220" y="180"/>
                    <a:pt x="2220" y="240"/>
                  </a:cubicBezTo>
                  <a:cubicBezTo>
                    <a:pt x="2220" y="300"/>
                    <a:pt x="2160" y="390"/>
                    <a:pt x="2220" y="420"/>
                  </a:cubicBezTo>
                  <a:cubicBezTo>
                    <a:pt x="2280" y="450"/>
                    <a:pt x="2520" y="450"/>
                    <a:pt x="2580" y="420"/>
                  </a:cubicBezTo>
                  <a:cubicBezTo>
                    <a:pt x="2640" y="390"/>
                    <a:pt x="2580" y="300"/>
                    <a:pt x="2580" y="240"/>
                  </a:cubicBezTo>
                  <a:cubicBezTo>
                    <a:pt x="2580" y="180"/>
                    <a:pt x="2550" y="90"/>
                    <a:pt x="2580" y="60"/>
                  </a:cubicBezTo>
                  <a:cubicBezTo>
                    <a:pt x="2610" y="30"/>
                    <a:pt x="2730" y="30"/>
                    <a:pt x="2760" y="60"/>
                  </a:cubicBezTo>
                  <a:cubicBezTo>
                    <a:pt x="2790" y="90"/>
                    <a:pt x="2760" y="180"/>
                    <a:pt x="2760" y="240"/>
                  </a:cubicBezTo>
                  <a:cubicBezTo>
                    <a:pt x="2760" y="300"/>
                    <a:pt x="2700" y="390"/>
                    <a:pt x="2760" y="420"/>
                  </a:cubicBezTo>
                  <a:cubicBezTo>
                    <a:pt x="2820" y="450"/>
                    <a:pt x="3060" y="450"/>
                    <a:pt x="3120" y="420"/>
                  </a:cubicBezTo>
                  <a:cubicBezTo>
                    <a:pt x="3180" y="390"/>
                    <a:pt x="3120" y="300"/>
                    <a:pt x="3120" y="240"/>
                  </a:cubicBezTo>
                  <a:cubicBezTo>
                    <a:pt x="3120" y="180"/>
                    <a:pt x="3090" y="90"/>
                    <a:pt x="3120" y="60"/>
                  </a:cubicBezTo>
                  <a:cubicBezTo>
                    <a:pt x="3150" y="30"/>
                    <a:pt x="3270" y="30"/>
                    <a:pt x="3300" y="60"/>
                  </a:cubicBezTo>
                  <a:cubicBezTo>
                    <a:pt x="3330" y="90"/>
                    <a:pt x="3300" y="180"/>
                    <a:pt x="3300" y="240"/>
                  </a:cubicBezTo>
                  <a:cubicBezTo>
                    <a:pt x="3300" y="300"/>
                    <a:pt x="3270" y="390"/>
                    <a:pt x="3300" y="420"/>
                  </a:cubicBezTo>
                  <a:cubicBezTo>
                    <a:pt x="3330" y="450"/>
                    <a:pt x="3420" y="420"/>
                    <a:pt x="3480" y="420"/>
                  </a:cubicBezTo>
                  <a:cubicBezTo>
                    <a:pt x="3540" y="420"/>
                    <a:pt x="3630" y="450"/>
                    <a:pt x="3660" y="420"/>
                  </a:cubicBezTo>
                  <a:cubicBezTo>
                    <a:pt x="3690" y="390"/>
                    <a:pt x="3660" y="300"/>
                    <a:pt x="3660" y="240"/>
                  </a:cubicBezTo>
                  <a:cubicBezTo>
                    <a:pt x="3660" y="180"/>
                    <a:pt x="3630" y="90"/>
                    <a:pt x="3660" y="60"/>
                  </a:cubicBezTo>
                  <a:cubicBezTo>
                    <a:pt x="3690" y="30"/>
                    <a:pt x="3810" y="0"/>
                    <a:pt x="3840" y="60"/>
                  </a:cubicBezTo>
                  <a:cubicBezTo>
                    <a:pt x="3870" y="120"/>
                    <a:pt x="3810" y="360"/>
                    <a:pt x="3840" y="420"/>
                  </a:cubicBezTo>
                  <a:cubicBezTo>
                    <a:pt x="3870" y="480"/>
                    <a:pt x="3960" y="420"/>
                    <a:pt x="4020" y="420"/>
                  </a:cubicBezTo>
                  <a:cubicBezTo>
                    <a:pt x="4080" y="420"/>
                    <a:pt x="4170" y="450"/>
                    <a:pt x="4200" y="420"/>
                  </a:cubicBezTo>
                  <a:cubicBezTo>
                    <a:pt x="4230" y="390"/>
                    <a:pt x="4200" y="300"/>
                    <a:pt x="4200" y="240"/>
                  </a:cubicBezTo>
                  <a:cubicBezTo>
                    <a:pt x="4200" y="180"/>
                    <a:pt x="4170" y="90"/>
                    <a:pt x="4200" y="60"/>
                  </a:cubicBezTo>
                  <a:cubicBezTo>
                    <a:pt x="4230" y="30"/>
                    <a:pt x="4350" y="30"/>
                    <a:pt x="4380" y="60"/>
                  </a:cubicBezTo>
                  <a:cubicBezTo>
                    <a:pt x="4410" y="90"/>
                    <a:pt x="4380" y="180"/>
                    <a:pt x="4380" y="240"/>
                  </a:cubicBezTo>
                  <a:cubicBezTo>
                    <a:pt x="4380" y="300"/>
                    <a:pt x="4320" y="390"/>
                    <a:pt x="4380" y="420"/>
                  </a:cubicBezTo>
                  <a:cubicBezTo>
                    <a:pt x="4440" y="450"/>
                    <a:pt x="4680" y="480"/>
                    <a:pt x="4740" y="420"/>
                  </a:cubicBezTo>
                  <a:cubicBezTo>
                    <a:pt x="4800" y="360"/>
                    <a:pt x="4710" y="120"/>
                    <a:pt x="4740" y="60"/>
                  </a:cubicBezTo>
                  <a:cubicBezTo>
                    <a:pt x="4770" y="0"/>
                    <a:pt x="4890" y="30"/>
                    <a:pt x="4920" y="60"/>
                  </a:cubicBezTo>
                  <a:cubicBezTo>
                    <a:pt x="4950" y="90"/>
                    <a:pt x="4920" y="180"/>
                    <a:pt x="4920" y="240"/>
                  </a:cubicBezTo>
                  <a:cubicBezTo>
                    <a:pt x="4920" y="300"/>
                    <a:pt x="4860" y="390"/>
                    <a:pt x="4920" y="420"/>
                  </a:cubicBezTo>
                  <a:cubicBezTo>
                    <a:pt x="4980" y="450"/>
                    <a:pt x="5220" y="450"/>
                    <a:pt x="5280" y="420"/>
                  </a:cubicBezTo>
                  <a:cubicBezTo>
                    <a:pt x="5340" y="390"/>
                    <a:pt x="5280" y="300"/>
                    <a:pt x="5280" y="240"/>
                  </a:cubicBezTo>
                  <a:cubicBezTo>
                    <a:pt x="5280" y="180"/>
                    <a:pt x="5280" y="120"/>
                    <a:pt x="5280" y="6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4320" y="3203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98" name="Oval 26"/>
            <p:cNvSpPr>
              <a:spLocks noChangeArrowheads="1"/>
            </p:cNvSpPr>
            <p:nvPr/>
          </p:nvSpPr>
          <p:spPr bwMode="auto">
            <a:xfrm>
              <a:off x="4860" y="324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099" name="Oval 27"/>
            <p:cNvSpPr>
              <a:spLocks noChangeArrowheads="1"/>
            </p:cNvSpPr>
            <p:nvPr/>
          </p:nvSpPr>
          <p:spPr bwMode="auto">
            <a:xfrm>
              <a:off x="5400" y="324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100" name="Oval 28"/>
            <p:cNvSpPr>
              <a:spLocks noChangeArrowheads="1"/>
            </p:cNvSpPr>
            <p:nvPr/>
          </p:nvSpPr>
          <p:spPr bwMode="auto">
            <a:xfrm>
              <a:off x="5940" y="324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3101" name="Oval 29"/>
            <p:cNvSpPr>
              <a:spLocks noChangeArrowheads="1"/>
            </p:cNvSpPr>
            <p:nvPr/>
          </p:nvSpPr>
          <p:spPr bwMode="auto">
            <a:xfrm>
              <a:off x="7020" y="324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</p:grpSp>
      <p:pic>
        <p:nvPicPr>
          <p:cNvPr id="35" name="~PP2949.WAV">
            <a:hlinkClick r:id="" action="ppaction://media"/>
          </p:cNvPr>
          <p:cNvPicPr>
            <a:picLocks noRot="1" noChangeAspect="1"/>
          </p:cNvPicPr>
          <p:nvPr>
            <a:wavAudioFile r:embed="rId1" name="~PP294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2- </a:t>
            </a:r>
            <a:r>
              <a:rPr lang="en-US" b="1" dirty="0" err="1" smtClean="0"/>
              <a:t>Ferritin</a:t>
            </a:r>
            <a:r>
              <a:rPr lang="en-US" b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en-US" dirty="0" smtClean="0"/>
              <a:t>It is iron storing protein which consists of </a:t>
            </a:r>
            <a:r>
              <a:rPr lang="en-US" dirty="0" err="1" smtClean="0"/>
              <a:t>apoferritin</a:t>
            </a:r>
            <a:r>
              <a:rPr lang="en-US" dirty="0" smtClean="0"/>
              <a:t> which binds to 24 atoms of Fe</a:t>
            </a:r>
            <a:r>
              <a:rPr lang="en-US" baseline="30000" dirty="0" smtClean="0"/>
              <a:t>+++</a:t>
            </a:r>
            <a:r>
              <a:rPr lang="en-US" dirty="0" smtClean="0"/>
              <a:t> &amp; it presents in iron </a:t>
            </a:r>
            <a:r>
              <a:rPr lang="en-US" dirty="0" err="1" smtClean="0"/>
              <a:t>stors</a:t>
            </a:r>
            <a:r>
              <a:rPr lang="en-US" dirty="0" smtClean="0"/>
              <a:t> (liver, spleen, B.M &amp; intestine).</a:t>
            </a:r>
          </a:p>
          <a:p>
            <a:pPr lvl="0" algn="just"/>
            <a:r>
              <a:rPr lang="en-US" dirty="0" smtClean="0"/>
              <a:t>In iron deficiency anemia: there is decrease in the plasma </a:t>
            </a:r>
            <a:r>
              <a:rPr lang="en-US" dirty="0" err="1" smtClean="0"/>
              <a:t>ferritin</a:t>
            </a:r>
            <a:r>
              <a:rPr lang="en-US" dirty="0" smtClean="0"/>
              <a:t>.</a:t>
            </a:r>
          </a:p>
          <a:p>
            <a:pPr lvl="0" algn="just"/>
            <a:r>
              <a:rPr lang="en-US" dirty="0" smtClean="0"/>
              <a:t>In iron overload: there is increase in the plasma </a:t>
            </a:r>
            <a:r>
              <a:rPr lang="en-US" dirty="0" err="1" smtClean="0"/>
              <a:t>ferritin</a:t>
            </a:r>
            <a:r>
              <a:rPr lang="en-US" dirty="0" smtClean="0"/>
              <a:t>.</a:t>
            </a:r>
          </a:p>
          <a:p>
            <a:endParaRPr lang="ar-EG" dirty="0"/>
          </a:p>
        </p:txBody>
      </p:sp>
      <p:pic>
        <p:nvPicPr>
          <p:cNvPr id="4" name="~PP2513.WAV">
            <a:hlinkClick r:id="" action="ppaction://media"/>
          </p:cNvPr>
          <p:cNvPicPr>
            <a:picLocks noRot="1" noChangeAspect="1"/>
          </p:cNvPicPr>
          <p:nvPr>
            <a:wavAudioFile r:embed="rId1" name="~PP2513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3. </a:t>
            </a:r>
            <a:r>
              <a:rPr lang="en-US" b="1" dirty="0" err="1" smtClean="0"/>
              <a:t>Hemosedrin</a:t>
            </a:r>
            <a:r>
              <a:rPr lang="en-US" b="1" dirty="0" smtClean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en-US" dirty="0" smtClean="0"/>
              <a:t>When the body iron is very high as in iron toxicity "</a:t>
            </a:r>
            <a:r>
              <a:rPr lang="en-US" dirty="0" err="1" smtClean="0"/>
              <a:t>hemosidrosis</a:t>
            </a:r>
            <a:r>
              <a:rPr lang="en-US" dirty="0" smtClean="0"/>
              <a:t>" , iron coupled with </a:t>
            </a:r>
            <a:r>
              <a:rPr lang="en-US" dirty="0" err="1" smtClean="0"/>
              <a:t>ferritin</a:t>
            </a:r>
            <a:r>
              <a:rPr lang="en-US" dirty="0" smtClean="0"/>
              <a:t> to form </a:t>
            </a:r>
            <a:r>
              <a:rPr lang="en-US" dirty="0" err="1" smtClean="0"/>
              <a:t>hemosiderin</a:t>
            </a:r>
            <a:r>
              <a:rPr lang="en-US" dirty="0" smtClean="0"/>
              <a:t> granules which deposited in:</a:t>
            </a:r>
          </a:p>
          <a:p>
            <a:pPr lvl="0" algn="just"/>
            <a:r>
              <a:rPr lang="en-US" b="1" i="1" u="sng" dirty="0" smtClean="0"/>
              <a:t>Skin:</a:t>
            </a:r>
            <a:r>
              <a:rPr lang="en-US" dirty="0" smtClean="0"/>
              <a:t> causing bronzed pigmentation.</a:t>
            </a:r>
          </a:p>
          <a:p>
            <a:pPr lvl="0" algn="just"/>
            <a:r>
              <a:rPr lang="en-US" b="1" i="1" u="sng" dirty="0" smtClean="0"/>
              <a:t>Liver</a:t>
            </a:r>
            <a:r>
              <a:rPr lang="en-US" dirty="0" smtClean="0"/>
              <a:t>: causing liver cirrhosis.</a:t>
            </a:r>
          </a:p>
          <a:p>
            <a:pPr lvl="0" algn="just"/>
            <a:r>
              <a:rPr lang="en-US" b="1" i="1" u="sng" dirty="0" err="1" smtClean="0"/>
              <a:t>Pancrease</a:t>
            </a:r>
            <a:r>
              <a:rPr lang="en-US" b="1" i="1" u="sng" dirty="0" smtClean="0"/>
              <a:t>: </a:t>
            </a:r>
            <a:r>
              <a:rPr lang="en-US" dirty="0" smtClean="0"/>
              <a:t>causing D.M.</a:t>
            </a:r>
          </a:p>
          <a:p>
            <a:pPr lvl="0" algn="just"/>
            <a:r>
              <a:rPr lang="en-US" b="1" i="1" u="sng" dirty="0" smtClean="0"/>
              <a:t>Heart:</a:t>
            </a:r>
            <a:r>
              <a:rPr lang="en-US" dirty="0" smtClean="0"/>
              <a:t> leading to affection of the cardiac performance due to affection of free radical formation.</a:t>
            </a:r>
          </a:p>
          <a:p>
            <a:endParaRPr lang="ar-EG" dirty="0"/>
          </a:p>
        </p:txBody>
      </p:sp>
      <p:pic>
        <p:nvPicPr>
          <p:cNvPr id="4" name="~PP2069.WAV">
            <a:hlinkClick r:id="" action="ppaction://media"/>
          </p:cNvPr>
          <p:cNvPicPr>
            <a:picLocks noRot="1" noChangeAspect="1"/>
          </p:cNvPicPr>
          <p:nvPr>
            <a:wavAudioFile r:embed="rId1" name="~PP206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4. </a:t>
            </a:r>
            <a:r>
              <a:rPr lang="en-US" b="1" dirty="0" err="1" smtClean="0"/>
              <a:t>Lactoferrin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 </a:t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It is iron rich protein presents in milk.</a:t>
            </a:r>
          </a:p>
          <a:p>
            <a:pPr lvl="0"/>
            <a:r>
              <a:rPr lang="en-US" dirty="0" smtClean="0"/>
              <a:t>It has anti-microbial effect.</a:t>
            </a:r>
          </a:p>
          <a:p>
            <a:pPr>
              <a:buNone/>
            </a:pPr>
            <a:endParaRPr lang="ar-EG" dirty="0"/>
          </a:p>
        </p:txBody>
      </p:sp>
      <p:pic>
        <p:nvPicPr>
          <p:cNvPr id="4" name="~PP1778.WAV">
            <a:hlinkClick r:id="" action="ppaction://media"/>
          </p:cNvPr>
          <p:cNvPicPr>
            <a:picLocks noRot="1" noChangeAspect="1"/>
          </p:cNvPicPr>
          <p:nvPr>
            <a:wavAudioFile r:embed="rId1" name="~PP177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en-US" b="1" dirty="0" smtClean="0"/>
              <a:t>B) </a:t>
            </a:r>
            <a:r>
              <a:rPr lang="en-US" b="1" dirty="0" err="1" smtClean="0"/>
              <a:t>Hemoproteins</a:t>
            </a:r>
            <a:r>
              <a:rPr lang="en-US" b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They are conjugated proteins with </a:t>
            </a:r>
            <a:r>
              <a:rPr lang="en-US" sz="2200" dirty="0" err="1" smtClean="0"/>
              <a:t>heme</a:t>
            </a:r>
            <a:r>
              <a:rPr lang="en-US" sz="2200" dirty="0" smtClean="0"/>
              <a:t> ring as a prosthetic group.</a:t>
            </a:r>
            <a:br>
              <a:rPr lang="en-US" sz="2200" dirty="0" smtClean="0"/>
            </a:br>
            <a:r>
              <a:rPr lang="en-US" sz="2200" dirty="0" smtClean="0"/>
              <a:t>They include:</a:t>
            </a:r>
            <a:br>
              <a:rPr lang="en-US" sz="2200" dirty="0" smtClean="0"/>
            </a:br>
            <a:endParaRPr lang="ar-EG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Hemoglobin</a:t>
            </a:r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6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n-US" sz="2900" dirty="0" smtClean="0"/>
              <a:t>It presents in the R.B.Cs</a:t>
            </a:r>
          </a:p>
          <a:p>
            <a:pPr lvl="0" algn="just"/>
            <a:r>
              <a:rPr lang="en-US" sz="2900" dirty="0" smtClean="0"/>
              <a:t>It carries oxygen from lungs to the tissues &amp; CO2 from tissues to the lungs.</a:t>
            </a:r>
          </a:p>
          <a:p>
            <a:pPr algn="just"/>
            <a:r>
              <a:rPr lang="en-US" sz="2900" dirty="0" smtClean="0"/>
              <a:t>It has buffering action .</a:t>
            </a:r>
          </a:p>
          <a:p>
            <a:pPr lvl="0" algn="just"/>
            <a:r>
              <a:rPr lang="en-US" sz="2900" dirty="0" err="1" smtClean="0"/>
              <a:t>Globin</a:t>
            </a:r>
            <a:r>
              <a:rPr lang="en-US" sz="2900" dirty="0" smtClean="0"/>
              <a:t> part  which is formed of 4 polypeptide chains , two </a:t>
            </a:r>
            <a:r>
              <a:rPr lang="el-GR" sz="2900" dirty="0" smtClean="0"/>
              <a:t>α</a:t>
            </a:r>
            <a:r>
              <a:rPr lang="en-US" sz="2900" dirty="0" smtClean="0"/>
              <a:t>-chains &amp; two non-</a:t>
            </a:r>
            <a:r>
              <a:rPr lang="el-GR" sz="2900" dirty="0" smtClean="0"/>
              <a:t>α</a:t>
            </a:r>
            <a:r>
              <a:rPr lang="en-US" sz="2900" dirty="0" smtClean="0"/>
              <a:t>-chains and differ according to the type of hemoglobin as follow:</a:t>
            </a:r>
          </a:p>
          <a:p>
            <a:pPr lvl="0" algn="just"/>
            <a:r>
              <a:rPr lang="en-US" sz="2900" dirty="0" smtClean="0"/>
              <a:t>HbA1 is formed of </a:t>
            </a:r>
            <a:r>
              <a:rPr lang="el-GR" sz="2900" dirty="0" smtClean="0"/>
              <a:t>α</a:t>
            </a:r>
            <a:r>
              <a:rPr lang="en-US" sz="2900" dirty="0" smtClean="0"/>
              <a:t>2β2.</a:t>
            </a:r>
          </a:p>
          <a:p>
            <a:pPr lvl="0" algn="just"/>
            <a:r>
              <a:rPr lang="en-US" sz="2900" dirty="0" smtClean="0"/>
              <a:t>HbA2 is formed of </a:t>
            </a:r>
            <a:r>
              <a:rPr lang="el-GR" sz="2900" dirty="0" smtClean="0"/>
              <a:t>α</a:t>
            </a:r>
            <a:r>
              <a:rPr lang="en-US" sz="2900" dirty="0" smtClean="0"/>
              <a:t>2δ</a:t>
            </a:r>
          </a:p>
          <a:p>
            <a:pPr lvl="0" algn="just"/>
            <a:r>
              <a:rPr lang="en-US" sz="2900" dirty="0" err="1" smtClean="0"/>
              <a:t>HbF</a:t>
            </a:r>
            <a:r>
              <a:rPr lang="en-US" sz="2900" dirty="0" smtClean="0"/>
              <a:t> is formed of </a:t>
            </a:r>
            <a:r>
              <a:rPr lang="el-GR" sz="2900" dirty="0" smtClean="0"/>
              <a:t>α</a:t>
            </a:r>
            <a:r>
              <a:rPr lang="en-US" sz="2900" dirty="0" smtClean="0"/>
              <a:t>2γ2.</a:t>
            </a:r>
          </a:p>
          <a:p>
            <a:pPr lvl="0" algn="just"/>
            <a:r>
              <a:rPr lang="en-US" sz="2900" dirty="0" err="1" smtClean="0"/>
              <a:t>HbG</a:t>
            </a:r>
            <a:r>
              <a:rPr lang="en-US" sz="2900" dirty="0" smtClean="0"/>
              <a:t> is formed of </a:t>
            </a:r>
            <a:r>
              <a:rPr lang="el-GR" sz="2900" dirty="0" smtClean="0"/>
              <a:t>α</a:t>
            </a:r>
            <a:r>
              <a:rPr lang="en-US" sz="2900" dirty="0" smtClean="0"/>
              <a:t>2ξ2.</a:t>
            </a:r>
          </a:p>
          <a:p>
            <a:pPr algn="ctr">
              <a:buNone/>
            </a:pPr>
            <a:endParaRPr lang="ar-E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 err="1" smtClean="0"/>
              <a:t>Myoglobin</a:t>
            </a:r>
            <a:endParaRPr lang="ar-EG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 algn="just"/>
            <a:r>
              <a:rPr lang="en-US" dirty="0" smtClean="0"/>
              <a:t>It presents in the skeletal &amp; cardiac muscle.</a:t>
            </a:r>
          </a:p>
          <a:p>
            <a:pPr lvl="0" algn="just"/>
            <a:r>
              <a:rPr lang="en-US" dirty="0" smtClean="0"/>
              <a:t>It acts as storage for oxygen and releases it during muscle contraction.</a:t>
            </a:r>
          </a:p>
          <a:p>
            <a:endParaRPr lang="ar-EG" dirty="0"/>
          </a:p>
        </p:txBody>
      </p:sp>
      <p:pic>
        <p:nvPicPr>
          <p:cNvPr id="7" name="~PP3562.WAV">
            <a:hlinkClick r:id="" action="ppaction://media"/>
          </p:cNvPr>
          <p:cNvPicPr>
            <a:picLocks noRot="1" noChangeAspect="1"/>
          </p:cNvPicPr>
          <p:nvPr>
            <a:wavAudioFile r:embed="rId1" name="~PP3562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en-US" b="1" dirty="0" smtClean="0"/>
              <a:t>3. </a:t>
            </a:r>
            <a:r>
              <a:rPr lang="en-US" b="1" dirty="0" err="1" smtClean="0"/>
              <a:t>Catalase</a:t>
            </a:r>
            <a:r>
              <a:rPr lang="en-US" b="1" dirty="0" smtClean="0"/>
              <a:t> &amp; </a:t>
            </a:r>
            <a:r>
              <a:rPr lang="en-US" b="1" dirty="0" err="1" smtClean="0"/>
              <a:t>peroxidase</a:t>
            </a:r>
            <a:r>
              <a:rPr lang="en-US" b="1" dirty="0" smtClean="0"/>
              <a:t>.</a:t>
            </a:r>
            <a:endParaRPr lang="en-US" dirty="0" smtClean="0"/>
          </a:p>
          <a:p>
            <a:pPr lvl="0">
              <a:buNone/>
            </a:pPr>
            <a:r>
              <a:rPr lang="en-US" b="1" dirty="0" smtClean="0"/>
              <a:t>4. Tryptophan </a:t>
            </a:r>
            <a:r>
              <a:rPr lang="en-US" b="1" dirty="0" err="1" smtClean="0"/>
              <a:t>oxygenase</a:t>
            </a:r>
            <a:r>
              <a:rPr lang="en-US" b="1" dirty="0" smtClean="0"/>
              <a:t>.</a:t>
            </a:r>
            <a:endParaRPr lang="en-US" dirty="0" smtClean="0"/>
          </a:p>
          <a:p>
            <a:pPr lvl="0">
              <a:buNone/>
            </a:pPr>
            <a:r>
              <a:rPr lang="en-US" b="1" dirty="0" smtClean="0"/>
              <a:t>5. </a:t>
            </a:r>
            <a:r>
              <a:rPr lang="en-US" b="1" dirty="0" err="1" smtClean="0"/>
              <a:t>Cytochromes</a:t>
            </a:r>
            <a:r>
              <a:rPr lang="en-US" b="1" dirty="0" smtClean="0"/>
              <a:t>:</a:t>
            </a:r>
            <a:endParaRPr lang="en-US" dirty="0" smtClean="0"/>
          </a:p>
          <a:p>
            <a:pPr lvl="0">
              <a:buNone/>
            </a:pPr>
            <a:r>
              <a:rPr lang="en-US" dirty="0" smtClean="0"/>
              <a:t>a. Mitochondrial </a:t>
            </a:r>
            <a:r>
              <a:rPr lang="en-US" dirty="0" err="1" smtClean="0"/>
              <a:t>cytochromes</a:t>
            </a:r>
            <a:r>
              <a:rPr lang="en-US" dirty="0" smtClean="0"/>
              <a:t> "respiratory </a:t>
            </a:r>
            <a:r>
              <a:rPr lang="en-US" dirty="0" err="1" smtClean="0"/>
              <a:t>cytochromes</a:t>
            </a:r>
            <a:r>
              <a:rPr lang="en-US" dirty="0" smtClean="0"/>
              <a:t>”.</a:t>
            </a:r>
          </a:p>
          <a:p>
            <a:pPr>
              <a:buNone/>
            </a:pPr>
            <a:r>
              <a:rPr lang="en-US" dirty="0" smtClean="0"/>
              <a:t>b. </a:t>
            </a:r>
            <a:r>
              <a:rPr lang="en-US" dirty="0" err="1" smtClean="0"/>
              <a:t>Microsomal</a:t>
            </a:r>
            <a:r>
              <a:rPr lang="en-US" dirty="0" smtClean="0"/>
              <a:t> </a:t>
            </a:r>
            <a:r>
              <a:rPr lang="en-US" dirty="0" err="1" smtClean="0"/>
              <a:t>cytochromes</a:t>
            </a:r>
            <a:r>
              <a:rPr lang="en-US" dirty="0" smtClean="0"/>
              <a:t>.</a:t>
            </a:r>
          </a:p>
        </p:txBody>
      </p:sp>
      <p:pic>
        <p:nvPicPr>
          <p:cNvPr id="4" name="~PP2967.WAV">
            <a:hlinkClick r:id="" action="ppaction://media"/>
          </p:cNvPr>
          <p:cNvPicPr>
            <a:picLocks noRot="1" noChangeAspect="1"/>
          </p:cNvPicPr>
          <p:nvPr>
            <a:wavAudioFile r:embed="rId1" name="~PP2967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Plasma iron:</a:t>
            </a:r>
            <a:endParaRPr lang="en-US" dirty="0" smtClean="0"/>
          </a:p>
          <a:p>
            <a:pPr lvl="0"/>
            <a:r>
              <a:rPr lang="en-US" dirty="0" smtClean="0"/>
              <a:t>♂: 100-140 µg/dl.</a:t>
            </a:r>
          </a:p>
          <a:p>
            <a:pPr lvl="0"/>
            <a:r>
              <a:rPr lang="en-US" dirty="0" smtClean="0"/>
              <a:t>♀: 90-120 µg/dl. This is due to additional loss during pregnancy, </a:t>
            </a:r>
            <a:r>
              <a:rPr lang="en-US" dirty="0" err="1" smtClean="0"/>
              <a:t>labour</a:t>
            </a:r>
            <a:r>
              <a:rPr lang="en-US" dirty="0" smtClean="0"/>
              <a:t> &amp; menstruation. </a:t>
            </a:r>
          </a:p>
          <a:p>
            <a:pPr>
              <a:buNone/>
            </a:pPr>
            <a:r>
              <a:rPr lang="en-US" b="1" dirty="0" smtClean="0"/>
              <a:t>Functions of iron:</a:t>
            </a:r>
            <a:endParaRPr lang="en-US" dirty="0" smtClean="0"/>
          </a:p>
          <a:p>
            <a:r>
              <a:rPr lang="en-US" b="1" dirty="0" smtClean="0"/>
              <a:t> </a:t>
            </a:r>
            <a:r>
              <a:rPr lang="en-US" dirty="0" smtClean="0"/>
              <a:t>Iron is important cofactor in different metabolic pathways </a:t>
            </a:r>
            <a:endParaRPr lang="ar-EG" dirty="0"/>
          </a:p>
        </p:txBody>
      </p:sp>
      <p:pic>
        <p:nvPicPr>
          <p:cNvPr id="4" name="~PP848.WAV">
            <a:hlinkClick r:id="" action="ppaction://media"/>
          </p:cNvPr>
          <p:cNvPicPr>
            <a:picLocks noRot="1" noChangeAspect="1"/>
          </p:cNvPicPr>
          <p:nvPr>
            <a:wavAudioFile r:embed="rId1" name="~PP848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i="1" dirty="0" smtClean="0"/>
              <a:t>I- Iron deficiency anemia:</a:t>
            </a:r>
            <a:endParaRPr lang="en-US" sz="2800" dirty="0" smtClean="0"/>
          </a:p>
          <a:p>
            <a:pPr>
              <a:buNone/>
            </a:pPr>
            <a:r>
              <a:rPr lang="en-US" b="1" dirty="0" smtClean="0"/>
              <a:t>A) Causes:</a:t>
            </a:r>
            <a:endParaRPr lang="en-US" sz="2800" dirty="0" smtClean="0"/>
          </a:p>
          <a:p>
            <a:pPr lvl="0"/>
            <a:r>
              <a:rPr lang="en-US" dirty="0" smtClean="0"/>
              <a:t>Decrease the intake.</a:t>
            </a:r>
            <a:endParaRPr lang="en-US" sz="2800" dirty="0" smtClean="0"/>
          </a:p>
          <a:p>
            <a:pPr lvl="0"/>
            <a:r>
              <a:rPr lang="en-US" dirty="0" smtClean="0"/>
              <a:t>Defective absorption as in abdominal surgeries or </a:t>
            </a:r>
            <a:r>
              <a:rPr lang="en-US" dirty="0" err="1" smtClean="0"/>
              <a:t>steatorrhea</a:t>
            </a:r>
            <a:r>
              <a:rPr lang="en-US" dirty="0" smtClean="0"/>
              <a:t>.</a:t>
            </a:r>
            <a:endParaRPr lang="en-US" sz="2800" dirty="0" smtClean="0"/>
          </a:p>
          <a:p>
            <a:pPr lvl="0"/>
            <a:r>
              <a:rPr lang="en-US" dirty="0" smtClean="0"/>
              <a:t>Increase the loss as in GIT bleeding "as in </a:t>
            </a:r>
            <a:r>
              <a:rPr lang="en-US" dirty="0" err="1" smtClean="0"/>
              <a:t>anchylostoma</a:t>
            </a:r>
            <a:r>
              <a:rPr lang="en-US" dirty="0" smtClean="0"/>
              <a:t>" or during menstruation.</a:t>
            </a:r>
            <a:endParaRPr lang="en-US" sz="2800" dirty="0" smtClean="0"/>
          </a:p>
          <a:p>
            <a:pPr>
              <a:buNone/>
            </a:pPr>
            <a:r>
              <a:rPr lang="en-US" b="1" dirty="0" smtClean="0"/>
              <a:t>B) Biochemical changes:</a:t>
            </a:r>
            <a:endParaRPr lang="en-US" sz="2800" dirty="0" smtClean="0"/>
          </a:p>
          <a:p>
            <a:pPr lvl="1"/>
            <a:r>
              <a:rPr lang="en-US" dirty="0" smtClean="0"/>
              <a:t>Increased T.I.B.C due to increased U.S.B.C.</a:t>
            </a:r>
            <a:endParaRPr lang="en-US" sz="2400" dirty="0" smtClean="0"/>
          </a:p>
          <a:p>
            <a:pPr lvl="1"/>
            <a:r>
              <a:rPr lang="en-US" dirty="0" smtClean="0"/>
              <a:t>Decrease plasma iron.</a:t>
            </a:r>
            <a:endParaRPr lang="en-US" sz="2400" dirty="0" smtClean="0"/>
          </a:p>
          <a:p>
            <a:pPr lvl="1"/>
            <a:r>
              <a:rPr lang="en-US" dirty="0" smtClean="0"/>
              <a:t>Decrease plasma </a:t>
            </a:r>
            <a:r>
              <a:rPr lang="en-US" dirty="0" err="1" smtClean="0"/>
              <a:t>ferritin</a:t>
            </a:r>
            <a:r>
              <a:rPr lang="en-US" dirty="0" smtClean="0"/>
              <a:t>.</a:t>
            </a:r>
            <a:endParaRPr lang="en-US" sz="2400" dirty="0" smtClean="0"/>
          </a:p>
          <a:p>
            <a:pPr lvl="1"/>
            <a:r>
              <a:rPr lang="en-US" dirty="0" smtClean="0"/>
              <a:t>R.B.Cs show </a:t>
            </a:r>
            <a:r>
              <a:rPr lang="en-US" dirty="0" err="1" smtClean="0"/>
              <a:t>microcytic</a:t>
            </a:r>
            <a:r>
              <a:rPr lang="en-US" dirty="0" smtClean="0"/>
              <a:t> </a:t>
            </a:r>
            <a:r>
              <a:rPr lang="en-US" dirty="0" err="1" smtClean="0"/>
              <a:t>hypochromic</a:t>
            </a:r>
            <a:r>
              <a:rPr lang="en-US" dirty="0" smtClean="0"/>
              <a:t> anemia.</a:t>
            </a:r>
            <a:endParaRPr lang="en-US" sz="2400" dirty="0" smtClean="0"/>
          </a:p>
          <a:p>
            <a:pPr>
              <a:buNone/>
            </a:pPr>
            <a:endParaRPr lang="en-US" sz="2800" dirty="0" smtClean="0"/>
          </a:p>
          <a:p>
            <a:endParaRPr lang="ar-EG" dirty="0"/>
          </a:p>
        </p:txBody>
      </p:sp>
      <p:pic>
        <p:nvPicPr>
          <p:cNvPr id="4" name="~PP2160.WAV">
            <a:hlinkClick r:id="" action="ppaction://media"/>
          </p:cNvPr>
          <p:cNvPicPr>
            <a:picLocks noRot="1" noChangeAspect="1"/>
          </p:cNvPicPr>
          <p:nvPr>
            <a:wavAudioFile r:embed="rId1" name="~PP2160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5" name="Rectangle 23"/>
          <p:cNvSpPr>
            <a:spLocks/>
          </p:cNvSpPr>
          <p:nvPr/>
        </p:nvSpPr>
        <p:spPr bwMode="auto">
          <a:xfrm>
            <a:off x="2714612" y="5786454"/>
            <a:ext cx="3551249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/>
            <a:r>
              <a:rPr lang="en-US" sz="36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Thank you</a:t>
            </a:r>
          </a:p>
        </p:txBody>
      </p:sp>
      <p:pic>
        <p:nvPicPr>
          <p:cNvPr id="54296" name="Picture 24" descr="Keefers_AnimatedRoses.gif Flowers, Water Reflections, Flores, Reflection, Water Reflections,  Color Splash, Animated Graphics , Animated Gif, Animated Gifs, Beautiful Flowers, Roses, Animated Flowers, Reflection, Keefers image by Keefers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43" y="-24"/>
            <a:ext cx="9107457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~PP2167.WAV">
            <a:hlinkClick r:id="" action="ppaction://media"/>
          </p:cNvPr>
          <p:cNvPicPr>
            <a:picLocks noRot="1" noChangeAspect="1"/>
          </p:cNvPicPr>
          <p:nvPr>
            <a:wavAudioFile r:embed="rId2" name="~PP2167.WAV"/>
          </p:nvPr>
        </p:nvPicPr>
        <p:blipFill>
          <a:blip r:embed="rId5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429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Classification: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Minerals are classified according to the body requirements into:</a:t>
            </a:r>
            <a:endParaRPr lang="en-US" sz="2800" dirty="0" smtClean="0"/>
          </a:p>
          <a:p>
            <a:pPr>
              <a:buNone/>
            </a:pPr>
            <a:r>
              <a:rPr lang="en-US" b="1" dirty="0" smtClean="0"/>
              <a:t>I. Macro-minerals: </a:t>
            </a:r>
            <a:endParaRPr lang="en-US" sz="2800" dirty="0" smtClean="0"/>
          </a:p>
          <a:p>
            <a:pPr lvl="0"/>
            <a:r>
              <a:rPr lang="en-US" dirty="0" smtClean="0"/>
              <a:t>They are required by the body in amounts more than 100 mg/dl.</a:t>
            </a:r>
            <a:endParaRPr lang="en-US" sz="2800" dirty="0" smtClean="0"/>
          </a:p>
          <a:p>
            <a:pPr lvl="0"/>
            <a:r>
              <a:rPr lang="en-US" dirty="0" smtClean="0"/>
              <a:t>They include: </a:t>
            </a:r>
            <a:endParaRPr lang="en-US" sz="2800" dirty="0" smtClean="0"/>
          </a:p>
          <a:p>
            <a:pPr lvl="0"/>
            <a:r>
              <a:rPr lang="en-US" dirty="0" smtClean="0"/>
              <a:t>Calcium "Ca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  <a:endParaRPr lang="en-US" sz="2800" dirty="0" smtClean="0"/>
          </a:p>
          <a:p>
            <a:pPr lvl="0"/>
            <a:r>
              <a:rPr lang="en-US" dirty="0" smtClean="0"/>
              <a:t>Phosphorous "PO</a:t>
            </a:r>
            <a:r>
              <a:rPr lang="en-US" baseline="-25000" dirty="0" smtClean="0"/>
              <a:t>4</a:t>
            </a:r>
            <a:r>
              <a:rPr lang="en-US" baseline="30000" dirty="0" smtClean="0"/>
              <a:t>---</a:t>
            </a:r>
            <a:r>
              <a:rPr lang="en-US" dirty="0" smtClean="0"/>
              <a:t>".</a:t>
            </a:r>
            <a:endParaRPr lang="en-US" sz="2800" dirty="0" smtClean="0"/>
          </a:p>
          <a:p>
            <a:pPr lvl="0"/>
            <a:r>
              <a:rPr lang="en-US" dirty="0" smtClean="0"/>
              <a:t>Sodium "Na</a:t>
            </a:r>
            <a:r>
              <a:rPr lang="en-US" baseline="30000" dirty="0" smtClean="0"/>
              <a:t>+</a:t>
            </a:r>
            <a:r>
              <a:rPr lang="en-US" dirty="0" smtClean="0"/>
              <a:t>" and potassium "K</a:t>
            </a:r>
            <a:r>
              <a:rPr lang="en-US" baseline="30000" dirty="0" smtClean="0"/>
              <a:t>+</a:t>
            </a:r>
            <a:r>
              <a:rPr lang="en-US" dirty="0" smtClean="0"/>
              <a:t>".</a:t>
            </a:r>
            <a:endParaRPr lang="en-US" sz="2800" dirty="0" smtClean="0"/>
          </a:p>
          <a:p>
            <a:pPr lvl="0"/>
            <a:r>
              <a:rPr lang="en-US" dirty="0" smtClean="0"/>
              <a:t>Sulfur" S</a:t>
            </a:r>
            <a:r>
              <a:rPr lang="en-US" baseline="30000" dirty="0" smtClean="0"/>
              <a:t>-</a:t>
            </a:r>
            <a:r>
              <a:rPr lang="en-US" dirty="0" smtClean="0"/>
              <a:t>".</a:t>
            </a:r>
            <a:endParaRPr lang="en-US" sz="2800" dirty="0" smtClean="0"/>
          </a:p>
          <a:p>
            <a:pPr lvl="0"/>
            <a:r>
              <a:rPr lang="en-US" dirty="0" smtClean="0"/>
              <a:t>Chloride "</a:t>
            </a:r>
            <a:r>
              <a:rPr lang="en-US" dirty="0" err="1" smtClean="0"/>
              <a:t>Cl</a:t>
            </a:r>
            <a:r>
              <a:rPr lang="en-US" baseline="30000" dirty="0" smtClean="0"/>
              <a:t>-</a:t>
            </a:r>
            <a:r>
              <a:rPr lang="en-US" dirty="0" smtClean="0"/>
              <a:t>".</a:t>
            </a:r>
            <a:endParaRPr lang="en-US" sz="2800" dirty="0" smtClean="0"/>
          </a:p>
          <a:p>
            <a:pPr lvl="0"/>
            <a:r>
              <a:rPr lang="en-US" dirty="0" smtClean="0"/>
              <a:t>Magnesium "Mg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  <a:endParaRPr lang="en-US" sz="2800" dirty="0" smtClean="0"/>
          </a:p>
          <a:p>
            <a:endParaRPr lang="ar-EG" dirty="0"/>
          </a:p>
        </p:txBody>
      </p:sp>
      <p:pic>
        <p:nvPicPr>
          <p:cNvPr id="4" name="~PP1675.WAV">
            <a:hlinkClick r:id="" action="ppaction://media"/>
          </p:cNvPr>
          <p:cNvPicPr>
            <a:picLocks noRot="1" noChangeAspect="1"/>
          </p:cNvPicPr>
          <p:nvPr>
            <a:wavAudioFile r:embed="rId1" name="~PP1675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II- Micro-minerals: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dirty="0" smtClean="0"/>
          </a:p>
          <a:p>
            <a:pPr lvl="0"/>
            <a:r>
              <a:rPr lang="en-US" dirty="0" smtClean="0"/>
              <a:t>They are required by the body in amounts less than 100 mg/dl.</a:t>
            </a:r>
          </a:p>
          <a:p>
            <a:pPr lvl="0"/>
            <a:r>
              <a:rPr lang="en-US" b="1" i="1" dirty="0" smtClean="0"/>
              <a:t>Essential trace elements</a:t>
            </a:r>
            <a:r>
              <a:rPr lang="en-US" dirty="0" smtClean="0"/>
              <a:t>: they are </a:t>
            </a:r>
            <a:r>
              <a:rPr lang="en-US" dirty="0" err="1" smtClean="0"/>
              <a:t>microminerals</a:t>
            </a:r>
            <a:r>
              <a:rPr lang="en-US" dirty="0" smtClean="0"/>
              <a:t> which must be supplied in diet &amp; their deficiency in diet will lead to a biochemical abnormality.</a:t>
            </a:r>
          </a:p>
          <a:p>
            <a:pPr lvl="0"/>
            <a:r>
              <a:rPr lang="en-US" dirty="0" smtClean="0"/>
              <a:t>The most important essential trace elements are: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Iron "Fe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Copper "Cu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Zinc "Zn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Iodine "I</a:t>
            </a:r>
            <a:r>
              <a:rPr lang="en-US" baseline="30000" dirty="0" smtClean="0"/>
              <a:t>-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/>
              <a:t>Flouride</a:t>
            </a:r>
            <a:r>
              <a:rPr lang="en-US" dirty="0" smtClean="0"/>
              <a:t> "Fl</a:t>
            </a:r>
            <a:r>
              <a:rPr lang="en-US" baseline="30000" dirty="0" smtClean="0"/>
              <a:t>-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Silicon.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Selenium "Se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Chrome "Cr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Cobalt "Co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Manganese "</a:t>
            </a:r>
            <a:r>
              <a:rPr lang="en-US" dirty="0" err="1" smtClean="0"/>
              <a:t>Mn</a:t>
            </a:r>
            <a:r>
              <a:rPr lang="en-US" baseline="30000" dirty="0" smtClean="0"/>
              <a:t>++</a:t>
            </a:r>
            <a:r>
              <a:rPr lang="en-US" dirty="0" smtClean="0"/>
              <a:t>".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Molybdenum "Ml".</a:t>
            </a:r>
          </a:p>
          <a:p>
            <a:pPr>
              <a:buNone/>
            </a:pPr>
            <a:endParaRPr lang="en-US" dirty="0" smtClean="0"/>
          </a:p>
          <a:p>
            <a:endParaRPr lang="ar-EG" dirty="0"/>
          </a:p>
        </p:txBody>
      </p:sp>
      <p:pic>
        <p:nvPicPr>
          <p:cNvPr id="4" name="~PP60.WAV">
            <a:hlinkClick r:id="" action="ppaction://media"/>
          </p:cNvPr>
          <p:cNvPicPr>
            <a:picLocks noRot="1" noChangeAspect="1"/>
          </p:cNvPicPr>
          <p:nvPr>
            <a:wavAudioFile r:embed="rId1" name="~PP60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7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Calcium "Ca</a:t>
            </a:r>
            <a:r>
              <a:rPr lang="en-US" b="1" baseline="30000" dirty="0" smtClean="0"/>
              <a:t>++</a:t>
            </a:r>
            <a:r>
              <a:rPr lang="en-US" b="1" dirty="0" smtClean="0"/>
              <a:t>"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Sources: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0"/>
            <a:r>
              <a:rPr lang="en-US" dirty="0" smtClean="0"/>
              <a:t>Milk, milk products &amp; egg yolk are the richest sources of calcium.</a:t>
            </a:r>
          </a:p>
          <a:p>
            <a:pPr>
              <a:buNone/>
            </a:pPr>
            <a:r>
              <a:rPr lang="en-US" b="1" dirty="0" smtClean="0"/>
              <a:t>Absorption:</a:t>
            </a:r>
            <a:endParaRPr lang="en-US" dirty="0" smtClean="0"/>
          </a:p>
          <a:p>
            <a:pPr lvl="0"/>
            <a:r>
              <a:rPr lang="en-US" b="1" dirty="0" smtClean="0"/>
              <a:t>Site of absorption</a:t>
            </a:r>
            <a:r>
              <a:rPr lang="en-US" dirty="0" smtClean="0"/>
              <a:t>: The upper part of small </a:t>
            </a:r>
            <a:r>
              <a:rPr lang="en-US" smtClean="0"/>
              <a:t>intestine.</a:t>
            </a:r>
            <a:endParaRPr lang="en-US" dirty="0" smtClean="0"/>
          </a:p>
          <a:p>
            <a:endParaRPr lang="ar-EG" dirty="0"/>
          </a:p>
        </p:txBody>
      </p:sp>
      <p:pic>
        <p:nvPicPr>
          <p:cNvPr id="4" name="~PP3847.WAV">
            <a:hlinkClick r:id="" action="ppaction://media"/>
          </p:cNvPr>
          <p:cNvPicPr>
            <a:picLocks noRot="1" noChangeAspect="1"/>
          </p:cNvPicPr>
          <p:nvPr>
            <a:wavAudioFile r:embed="rId1" name="~PP3847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Factors affecting Ca</a:t>
            </a:r>
            <a:r>
              <a:rPr lang="en-US" baseline="30000" dirty="0" smtClean="0"/>
              <a:t>++</a:t>
            </a:r>
            <a:r>
              <a:rPr lang="en-US" b="1" dirty="0" smtClean="0"/>
              <a:t> absorption: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i="1" dirty="0" smtClean="0"/>
              <a:t>A) Factors promoting Ca</a:t>
            </a:r>
            <a:r>
              <a:rPr lang="en-US" baseline="30000" dirty="0" smtClean="0"/>
              <a:t>++</a:t>
            </a:r>
            <a:r>
              <a:rPr lang="en-US" b="1" i="1" dirty="0" smtClean="0"/>
              <a:t> absorption:</a:t>
            </a:r>
            <a:r>
              <a:rPr lang="en-US" dirty="0" smtClean="0"/>
              <a:t> </a:t>
            </a:r>
          </a:p>
          <a:p>
            <a:pPr lvl="0" algn="just"/>
            <a:r>
              <a:rPr lang="en-US" dirty="0" smtClean="0"/>
              <a:t>High dietary proteins, lactate and citrate which form soluble easily absorbable Ca</a:t>
            </a:r>
            <a:r>
              <a:rPr lang="en-US" baseline="30000" dirty="0" smtClean="0"/>
              <a:t>++ </a:t>
            </a:r>
            <a:r>
              <a:rPr lang="en-US" dirty="0" smtClean="0"/>
              <a:t>salts.</a:t>
            </a:r>
          </a:p>
          <a:p>
            <a:pPr lvl="0" algn="just"/>
            <a:r>
              <a:rPr lang="en-US" dirty="0" smtClean="0"/>
              <a:t>PH: acidic PH in the upper part of the small intestine is essential for Ca</a:t>
            </a:r>
            <a:r>
              <a:rPr lang="en-US" baseline="30000" dirty="0" smtClean="0"/>
              <a:t>++ </a:t>
            </a:r>
            <a:r>
              <a:rPr lang="en-US" dirty="0" smtClean="0"/>
              <a:t>absorption. </a:t>
            </a:r>
            <a:r>
              <a:rPr lang="en-US" b="1" i="1" dirty="0" smtClean="0"/>
              <a:t>   </a:t>
            </a:r>
            <a:endParaRPr lang="en-US" dirty="0" smtClean="0"/>
          </a:p>
          <a:p>
            <a:pPr algn="just">
              <a:buNone/>
            </a:pPr>
            <a:r>
              <a:rPr lang="en-US" b="1" i="1" dirty="0" smtClean="0"/>
              <a:t>B) Factors inhibiting Ca</a:t>
            </a:r>
            <a:r>
              <a:rPr lang="en-US" b="1" i="1" baseline="30000" dirty="0" smtClean="0"/>
              <a:t>++ </a:t>
            </a:r>
            <a:r>
              <a:rPr lang="en-US" b="1" i="1" dirty="0" smtClean="0"/>
              <a:t>absorption:</a:t>
            </a:r>
            <a:endParaRPr lang="en-US" dirty="0" smtClean="0"/>
          </a:p>
          <a:p>
            <a:pPr lvl="0" algn="just"/>
            <a:r>
              <a:rPr lang="en-US" dirty="0" smtClean="0"/>
              <a:t>Alkalinity: Excessive intake of alkali inhibits Ca</a:t>
            </a:r>
            <a:r>
              <a:rPr lang="en-US" baseline="30000" dirty="0" smtClean="0"/>
              <a:t>++</a:t>
            </a:r>
            <a:r>
              <a:rPr lang="en-US" dirty="0" smtClean="0"/>
              <a:t> absorption as occur in the treatment of peptic ulcer.</a:t>
            </a:r>
          </a:p>
          <a:p>
            <a:pPr lvl="0" algn="just"/>
            <a:r>
              <a:rPr lang="en-US" dirty="0" smtClean="0"/>
              <a:t>High dietary </a:t>
            </a:r>
            <a:r>
              <a:rPr lang="en-US" dirty="0" err="1" smtClean="0"/>
              <a:t>phytate</a:t>
            </a:r>
            <a:r>
              <a:rPr lang="en-US" dirty="0" smtClean="0"/>
              <a:t>, phosphate &amp; oxalate which form insoluble, non-absorbable Ca</a:t>
            </a:r>
            <a:r>
              <a:rPr lang="en-US" baseline="30000" dirty="0" smtClean="0"/>
              <a:t>++</a:t>
            </a:r>
            <a:r>
              <a:rPr lang="en-US" dirty="0" smtClean="0"/>
              <a:t> salts.</a:t>
            </a:r>
          </a:p>
          <a:p>
            <a:pPr lvl="0" algn="just"/>
            <a:r>
              <a:rPr lang="en-US" dirty="0" smtClean="0"/>
              <a:t>High free fatty acids: They form insoluble Ca</a:t>
            </a:r>
            <a:r>
              <a:rPr lang="en-US" baseline="30000" dirty="0" smtClean="0"/>
              <a:t>++</a:t>
            </a:r>
            <a:r>
              <a:rPr lang="en-US" dirty="0" smtClean="0"/>
              <a:t> soaps.</a:t>
            </a:r>
          </a:p>
          <a:p>
            <a:pPr algn="just"/>
            <a:endParaRPr lang="ar-EG" dirty="0"/>
          </a:p>
        </p:txBody>
      </p:sp>
      <p:pic>
        <p:nvPicPr>
          <p:cNvPr id="4" name="~PP3890.WAV">
            <a:hlinkClick r:id="" action="ppaction://media"/>
          </p:cNvPr>
          <p:cNvPicPr>
            <a:picLocks noRot="1" noChangeAspect="1"/>
          </p:cNvPicPr>
          <p:nvPr>
            <a:wavAudioFile r:embed="rId1" name="~PP3890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Forms of Ca</a:t>
            </a:r>
            <a:r>
              <a:rPr lang="en-US" b="1" baseline="30000" dirty="0" smtClean="0"/>
              <a:t>++</a:t>
            </a:r>
            <a:r>
              <a:rPr lang="en-US" b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I- Body form:</a:t>
            </a:r>
            <a:endParaRPr lang="en-US" dirty="0" smtClean="0"/>
          </a:p>
          <a:p>
            <a:pPr lvl="0"/>
            <a:r>
              <a:rPr lang="en-US" dirty="0" smtClean="0"/>
              <a:t>99% presents in the skeleton (bone &amp; joints) &amp; 1% presents in the body fluids and other tissues.</a:t>
            </a:r>
          </a:p>
          <a:p>
            <a:endParaRPr lang="ar-EG" dirty="0"/>
          </a:p>
        </p:txBody>
      </p:sp>
      <p:pic>
        <p:nvPicPr>
          <p:cNvPr id="4" name="~PP2689.WAV">
            <a:hlinkClick r:id="" action="ppaction://media"/>
          </p:cNvPr>
          <p:cNvPicPr>
            <a:picLocks noRot="1" noChangeAspect="1"/>
          </p:cNvPicPr>
          <p:nvPr>
            <a:wavAudioFile r:embed="rId1" name="~PP2689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>II- Plasma form: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Normal plasma level of Ca</a:t>
            </a:r>
            <a:r>
              <a:rPr lang="en-US" sz="3100" baseline="30000" dirty="0" smtClean="0"/>
              <a:t>++</a:t>
            </a:r>
            <a:r>
              <a:rPr lang="en-US" sz="3100" dirty="0" smtClean="0"/>
              <a:t> is </a:t>
            </a:r>
            <a:r>
              <a:rPr lang="en-US" sz="3100" b="1" dirty="0" smtClean="0"/>
              <a:t>9-11 mg/dl.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grpSp>
        <p:nvGrpSpPr>
          <p:cNvPr id="21576" name="Group 72"/>
          <p:cNvGrpSpPr>
            <a:grpSpLocks/>
          </p:cNvGrpSpPr>
          <p:nvPr/>
        </p:nvGrpSpPr>
        <p:grpSpPr bwMode="auto">
          <a:xfrm>
            <a:off x="1524000" y="914400"/>
            <a:ext cx="5943600" cy="5028857"/>
            <a:chOff x="1260" y="6840"/>
            <a:chExt cx="9360" cy="6279"/>
          </a:xfrm>
        </p:grpSpPr>
        <p:sp>
          <p:nvSpPr>
            <p:cNvPr id="21577" name="Text Box 73"/>
            <p:cNvSpPr txBox="1">
              <a:spLocks noChangeArrowheads="1"/>
            </p:cNvSpPr>
            <p:nvPr/>
          </p:nvSpPr>
          <p:spPr bwMode="auto">
            <a:xfrm>
              <a:off x="1620" y="8100"/>
              <a:ext cx="2880" cy="90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55% diffusible (Unbounded form)</a:t>
              </a:r>
              <a:endParaRPr kumimoji="0" lang="ar-E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78" name="Line 74"/>
            <p:cNvSpPr>
              <a:spLocks noChangeShapeType="1"/>
            </p:cNvSpPr>
            <p:nvPr/>
          </p:nvSpPr>
          <p:spPr bwMode="auto">
            <a:xfrm>
              <a:off x="2880" y="9000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79" name="Line 75"/>
            <p:cNvSpPr>
              <a:spLocks noChangeShapeType="1"/>
            </p:cNvSpPr>
            <p:nvPr/>
          </p:nvSpPr>
          <p:spPr bwMode="auto">
            <a:xfrm>
              <a:off x="1800" y="9720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80" name="Text Box 76"/>
            <p:cNvSpPr txBox="1">
              <a:spLocks noChangeArrowheads="1"/>
            </p:cNvSpPr>
            <p:nvPr/>
          </p:nvSpPr>
          <p:spPr bwMode="auto">
            <a:xfrm>
              <a:off x="1260" y="10440"/>
              <a:ext cx="2340" cy="2109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50% 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Ionizable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¨"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It is the active form of Ca++ presents in the form of Ca-chloride.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¨"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Its deficiency leads to </a:t>
              </a: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tetany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.</a:t>
              </a:r>
            </a:p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ar-EG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81" name="Line 77"/>
            <p:cNvSpPr>
              <a:spLocks noChangeShapeType="1"/>
            </p:cNvSpPr>
            <p:nvPr/>
          </p:nvSpPr>
          <p:spPr bwMode="auto">
            <a:xfrm>
              <a:off x="1800" y="9720"/>
              <a:ext cx="37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82" name="Line 78"/>
            <p:cNvSpPr>
              <a:spLocks noChangeShapeType="1"/>
            </p:cNvSpPr>
            <p:nvPr/>
          </p:nvSpPr>
          <p:spPr bwMode="auto">
            <a:xfrm>
              <a:off x="5760" y="6840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83" name="Line 79"/>
            <p:cNvSpPr>
              <a:spLocks noChangeShapeType="1"/>
            </p:cNvSpPr>
            <p:nvPr/>
          </p:nvSpPr>
          <p:spPr bwMode="auto">
            <a:xfrm flipH="1">
              <a:off x="2700" y="7380"/>
              <a:ext cx="57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84" name="Line 80"/>
            <p:cNvSpPr>
              <a:spLocks noChangeShapeType="1"/>
            </p:cNvSpPr>
            <p:nvPr/>
          </p:nvSpPr>
          <p:spPr bwMode="auto">
            <a:xfrm>
              <a:off x="2700" y="7380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85" name="Line 81"/>
            <p:cNvSpPr>
              <a:spLocks noChangeShapeType="1"/>
            </p:cNvSpPr>
            <p:nvPr/>
          </p:nvSpPr>
          <p:spPr bwMode="auto">
            <a:xfrm>
              <a:off x="8460" y="7380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86" name="Text Box 82"/>
            <p:cNvSpPr txBox="1">
              <a:spLocks noChangeArrowheads="1"/>
            </p:cNvSpPr>
            <p:nvPr/>
          </p:nvSpPr>
          <p:spPr bwMode="auto">
            <a:xfrm>
              <a:off x="7560" y="7920"/>
              <a:ext cx="2700" cy="108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45% Non-diffusible (Bounded, Non-ionizable form)</a:t>
              </a:r>
              <a:endParaRPr kumimoji="0" lang="ar-EG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87" name="Line 83"/>
            <p:cNvSpPr>
              <a:spLocks noChangeShapeType="1"/>
            </p:cNvSpPr>
            <p:nvPr/>
          </p:nvSpPr>
          <p:spPr bwMode="auto">
            <a:xfrm>
              <a:off x="5580" y="9720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88" name="Text Box 84"/>
            <p:cNvSpPr txBox="1">
              <a:spLocks noChangeArrowheads="1"/>
            </p:cNvSpPr>
            <p:nvPr/>
          </p:nvSpPr>
          <p:spPr bwMode="auto">
            <a:xfrm>
              <a:off x="4500" y="10440"/>
              <a:ext cx="3120" cy="2679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5% Non-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ionizable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¨"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It is the inactive form of Ca++ presents </a:t>
              </a: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complexed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 with organic ions e.g. phosphate, bicarbonate &amp; citrate.</a:t>
              </a:r>
            </a:p>
            <a:p>
              <a:pPr marL="0" marR="0" lvl="0" indent="0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ar-EG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89" name="Line 85"/>
            <p:cNvSpPr>
              <a:spLocks noChangeShapeType="1"/>
            </p:cNvSpPr>
            <p:nvPr/>
          </p:nvSpPr>
          <p:spPr bwMode="auto">
            <a:xfrm>
              <a:off x="9000" y="9000"/>
              <a:ext cx="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1590" name="Text Box 86"/>
            <p:cNvSpPr txBox="1">
              <a:spLocks noChangeArrowheads="1"/>
            </p:cNvSpPr>
            <p:nvPr/>
          </p:nvSpPr>
          <p:spPr bwMode="auto">
            <a:xfrm>
              <a:off x="7740" y="10260"/>
              <a:ext cx="2880" cy="252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Symbol" pitchFamily="18" charset="2"/>
                <a:buChar char="¨"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Bound to plasma protein mainly albumin.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¨"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Its level decrease in </a:t>
              </a: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hypoproteinemia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.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Symbol" pitchFamily="18" charset="2"/>
                <a:buChar char="¨"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Its deficiency not leads to </a:t>
              </a: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tetany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.</a:t>
              </a:r>
            </a:p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erpetua" pitchFamily="18" charset="0"/>
                <a:ea typeface="Arial" pitchFamily="34" charset="0"/>
                <a:cs typeface="Arial" pitchFamily="34" charset="0"/>
              </a:endParaRPr>
            </a:p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ar-EG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" name="~PP3042.WAV">
            <a:hlinkClick r:id="" action="ppaction://media"/>
          </p:cNvPr>
          <p:cNvPicPr>
            <a:picLocks noRot="1" noChangeAspect="1"/>
          </p:cNvPicPr>
          <p:nvPr>
            <a:wavAudioFile r:embed="rId1" name="~PP3042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0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>Factors affecting plasma Ca</a:t>
            </a:r>
            <a:r>
              <a:rPr lang="en-US" b="1" baseline="30000" dirty="0" smtClean="0"/>
              <a:t>++ </a:t>
            </a:r>
            <a:r>
              <a:rPr lang="en-US" b="1" dirty="0" smtClean="0"/>
              <a:t>level " Ca</a:t>
            </a:r>
            <a:r>
              <a:rPr lang="en-US" b="1" baseline="30000" dirty="0" smtClean="0"/>
              <a:t>++</a:t>
            </a:r>
            <a:r>
              <a:rPr lang="en-US" b="1" dirty="0" smtClean="0"/>
              <a:t>-</a:t>
            </a:r>
            <a:r>
              <a:rPr lang="en-US" b="1" dirty="0" err="1" smtClean="0"/>
              <a:t>hemostasis</a:t>
            </a:r>
            <a:r>
              <a:rPr lang="en-US" b="1" dirty="0" smtClean="0"/>
              <a:t>":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1257300" y="1766888"/>
            <a:ext cx="6515100" cy="3185811"/>
            <a:chOff x="1980" y="1800"/>
            <a:chExt cx="7920" cy="3684"/>
          </a:xfrm>
        </p:grpSpPr>
        <p:sp>
          <p:nvSpPr>
            <p:cNvPr id="23555" name="Line 3"/>
            <p:cNvSpPr>
              <a:spLocks noChangeShapeType="1"/>
            </p:cNvSpPr>
            <p:nvPr/>
          </p:nvSpPr>
          <p:spPr bwMode="auto">
            <a:xfrm flipH="1">
              <a:off x="3960" y="1800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3556" name="Line 4"/>
            <p:cNvSpPr>
              <a:spLocks noChangeShapeType="1"/>
            </p:cNvSpPr>
            <p:nvPr/>
          </p:nvSpPr>
          <p:spPr bwMode="auto">
            <a:xfrm>
              <a:off x="5220" y="1800"/>
              <a:ext cx="180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EG"/>
            </a:p>
          </p:txBody>
        </p:sp>
        <p:sp>
          <p:nvSpPr>
            <p:cNvPr id="23557" name="Text Box 5"/>
            <p:cNvSpPr txBox="1">
              <a:spLocks noChangeArrowheads="1"/>
            </p:cNvSpPr>
            <p:nvPr/>
          </p:nvSpPr>
          <p:spPr bwMode="auto">
            <a:xfrm>
              <a:off x="1980" y="3060"/>
              <a:ext cx="3780" cy="242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I- Hormonal regulation includes:</a:t>
              </a:r>
            </a:p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1. </a:t>
              </a:r>
              <a:r>
                <a:rPr kumimoji="0" lang="en-US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Parathormone</a:t>
              </a: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 hormone "PTH".</a:t>
              </a:r>
            </a:p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2. Vitamin D3.</a:t>
              </a:r>
            </a:p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3. </a:t>
              </a:r>
              <a:r>
                <a:rPr kumimoji="0" lang="en-US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Calcitonin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.</a:t>
              </a:r>
              <a:endParaRPr kumimoji="0" lang="ar-EG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58" name="Text Box 6"/>
            <p:cNvSpPr txBox="1">
              <a:spLocks noChangeArrowheads="1"/>
            </p:cNvSpPr>
            <p:nvPr/>
          </p:nvSpPr>
          <p:spPr bwMode="auto">
            <a:xfrm>
              <a:off x="6120" y="3060"/>
              <a:ext cx="3780" cy="2336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II- Other factors includes:</a:t>
              </a:r>
            </a:p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1. Solubility product "S.P".</a:t>
              </a:r>
            </a:p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2. Blood PH.</a:t>
              </a:r>
            </a:p>
            <a:p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Perpetua" pitchFamily="18" charset="0"/>
                  <a:ea typeface="Arial" pitchFamily="34" charset="0"/>
                  <a:cs typeface="Arial" pitchFamily="34" charset="0"/>
                </a:rPr>
                <a:t>3. Plasma proteins.</a:t>
              </a:r>
              <a:endParaRPr kumimoji="0" lang="ar-EG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~PP3383.WAV">
            <a:hlinkClick r:id="" action="ppaction://media"/>
          </p:cNvPr>
          <p:cNvPicPr>
            <a:picLocks noRot="1" noChangeAspect="1"/>
          </p:cNvPicPr>
          <p:nvPr>
            <a:wavAudioFile r:embed="rId1" name="~PP3383.WAV"/>
          </p:nvPr>
        </p:nvPicPr>
        <p:blipFill>
          <a:blip r:embed="rId3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1558</Words>
  <Application>Microsoft Office PowerPoint</Application>
  <PresentationFormat>On-screen Show (4:3)</PresentationFormat>
  <Paragraphs>288</Paragraphs>
  <Slides>28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Minerals Chemistry</vt:lpstr>
      <vt:lpstr>Classification: </vt:lpstr>
      <vt:lpstr>II- Micro-minerals: </vt:lpstr>
      <vt:lpstr>Calcium "Ca++"</vt:lpstr>
      <vt:lpstr>Factors affecting Ca++ absorption: </vt:lpstr>
      <vt:lpstr>Forms of Ca++: </vt:lpstr>
      <vt:lpstr>II- Plasma form: Normal plasma level of Ca++ is 9-11 mg/dl. </vt:lpstr>
      <vt:lpstr>Factors affecting plasma Ca++ level " Ca++-hemostasis": </vt:lpstr>
      <vt:lpstr>Parathormone hormone "PTH" </vt:lpstr>
      <vt:lpstr>Calcitriol "1, 25 dihydroxy cholecalciferol" </vt:lpstr>
      <vt:lpstr>Calcitonin"Hypocalcemic hormone, Thyrocalcitonin" </vt:lpstr>
      <vt:lpstr>Others</vt:lpstr>
      <vt:lpstr>Functions of Ca++:</vt:lpstr>
      <vt:lpstr>Slide 15</vt:lpstr>
      <vt:lpstr>Iron "Fe++" </vt:lpstr>
      <vt:lpstr>Factors affecting iron absorption:</vt:lpstr>
      <vt:lpstr>Forms of iron</vt:lpstr>
      <vt:lpstr>Slide 19</vt:lpstr>
      <vt:lpstr>Slide 20</vt:lpstr>
      <vt:lpstr>2- Ferritin: </vt:lpstr>
      <vt:lpstr>3. Hemosedrin:  </vt:lpstr>
      <vt:lpstr>4. Lactoferrin:   </vt:lpstr>
      <vt:lpstr>B) Hemoproteins: They are conjugated proteins with heme ring as a prosthetic group. They include: 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Minerals Chemistry</dc:title>
  <dc:creator>TCE2</dc:creator>
  <cp:lastModifiedBy>TCE2</cp:lastModifiedBy>
  <cp:revision>53</cp:revision>
  <dcterms:created xsi:type="dcterms:W3CDTF">2006-08-16T00:00:00Z</dcterms:created>
  <dcterms:modified xsi:type="dcterms:W3CDTF">2020-03-17T05:37:55Z</dcterms:modified>
</cp:coreProperties>
</file>