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69" r:id="rId3"/>
    <p:sldId id="299" r:id="rId4"/>
    <p:sldId id="307" r:id="rId5"/>
    <p:sldId id="300" r:id="rId6"/>
    <p:sldId id="301" r:id="rId7"/>
    <p:sldId id="303" r:id="rId8"/>
    <p:sldId id="304" r:id="rId9"/>
    <p:sldId id="305" r:id="rId10"/>
    <p:sldId id="306" r:id="rId11"/>
    <p:sldId id="258" r:id="rId12"/>
    <p:sldId id="262" r:id="rId13"/>
    <p:sldId id="259" r:id="rId14"/>
    <p:sldId id="260" r:id="rId15"/>
    <p:sldId id="261" r:id="rId16"/>
    <p:sldId id="263" r:id="rId17"/>
    <p:sldId id="264" r:id="rId18"/>
    <p:sldId id="265" r:id="rId19"/>
    <p:sldId id="266" r:id="rId20"/>
    <p:sldId id="298" r:id="rId21"/>
    <p:sldId id="267" r:id="rId22"/>
    <p:sldId id="268" r:id="rId23"/>
    <p:sldId id="274" r:id="rId24"/>
    <p:sldId id="272" r:id="rId25"/>
    <p:sldId id="271" r:id="rId26"/>
    <p:sldId id="302" r:id="rId27"/>
    <p:sldId id="276" r:id="rId28"/>
    <p:sldId id="273" r:id="rId29"/>
    <p:sldId id="278" r:id="rId30"/>
    <p:sldId id="277" r:id="rId31"/>
    <p:sldId id="286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87" r:id="rId41"/>
    <p:sldId id="280" r:id="rId42"/>
    <p:sldId id="282" r:id="rId43"/>
    <p:sldId id="283" r:id="rId44"/>
    <p:sldId id="284" r:id="rId45"/>
    <p:sldId id="285" r:id="rId46"/>
    <p:sldId id="297" r:id="rId47"/>
  </p:sldIdLst>
  <p:sldSz cx="9144000" cy="6858000" type="screen4x3"/>
  <p:notesSz cx="6858000" cy="9144000"/>
  <p:defaultTextStyle>
    <a:defPPr>
      <a:defRPr lang="ar-EG"/>
    </a:defPPr>
    <a:lvl1pPr algn="r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r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r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r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r" rtl="1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r" defTabSz="914400" rtl="1" eaLnBrk="1" latinLnBrk="0" hangingPunct="1">
      <a:defRPr sz="14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C062F7-9A58-465E-9B71-D0E32BEB3C1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996F5-03B8-4A32-8E77-4E80AAA1CC42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66023-0213-4A4F-8D3A-FB2BE214D71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347B5-56FC-48DA-99FD-FA7580F4D5E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859A4-9C89-4FE1-9E33-D1E9C375133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97F22-1F4D-4ACD-A2E5-431C560D514B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611F7-AB8E-4258-8CEF-D22E87C4DD3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6BEE1-C91E-43A4-9551-6FE58981F3B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18E85-9A04-41A8-889D-9FEC68B44B5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D70F-474F-4FFE-8BB5-DD03C20642A4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3445-4727-4A76-B154-57829CC5DB74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7FDAD-6BBB-4DDE-9D8A-938B9CA37757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EG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87A20C2-41C7-4570-8842-7008B7DAD04D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google.com.eg/imgres?imgurl=http://www.chups.jussieu.fr/polys/gyneco/hydrosalpinx.jpg&amp;imgrefurl=http://www.chups.jussieu.fr/polys/gyneco/POLY.Chp.9.4.html&amp;h=198&amp;w=212&amp;sz=8&amp;hl=en&amp;start=7&amp;tbnid=vHi5sFsr2UyErM:&amp;tbnh=99&amp;tbnw=106&amp;prev=/images%3Fq%3DHYDROSALPINX%26svnum%3D10%26hl%3Den%26lr%3D%26sa%3DX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ajronline.org/cgi/content/full/177/1/131/FIG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ajronline.org/cgi/content/full/177/1/131/FIG2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ajronline.org/cgi/content/full/177/1/131/FIG3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jronline.org/cgi/content/full/177/1/131/FIG4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1800225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smtClean="0"/>
              <a:t>Hystrosalpingography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3357563"/>
            <a:ext cx="7272337" cy="3167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OSPELV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513" cy="178276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u="sng" smtClean="0"/>
              <a:t>Indications</a:t>
            </a:r>
            <a:r>
              <a:rPr lang="en-US" sz="5400" b="1" u="sng" smtClean="0">
                <a:solidFill>
                  <a:srgbClr val="FF3300"/>
                </a:solidFill>
              </a:rPr>
              <a:t/>
            </a:r>
            <a:br>
              <a:rPr lang="en-US" sz="5400" b="1" u="sng" smtClean="0">
                <a:solidFill>
                  <a:srgbClr val="FF3300"/>
                </a:solidFill>
              </a:rPr>
            </a:br>
            <a:endParaRPr lang="en-US" sz="5400" b="1" u="sng" smtClean="0">
              <a:solidFill>
                <a:srgbClr val="FF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400" smtClean="0"/>
              <a:t>Infertility : tubal obstruction , congenital uterine anomalies .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400" smtClean="0"/>
              <a:t>After tubal surgery: patency and configuration of F.T. 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400" smtClean="0"/>
              <a:t>Recurrent  abortion :  cervical canal , congenital anomalies , fibroids.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1782762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u="sng" smtClean="0"/>
              <a:t>Indications</a:t>
            </a:r>
            <a:r>
              <a:rPr lang="en-US" sz="5400" b="1" u="sng" smtClean="0">
                <a:solidFill>
                  <a:srgbClr val="FF3300"/>
                </a:solidFill>
              </a:rPr>
              <a:t/>
            </a:r>
            <a:br>
              <a:rPr lang="en-US" sz="5400" b="1" u="sng" smtClean="0">
                <a:solidFill>
                  <a:srgbClr val="FF3300"/>
                </a:solidFill>
              </a:rPr>
            </a:br>
            <a:endParaRPr lang="en-US" sz="5400" b="1" u="sng" smtClean="0">
              <a:solidFill>
                <a:srgbClr val="FF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marL="609600" indent="-609600"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Abnormal uterine bleeding : fibroids , endometrial polyps, adenomyosis, uterine adhesions.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Post caesarian section : assess integrity of uterine scar.</a:t>
            </a:r>
          </a:p>
          <a:p>
            <a:pPr marL="609600" indent="-609600"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Intervention : tubal recanalization</a:t>
            </a:r>
            <a:r>
              <a:rPr lang="en-US" sz="2800" smtClean="0"/>
              <a:t> .</a:t>
            </a:r>
          </a:p>
          <a:p>
            <a:pPr marL="609600" indent="-609600" algn="l" rtl="0" eaLnBrk="1" hangingPunct="1">
              <a:defRPr/>
            </a:pPr>
            <a:endParaRPr lang="en-US" sz="2800" smtClean="0"/>
          </a:p>
          <a:p>
            <a:pPr marL="609600" indent="-609600"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279525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en-US" sz="6000" b="1" u="sng" smtClean="0"/>
              <a:t>Timing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4800" smtClean="0"/>
              <a:t>Day 4-7      Why?</a:t>
            </a:r>
          </a:p>
          <a:p>
            <a:pPr algn="l" rtl="0" eaLnBrk="1" hangingPunct="1">
              <a:defRPr/>
            </a:pPr>
            <a:r>
              <a:rPr lang="en-US" sz="4800" smtClean="0"/>
              <a:t> </a:t>
            </a:r>
            <a:r>
              <a:rPr lang="en-US" sz="3600" b="1" smtClean="0"/>
              <a:t>Blood has cleared from uterus.</a:t>
            </a:r>
          </a:p>
          <a:p>
            <a:pPr algn="l" rtl="0" eaLnBrk="1" hangingPunct="1">
              <a:buClr>
                <a:srgbClr val="FCF600"/>
              </a:buClr>
              <a:buFontTx/>
              <a:buChar char="o"/>
              <a:defRPr/>
            </a:pPr>
            <a:r>
              <a:rPr lang="en-US" sz="3600" b="1" smtClean="0"/>
              <a:t>Isthmus is most distensible.</a:t>
            </a:r>
          </a:p>
          <a:p>
            <a:pPr algn="l" rtl="0" eaLnBrk="1" hangingPunct="1">
              <a:buClr>
                <a:srgbClr val="FCF600"/>
              </a:buClr>
              <a:buFontTx/>
              <a:buChar char="o"/>
              <a:defRPr/>
            </a:pPr>
            <a:r>
              <a:rPr lang="en-US" sz="3600" b="1" smtClean="0"/>
              <a:t>Fallopian tubes are more readily filled.</a:t>
            </a:r>
          </a:p>
          <a:p>
            <a:pPr algn="l" rtl="0" eaLnBrk="1" hangingPunct="1">
              <a:buClr>
                <a:srgbClr val="FCF600"/>
              </a:buClr>
              <a:buFontTx/>
              <a:buChar char="o"/>
              <a:defRPr/>
            </a:pPr>
            <a:r>
              <a:rPr lang="en-US" sz="3600" b="1" smtClean="0"/>
              <a:t>Endometrium is not thick.</a:t>
            </a:r>
          </a:p>
          <a:p>
            <a:pPr algn="l" rtl="0" eaLnBrk="1" hangingPunct="1">
              <a:buClr>
                <a:srgbClr val="FCF600"/>
              </a:buClr>
              <a:buFontTx/>
              <a:buChar char="o"/>
              <a:defRPr/>
            </a:pPr>
            <a:endParaRPr lang="en-US" sz="5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Irregular uterine bleeding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4000" b="1" smtClean="0"/>
              <a:t>BLOOD CLOTS MAY MIMIC INTRAUTERINE LESIONS</a:t>
            </a:r>
          </a:p>
          <a:p>
            <a:pPr algn="ctr" rtl="0" eaLnBrk="1" hangingPunct="1">
              <a:buFont typeface="Wingdings" pitchFamily="2" charset="2"/>
              <a:buNone/>
              <a:defRPr/>
            </a:pPr>
            <a:endParaRPr lang="en-US" sz="4000" b="1" smtClean="0"/>
          </a:p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4000" b="1" smtClean="0"/>
              <a:t>DO NOT USE OIL SOLUBLE CONTRAST MEDIUM</a:t>
            </a: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u="sng" smtClean="0"/>
              <a:t>Contraindications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005387"/>
          </a:xfrm>
        </p:spPr>
        <p:txBody>
          <a:bodyPr/>
          <a:lstStyle/>
          <a:p>
            <a:pPr algn="l" rtl="0" eaLnBrk="1" hangingPunct="1">
              <a:defRPr/>
            </a:pPr>
            <a:endParaRPr lang="en-US" sz="4400" b="1" u="sng" smtClean="0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400" smtClean="0"/>
              <a:t>Pregnancy.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400" smtClean="0"/>
              <a:t>Pelvic infection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400" smtClean="0"/>
              <a:t>Immediate pre and post menstrual phases. (Extravasations).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400" smtClean="0"/>
              <a:t>Sensitivity to contrast media</a:t>
            </a:r>
            <a:r>
              <a:rPr lang="en-US" sz="2800" smtClean="0"/>
              <a:t>.</a:t>
            </a:r>
          </a:p>
          <a:p>
            <a:pPr algn="l" rtl="0"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2071687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u="sng" smtClean="0"/>
              <a:t>Complications</a:t>
            </a:r>
            <a:r>
              <a:rPr lang="en-US" sz="6000" b="1" u="sng" smtClean="0">
                <a:solidFill>
                  <a:srgbClr val="FF3300"/>
                </a:solidFill>
              </a:rPr>
              <a:t/>
            </a:r>
            <a:br>
              <a:rPr lang="en-US" sz="6000" b="1" u="sng" smtClean="0">
                <a:solidFill>
                  <a:srgbClr val="FF3300"/>
                </a:solidFill>
              </a:rPr>
            </a:br>
            <a:endParaRPr lang="en-US" sz="6000" b="1" u="sng" smtClean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13337"/>
          </a:xfrm>
        </p:spPr>
        <p:txBody>
          <a:bodyPr/>
          <a:lstStyle/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Pain: normally transit lower abdominal discomfort.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Pelvic infection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Hemorrhage .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Allergic ,vasovagal attach.</a:t>
            </a:r>
          </a:p>
          <a:p>
            <a:pPr algn="l" rtl="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sz="4000" smtClean="0"/>
              <a:t>Venous intravasation.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40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HSG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algn="l" rtl="0" eaLnBrk="1" hangingPunct="1">
              <a:buClr>
                <a:srgbClr val="003399"/>
              </a:buClr>
              <a:buFont typeface="Wingdings" pitchFamily="2" charset="2"/>
              <a:buChar char="v"/>
              <a:defRPr/>
            </a:pPr>
            <a:r>
              <a:rPr lang="en-US" sz="4000" b="1" smtClean="0">
                <a:solidFill>
                  <a:srgbClr val="FCF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ANTIBIOTICS: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+ve history of PID and SBE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(Doxycycline 100 mg/twice daily two days before procedure)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(200mg immediately after procedure followed by 100mg/twice daily for 5 days)</a:t>
            </a:r>
          </a:p>
          <a:p>
            <a:pPr algn="l" rtl="0" eaLnBrk="1" hangingPunct="1">
              <a:buClr>
                <a:srgbClr val="003399"/>
              </a:buClr>
              <a:buFont typeface="Wingdings" pitchFamily="2" charset="2"/>
              <a:buNone/>
              <a:defRPr/>
            </a:pPr>
            <a:endParaRPr lang="ar-EG" sz="4000" b="1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>
              <a:buFont typeface="Wingdings" pitchFamily="2" charset="2"/>
              <a:buChar char="q"/>
              <a:defRPr/>
            </a:pPr>
            <a:endParaRPr lang="en-US" sz="4000" b="1" smtClean="0">
              <a:solidFill>
                <a:schemeClr val="accent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>
              <a:defRPr/>
            </a:pPr>
            <a:endParaRPr lang="en-US" sz="4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CONTRAST MEDIA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WATER SOLUBLE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CF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Less density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CF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Better for FT visualization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CF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Immediate smear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CF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Disappear within one hour (except tubal block)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CF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Less complication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CF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No therapy effect.</a:t>
            </a:r>
          </a:p>
          <a:p>
            <a:pPr algn="l" rtl="0" eaLnBrk="1" hangingPunct="1">
              <a:defRPr/>
            </a:pPr>
            <a:endParaRPr lang="en-US" sz="3600" b="1" smtClean="0">
              <a:solidFill>
                <a:srgbClr val="FC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rtl="0" eaLnBrk="1" hangingPunct="1">
              <a:defRPr/>
            </a:pPr>
            <a:endParaRPr lang="en-US" sz="3600" b="1" smtClean="0">
              <a:solidFill>
                <a:srgbClr val="FC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CONTRAST MEDIA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000" b="1" u="sng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OIL SOLUBLE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More density</a:t>
            </a:r>
            <a:endParaRPr lang="ar-EG" sz="36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Better uterine visualization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Delayed smear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Disappearance is delayed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More complications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Has a therapy effect.</a:t>
            </a:r>
          </a:p>
          <a:p>
            <a:pPr algn="l" rtl="0" eaLnBrk="1" hangingPunct="1">
              <a:defRPr/>
            </a:pPr>
            <a:endParaRPr lang="en-US" sz="36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rtl="0" eaLnBrk="1" hangingPunct="1">
              <a:defRPr/>
            </a:pPr>
            <a:endParaRPr lang="en-US" sz="36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 rtl="0" eaLnBrk="1" hangingPunct="1">
              <a:defRPr/>
            </a:pPr>
            <a:endParaRPr lang="en-US" sz="3600" b="1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nr5517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CC00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smtClean="0"/>
              <a:t>HSG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smtClean="0"/>
              <a:t>It is best performed in the first half of the menstrual cycle.</a:t>
            </a:r>
          </a:p>
          <a:p>
            <a:pPr algn="l" rtl="0" eaLnBrk="1" hangingPunct="1">
              <a:defRPr/>
            </a:pPr>
            <a:r>
              <a:rPr lang="en-US" sz="3600" b="1" smtClean="0"/>
              <a:t>Venous intravasations has no clinical significance.</a:t>
            </a:r>
          </a:p>
          <a:p>
            <a:pPr algn="l" rtl="0" eaLnBrk="1" hangingPunct="1">
              <a:defRPr/>
            </a:pPr>
            <a:r>
              <a:rPr lang="en-US" sz="3600" b="1" smtClean="0"/>
              <a:t>Pethidine is not suitable analgesia for any discomfort during the examination because it tubal spasm.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smtClean="0">
                <a:latin typeface="Snap ITC" pitchFamily="82" charset="0"/>
              </a:rPr>
              <a:t>TECHNIQUE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Ask the patient to evacuate her bladder.</a:t>
            </a:r>
          </a:p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Patient lies in lithotomy position and try to elevate her buttocks.</a:t>
            </a:r>
          </a:p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Lubricate speculum.</a:t>
            </a:r>
          </a:p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Insert it closed; then rotate; then open it.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smtClean="0">
                <a:latin typeface="Snap ITC" pitchFamily="82" charset="0"/>
              </a:rPr>
              <a:t>TECHNIQUE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Sterilize vagina.</a:t>
            </a:r>
          </a:p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Grasp anterior lip with vulsellum forceps (avoid 3&amp;9 o’clock: highly vascular)</a:t>
            </a:r>
          </a:p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Insert cannula inside the cervical canal.</a:t>
            </a:r>
          </a:p>
          <a:p>
            <a:pPr algn="l" rtl="0" eaLnBrk="1" hangingPunct="1">
              <a:defRPr/>
            </a:pPr>
            <a:r>
              <a:rPr lang="en-US" sz="4000" b="1" smtClean="0">
                <a:ea typeface="Arial Unicode MS" pitchFamily="34" charset="-128"/>
                <a:cs typeface="Arial Unicode MS" pitchFamily="34" charset="-128"/>
              </a:rPr>
              <a:t>Inject contrast material</a:t>
            </a:r>
            <a:r>
              <a:rPr 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l" rtl="0" eaLnBrk="1" hangingPunct="1">
              <a:defRPr/>
            </a:pPr>
            <a:endParaRPr lang="en-US" sz="4000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HSG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smtClean="0"/>
              <a:t>UTERINE CAVITY</a:t>
            </a:r>
          </a:p>
          <a:p>
            <a:pPr algn="l" rtl="0" eaLnBrk="1" hangingPunct="1">
              <a:defRPr/>
            </a:pPr>
            <a:r>
              <a:rPr lang="en-US" sz="3600" b="1" smtClean="0"/>
              <a:t>THE CAVITY IS TRIANGULAR IN SHAPE</a:t>
            </a:r>
          </a:p>
          <a:p>
            <a:pPr algn="l" rtl="0" eaLnBrk="1" hangingPunct="1">
              <a:defRPr/>
            </a:pPr>
            <a:r>
              <a:rPr lang="en-US" sz="3600" b="1" smtClean="0"/>
              <a:t>WALLS ARE REGULAR AND CONCAVE</a:t>
            </a:r>
          </a:p>
          <a:p>
            <a:pPr algn="l" rtl="0" eaLnBrk="1" hangingPunct="1">
              <a:defRPr/>
            </a:pPr>
            <a:r>
              <a:rPr lang="en-US" sz="3600" b="1" smtClean="0"/>
              <a:t>FUNDUS MAY BE CONVEX</a:t>
            </a:r>
          </a:p>
          <a:p>
            <a:pPr algn="l" rtl="0" eaLnBrk="1" hangingPunct="1">
              <a:defRPr/>
            </a:pPr>
            <a:r>
              <a:rPr lang="en-US" sz="3600" b="1" smtClean="0"/>
              <a:t>LENGTH AND INTERCORN. DIST. ARE ABOUT 35MM</a:t>
            </a:r>
          </a:p>
          <a:p>
            <a:pPr algn="l" rtl="0" eaLnBrk="1" hangingPunct="1">
              <a:defRPr/>
            </a:pPr>
            <a:endParaRPr lang="en-US" sz="3600" smtClean="0"/>
          </a:p>
        </p:txBody>
      </p:sp>
      <p:pic>
        <p:nvPicPr>
          <p:cNvPr id="24580" name="Picture 4" descr="hsg1_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6667" t="6068" b="3062"/>
          <a:stretch>
            <a:fillRect/>
          </a:stretch>
        </p:blipFill>
        <p:spPr>
          <a:xfrm>
            <a:off x="5940425" y="333375"/>
            <a:ext cx="2952750" cy="1943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sg1_1"/>
          <p:cNvPicPr>
            <a:picLocks noChangeAspect="1" noChangeArrowheads="1"/>
          </p:cNvPicPr>
          <p:nvPr/>
        </p:nvPicPr>
        <p:blipFill>
          <a:blip r:embed="rId2"/>
          <a:srcRect l="6667" t="6068" b="306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P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EMAL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/>
              <a:t>Fallopian Tube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530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ABOUT 7-14 CM LONG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DEVIDED INTO: 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INTERSTITIAL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ISTHMIC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AMPULLARY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INFUNDIBULAR</a:t>
            </a:r>
          </a:p>
          <a:p>
            <a:pPr algn="l" rtl="0" eaLnBrk="1" hangingPunct="1">
              <a:defRPr/>
            </a:pPr>
            <a:r>
              <a:rPr lang="en-US" sz="36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FIMBRIAL</a:t>
            </a:r>
          </a:p>
          <a:p>
            <a:pPr algn="l" rtl="0" eaLnBrk="1" hangingPunct="1">
              <a:defRPr/>
            </a:pPr>
            <a:endParaRPr lang="en-US" sz="3600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2" name="Picture 4" descr="Image Preview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844675"/>
            <a:ext cx="4643437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yster1"/>
          <p:cNvPicPr>
            <a:picLocks noChangeAspect="1" noChangeArrowheads="1"/>
          </p:cNvPicPr>
          <p:nvPr/>
        </p:nvPicPr>
        <p:blipFill>
          <a:blip r:embed="rId2"/>
          <a:srcRect l="2823" t="2710" r="1210" b="40645"/>
          <a:stretch>
            <a:fillRect/>
          </a:stretch>
        </p:blipFill>
        <p:spPr bwMode="auto">
          <a:xfrm>
            <a:off x="250825" y="549275"/>
            <a:ext cx="4549775" cy="56880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3557" name="Picture 5" descr="Image 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1388" y="549275"/>
            <a:ext cx="4392612" cy="56880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s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LADDE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DSC0082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yster1"/>
          <p:cNvPicPr>
            <a:picLocks noChangeAspect="1" noChangeArrowheads="1"/>
          </p:cNvPicPr>
          <p:nvPr/>
        </p:nvPicPr>
        <p:blipFill>
          <a:blip r:embed="rId2"/>
          <a:srcRect l="5965" r="9039" b="387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smtClean="0"/>
              <a:t>Fallopian Tube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9138"/>
            <a:ext cx="4835525" cy="414178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Longitudinal mucosal folds indicate a healthy mucosa</a:t>
            </a:r>
          </a:p>
        </p:txBody>
      </p:sp>
      <p:pic>
        <p:nvPicPr>
          <p:cNvPr id="40964" name="Picture 4" descr="hyster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l="71394" t="28645" r="8875" b="38710"/>
          <a:stretch>
            <a:fillRect/>
          </a:stretch>
        </p:blipFill>
        <p:spPr>
          <a:xfrm>
            <a:off x="5534025" y="1628775"/>
            <a:ext cx="3214688" cy="410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HSGHYDR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ydrosalpinx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84313"/>
            <a:ext cx="4897438" cy="4537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smtClean="0"/>
              <a:t>Hydroslpinx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6549pic1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5256213" cy="43211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smtClean="0"/>
              <a:t>Hydroslpinx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932363" cy="4530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COBBLESTONE MUCOSA</a:t>
            </a:r>
          </a:p>
        </p:txBody>
      </p:sp>
      <p:pic>
        <p:nvPicPr>
          <p:cNvPr id="47108" name="Picture 4" descr=" 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1700213"/>
            <a:ext cx="4500562" cy="4105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148263" cy="45307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4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LONGITUDINAL BANDS</a:t>
            </a:r>
          </a:p>
        </p:txBody>
      </p:sp>
      <p:pic>
        <p:nvPicPr>
          <p:cNvPr id="49156" name="Picture 4" descr=" 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557338"/>
            <a:ext cx="3851275" cy="4248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smtClean="0">
                <a:latin typeface="Snap ITC" pitchFamily="82" charset="0"/>
              </a:rPr>
              <a:t>Pelvic adhesions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8351837" cy="3997325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CONTRAST LOCULATION</a:t>
            </a:r>
          </a:p>
          <a:p>
            <a:pPr algn="l" rtl="0" eaLnBrk="1" hangingPunct="1">
              <a:defRPr/>
            </a:pPr>
            <a:r>
              <a:rPr lang="en-US" sz="4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Vertical tube orientation</a:t>
            </a:r>
          </a:p>
          <a:p>
            <a:pPr algn="l" rtl="0" eaLnBrk="1" hangingPunct="1">
              <a:defRPr/>
            </a:pPr>
            <a:r>
              <a:rPr lang="en-US" sz="48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Fixed uterine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SG adhesions scar tiss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573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620713"/>
            <a:ext cx="8075613" cy="252095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smtClean="0">
                <a:solidFill>
                  <a:srgbClr val="FFFF00"/>
                </a:solidFill>
              </a:rPr>
              <a:t>CONTRAST LOCULATION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reproductivefema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emlo8c"/>
          <p:cNvPicPr>
            <a:picLocks noChangeAspect="1" noChangeArrowheads="1"/>
          </p:cNvPicPr>
          <p:nvPr/>
        </p:nvPicPr>
        <p:blipFill>
          <a:blip r:embed="rId2"/>
          <a:srcRect b="198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756775" cy="31511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rgbClr val="FFFF00"/>
                </a:solidFill>
              </a:rPr>
              <a:t>Vertical tube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smtClean="0">
                <a:latin typeface="Snap ITC" pitchFamily="82" charset="0"/>
              </a:rPr>
              <a:t>PITFALSS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4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AIR BUBBLES</a:t>
            </a:r>
          </a:p>
          <a:p>
            <a:pPr algn="l" rtl="0"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REMOVE AIR BUBBLES FROM CANNULA</a:t>
            </a:r>
          </a:p>
          <a:p>
            <a:pPr algn="l" rtl="0"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ADDITIONAL CONTRAST INJECTION</a:t>
            </a:r>
          </a:p>
          <a:p>
            <a:pPr algn="l" rtl="0"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CHANGE PATIENT POSITION</a:t>
            </a: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558925"/>
            <a:ext cx="40243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 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1557338"/>
            <a:ext cx="3960813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u="sng" smtClean="0">
                <a:latin typeface="Snap ITC" pitchFamily="82" charset="0"/>
              </a:rPr>
              <a:t>PITFALSS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4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VENOUS INTRAVASATION</a:t>
            </a:r>
          </a:p>
          <a:p>
            <a:pPr algn="l" rtl="0"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FORCEFUL INJECTION AGAINST BLOCKED TUBES</a:t>
            </a:r>
          </a:p>
          <a:p>
            <a:pPr algn="l" rtl="0" eaLnBrk="1" hangingPunct="1">
              <a:defRPr/>
            </a:pPr>
            <a:r>
              <a:rPr lang="en-US" sz="4000" b="1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VERY DANGEROUS IF WE USE OIL SOL. CONTRAST</a:t>
            </a:r>
          </a:p>
          <a:p>
            <a:pPr eaLnBrk="1" hangingPunct="1">
              <a:defRPr/>
            </a:pPr>
            <a:endParaRPr lang="en-US" sz="4000" b="1" smtClean="0">
              <a:solidFill>
                <a:schemeClr val="hlin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59105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b="1" smtClean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EMALE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EMALE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FEMALE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EMALE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SPELV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567</TotalTime>
  <Words>434</Words>
  <Application>Microsoft PowerPoint</Application>
  <PresentationFormat>On-screen Show (4:3)</PresentationFormat>
  <Paragraphs>104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Arial Unicode MS</vt:lpstr>
      <vt:lpstr>Wingdings</vt:lpstr>
      <vt:lpstr>Calibri</vt:lpstr>
      <vt:lpstr>Snap ITC</vt:lpstr>
      <vt:lpstr>Orbit</vt:lpstr>
      <vt:lpstr>Hystrosalpingography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Indications </vt:lpstr>
      <vt:lpstr>Indications </vt:lpstr>
      <vt:lpstr>Timing </vt:lpstr>
      <vt:lpstr>Irregular uterine bleeding</vt:lpstr>
      <vt:lpstr>Contraindications </vt:lpstr>
      <vt:lpstr>Complications </vt:lpstr>
      <vt:lpstr>HSG</vt:lpstr>
      <vt:lpstr>CONTRAST MEDIA</vt:lpstr>
      <vt:lpstr>CONTRAST MEDIA</vt:lpstr>
      <vt:lpstr>HSG</vt:lpstr>
      <vt:lpstr>TECHNIQUE</vt:lpstr>
      <vt:lpstr>TECHNIQUE</vt:lpstr>
      <vt:lpstr>HSG</vt:lpstr>
      <vt:lpstr>Slide 24</vt:lpstr>
      <vt:lpstr>Slide 25</vt:lpstr>
      <vt:lpstr>Slide 26</vt:lpstr>
      <vt:lpstr>Fallopian Tube</vt:lpstr>
      <vt:lpstr>Slide 28</vt:lpstr>
      <vt:lpstr>Slide 29</vt:lpstr>
      <vt:lpstr>Slide 30</vt:lpstr>
      <vt:lpstr>Slide 31</vt:lpstr>
      <vt:lpstr>Fallopian Tube</vt:lpstr>
      <vt:lpstr>Slide 33</vt:lpstr>
      <vt:lpstr>Hydroslpinx</vt:lpstr>
      <vt:lpstr>Hydroslpinx</vt:lpstr>
      <vt:lpstr>Slide 36</vt:lpstr>
      <vt:lpstr>Slide 37</vt:lpstr>
      <vt:lpstr>Pelvic adhesions</vt:lpstr>
      <vt:lpstr>CONTRAST LOCULATION</vt:lpstr>
      <vt:lpstr>Vertical tube orientation</vt:lpstr>
      <vt:lpstr>PITFALSS</vt:lpstr>
      <vt:lpstr>Slide 42</vt:lpstr>
      <vt:lpstr>PITFALSS</vt:lpstr>
      <vt:lpstr>Slide 44</vt:lpstr>
      <vt:lpstr>Slide 45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Hystrosalpingiography</dc:title>
  <dc:creator>topcareer</dc:creator>
  <cp:lastModifiedBy>smsm</cp:lastModifiedBy>
  <cp:revision>109</cp:revision>
  <dcterms:created xsi:type="dcterms:W3CDTF">2006-12-27T19:44:06Z</dcterms:created>
  <dcterms:modified xsi:type="dcterms:W3CDTF">2020-03-19T12:47:04Z</dcterms:modified>
</cp:coreProperties>
</file>