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3" r:id="rId1"/>
  </p:sldMasterIdLst>
  <p:sldIdLst>
    <p:sldId id="261" r:id="rId2"/>
    <p:sldId id="322" r:id="rId3"/>
    <p:sldId id="270" r:id="rId4"/>
    <p:sldId id="271" r:id="rId5"/>
    <p:sldId id="291" r:id="rId6"/>
    <p:sldId id="272" r:id="rId7"/>
    <p:sldId id="315" r:id="rId8"/>
    <p:sldId id="273" r:id="rId9"/>
    <p:sldId id="386" r:id="rId10"/>
    <p:sldId id="263" r:id="rId11"/>
    <p:sldId id="266" r:id="rId12"/>
    <p:sldId id="267" r:id="rId13"/>
    <p:sldId id="268" r:id="rId14"/>
    <p:sldId id="375" r:id="rId15"/>
    <p:sldId id="363" r:id="rId16"/>
    <p:sldId id="269" r:id="rId17"/>
    <p:sldId id="274" r:id="rId18"/>
    <p:sldId id="377" r:id="rId19"/>
    <p:sldId id="378" r:id="rId20"/>
    <p:sldId id="351" r:id="rId21"/>
    <p:sldId id="352" r:id="rId22"/>
    <p:sldId id="353" r:id="rId23"/>
    <p:sldId id="380" r:id="rId24"/>
    <p:sldId id="383" r:id="rId25"/>
    <p:sldId id="334" r:id="rId26"/>
    <p:sldId id="275" r:id="rId27"/>
    <p:sldId id="390" r:id="rId28"/>
    <p:sldId id="292" r:id="rId29"/>
    <p:sldId id="265" r:id="rId30"/>
    <p:sldId id="318" r:id="rId31"/>
    <p:sldId id="376" r:id="rId32"/>
    <p:sldId id="323" r:id="rId33"/>
    <p:sldId id="324" r:id="rId34"/>
    <p:sldId id="276" r:id="rId35"/>
    <p:sldId id="317" r:id="rId36"/>
    <p:sldId id="277" r:id="rId37"/>
    <p:sldId id="384" r:id="rId38"/>
    <p:sldId id="337" r:id="rId39"/>
    <p:sldId id="284" r:id="rId40"/>
    <p:sldId id="311" r:id="rId41"/>
    <p:sldId id="364" r:id="rId42"/>
    <p:sldId id="326" r:id="rId43"/>
    <p:sldId id="285" r:id="rId44"/>
    <p:sldId id="286" r:id="rId45"/>
    <p:sldId id="287" r:id="rId46"/>
    <p:sldId id="288" r:id="rId47"/>
    <p:sldId id="289" r:id="rId48"/>
    <p:sldId id="290" r:id="rId49"/>
    <p:sldId id="283" r:id="rId50"/>
    <p:sldId id="297" r:id="rId51"/>
    <p:sldId id="293" r:id="rId52"/>
    <p:sldId id="295" r:id="rId53"/>
    <p:sldId id="296" r:id="rId54"/>
    <p:sldId id="365" r:id="rId55"/>
    <p:sldId id="367" r:id="rId56"/>
    <p:sldId id="368" r:id="rId57"/>
    <p:sldId id="335" r:id="rId58"/>
    <p:sldId id="279" r:id="rId59"/>
    <p:sldId id="278" r:id="rId60"/>
    <p:sldId id="310" r:id="rId61"/>
    <p:sldId id="333" r:id="rId62"/>
    <p:sldId id="280" r:id="rId63"/>
    <p:sldId id="281" r:id="rId64"/>
    <p:sldId id="282" r:id="rId65"/>
    <p:sldId id="382" r:id="rId66"/>
    <p:sldId id="336" r:id="rId67"/>
    <p:sldId id="362" r:id="rId68"/>
    <p:sldId id="359" r:id="rId69"/>
    <p:sldId id="361" r:id="rId70"/>
    <p:sldId id="360" r:id="rId71"/>
    <p:sldId id="357" r:id="rId72"/>
    <p:sldId id="356" r:id="rId73"/>
    <p:sldId id="358" r:id="rId74"/>
    <p:sldId id="355" r:id="rId75"/>
    <p:sldId id="387" r:id="rId76"/>
    <p:sldId id="369" r:id="rId77"/>
    <p:sldId id="370" r:id="rId78"/>
    <p:sldId id="371" r:id="rId79"/>
    <p:sldId id="316" r:id="rId80"/>
    <p:sldId id="354" r:id="rId81"/>
    <p:sldId id="388" r:id="rId82"/>
    <p:sldId id="300" r:id="rId83"/>
    <p:sldId id="309" r:id="rId84"/>
    <p:sldId id="301" r:id="rId85"/>
    <p:sldId id="385" r:id="rId86"/>
    <p:sldId id="338" r:id="rId87"/>
    <p:sldId id="302" r:id="rId88"/>
    <p:sldId id="303" r:id="rId89"/>
    <p:sldId id="381" r:id="rId90"/>
    <p:sldId id="304" r:id="rId91"/>
    <p:sldId id="319" r:id="rId92"/>
    <p:sldId id="372" r:id="rId93"/>
    <p:sldId id="339" r:id="rId94"/>
    <p:sldId id="340" r:id="rId95"/>
    <p:sldId id="341" r:id="rId96"/>
    <p:sldId id="342" r:id="rId97"/>
    <p:sldId id="389" r:id="rId98"/>
    <p:sldId id="343" r:id="rId99"/>
    <p:sldId id="344" r:id="rId100"/>
    <p:sldId id="345" r:id="rId101"/>
    <p:sldId id="346" r:id="rId102"/>
    <p:sldId id="347" r:id="rId103"/>
    <p:sldId id="348" r:id="rId104"/>
    <p:sldId id="349" r:id="rId105"/>
    <p:sldId id="350" r:id="rId106"/>
    <p:sldId id="305" r:id="rId107"/>
    <p:sldId id="328" r:id="rId108"/>
    <p:sldId id="330" r:id="rId109"/>
    <p:sldId id="331" r:id="rId110"/>
    <p:sldId id="306" r:id="rId111"/>
    <p:sldId id="373" r:id="rId112"/>
  </p:sldIdLst>
  <p:sldSz cx="9144000" cy="6858000" type="screen4x3"/>
  <p:notesSz cx="6858000" cy="9144000"/>
  <p:defaultTextStyle>
    <a:defPPr>
      <a:defRPr lang="ar-EG"/>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55" autoAdjust="0"/>
    <p:restoredTop sz="94602"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rtl="0">
                <a:defRPr/>
              </a:pPr>
              <a:endParaRPr kumimoji="1" lang="en-US"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rtl="0">
                <a:defRPr/>
              </a:pPr>
              <a:endParaRPr kumimoji="1" lang="en-US" sz="240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a:defRPr/>
              </a:pPr>
              <a:endParaRPr lang="ar-EG"/>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a:defRPr/>
              </a:pPr>
              <a:endParaRPr lang="ar-EG"/>
            </a:p>
          </p:txBody>
        </p:sp>
      </p:grpSp>
      <p:sp>
        <p:nvSpPr>
          <p:cNvPr id="33800"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33804"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Rectangle 9"/>
          <p:cNvSpPr>
            <a:spLocks noGrp="1" noChangeArrowheads="1"/>
          </p:cNvSpPr>
          <p:nvPr>
            <p:ph type="dt" sz="quarter" idx="10"/>
          </p:nvPr>
        </p:nvSpPr>
        <p:spPr/>
        <p:txBody>
          <a:bodyPr/>
          <a:lstStyle>
            <a:lvl1pPr>
              <a:defRPr smtClean="0">
                <a:solidFill>
                  <a:schemeClr val="bg1"/>
                </a:solidFill>
              </a:defRPr>
            </a:lvl1pPr>
          </a:lstStyle>
          <a:p>
            <a:pPr>
              <a:defRPr/>
            </a:pPr>
            <a:endParaRPr lang="en-US"/>
          </a:p>
        </p:txBody>
      </p:sp>
      <p:sp>
        <p:nvSpPr>
          <p:cNvPr id="11" name="Rectangle 10"/>
          <p:cNvSpPr>
            <a:spLocks noGrp="1" noChangeArrowheads="1"/>
          </p:cNvSpPr>
          <p:nvPr>
            <p:ph type="ftr" sz="quarter" idx="11"/>
          </p:nvPr>
        </p:nvSpPr>
        <p:spPr/>
        <p:txBody>
          <a:bodyPr/>
          <a:lstStyle>
            <a:lvl1pPr algn="r">
              <a:defRPr smtClean="0"/>
            </a:lvl1pPr>
          </a:lstStyle>
          <a:p>
            <a:pPr>
              <a:defRPr/>
            </a:pPr>
            <a:endParaRPr lang="en-U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smtClean="0"/>
            </a:lvl1pPr>
          </a:lstStyle>
          <a:p>
            <a:pPr>
              <a:defRPr/>
            </a:pPr>
            <a:fld id="{9BE89A66-C30B-45D1-95B8-2B2B18545C32}"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0AE065E-9073-4A47-A381-A6ABEB4872AF}"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FCE2B91-EF27-4194-8565-8132C004C040}"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ar-EG"/>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BAB57D8F-55F8-42F3-B468-13B4774EBB00}"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609E15F-D8D5-4EE1-AD18-32FF5F9D159D}"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B38D246-9965-4C87-A3A9-5951364C80A2}"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8454EAB9-12C6-4A81-898A-44042D0B051B}"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4239F553-75FC-4487-B45D-789A1E42FA36}"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CFF9BB67-D7A9-4071-8084-6B12CADE8F87}"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437798C9-7F7B-4D12-92B7-CB067EFE3261}"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EAE5B14-00BA-4232-9F13-2899E337E430}"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8F51BE8B-7127-4254-AD00-6554EC21D8DD}"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32772"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a:defRPr/>
                </a:pPr>
                <a:endParaRPr lang="ar-EG"/>
              </a:p>
            </p:txBody>
          </p:sp>
          <p:sp>
            <p:nvSpPr>
              <p:cNvPr id="32773"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a:defRPr/>
                </a:pPr>
                <a:endParaRPr lang="ar-EG"/>
              </a:p>
            </p:txBody>
          </p:sp>
        </p:grpSp>
        <p:grpSp>
          <p:nvGrpSpPr>
            <p:cNvPr id="1033" name="Group 6"/>
            <p:cNvGrpSpPr>
              <a:grpSpLocks/>
            </p:cNvGrpSpPr>
            <p:nvPr/>
          </p:nvGrpSpPr>
          <p:grpSpPr bwMode="auto">
            <a:xfrm>
              <a:off x="144" y="1248"/>
              <a:ext cx="4656" cy="201"/>
              <a:chOff x="144" y="1248"/>
              <a:chExt cx="4656" cy="201"/>
            </a:xfrm>
          </p:grpSpPr>
          <p:sp>
            <p:nvSpPr>
              <p:cNvPr id="3277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a:defRPr/>
                </a:pPr>
                <a:endParaRPr lang="ar-EG"/>
              </a:p>
            </p:txBody>
          </p:sp>
          <p:sp>
            <p:nvSpPr>
              <p:cNvPr id="3277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a:defRPr/>
                </a:pPr>
                <a:endParaRPr lang="ar-EG"/>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9"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400" smtClean="0"/>
            </a:lvl1pPr>
          </a:lstStyle>
          <a:p>
            <a:pPr>
              <a:defRPr/>
            </a:pPr>
            <a:endParaRPr lang="en-US"/>
          </a:p>
        </p:txBody>
      </p:sp>
      <p:sp>
        <p:nvSpPr>
          <p:cNvPr id="32780"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400" smtClean="0"/>
            </a:lvl1pPr>
          </a:lstStyle>
          <a:p>
            <a:pPr>
              <a:defRPr/>
            </a:pPr>
            <a:endParaRPr lang="en-US"/>
          </a:p>
        </p:txBody>
      </p:sp>
      <p:sp>
        <p:nvSpPr>
          <p:cNvPr id="32781"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rtl="0">
              <a:defRPr sz="2600" b="1" smtClean="0">
                <a:solidFill>
                  <a:schemeClr val="bg1"/>
                </a:solidFill>
              </a:defRPr>
            </a:lvl1pPr>
          </a:lstStyle>
          <a:p>
            <a:pPr>
              <a:defRPr/>
            </a:pPr>
            <a:fld id="{A6AFE6FE-4399-4381-BFCD-330242455350}" type="slidenum">
              <a:rPr lang="ar-SA"/>
              <a:pPr>
                <a:defRPr/>
              </a:pPr>
              <a:t>‹#›</a:t>
            </a:fld>
            <a:endParaRPr lang="en-US"/>
          </a:p>
        </p:txBody>
      </p:sp>
    </p:spTree>
  </p:cSld>
  <p:clrMap bg1="dk2" tx1="lt1" bg2="dk1" tx2="lt2" accent1="accent1" accent2="accent2" accent3="accent3" accent4="accent4" accent5="accent5" accent6="accent6" hlink="hlink" folHlink="folHlink"/>
  <p:sldLayoutIdLst>
    <p:sldLayoutId id="2147483678"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rtl="1" eaLnBrk="0" fontAlgn="base" hangingPunct="0">
        <a:lnSpc>
          <a:spcPct val="90000"/>
        </a:lnSpc>
        <a:spcBef>
          <a:spcPct val="0"/>
        </a:spcBef>
        <a:spcAft>
          <a:spcPct val="0"/>
        </a:spcAft>
        <a:defRPr sz="3600" b="1">
          <a:solidFill>
            <a:schemeClr val="tx2"/>
          </a:solidFill>
          <a:latin typeface="+mj-lt"/>
          <a:ea typeface="+mj-ea"/>
          <a:cs typeface="+mj-cs"/>
        </a:defRPr>
      </a:lvl1pPr>
      <a:lvl2pPr algn="l" rtl="1" eaLnBrk="0" fontAlgn="base" hangingPunct="0">
        <a:lnSpc>
          <a:spcPct val="90000"/>
        </a:lnSpc>
        <a:spcBef>
          <a:spcPct val="0"/>
        </a:spcBef>
        <a:spcAft>
          <a:spcPct val="0"/>
        </a:spcAft>
        <a:defRPr sz="3600" b="1">
          <a:solidFill>
            <a:schemeClr val="tx2"/>
          </a:solidFill>
          <a:latin typeface="Arial" pitchFamily="34" charset="0"/>
          <a:cs typeface="Arial" pitchFamily="34" charset="0"/>
        </a:defRPr>
      </a:lvl2pPr>
      <a:lvl3pPr algn="l" rtl="1" eaLnBrk="0" fontAlgn="base" hangingPunct="0">
        <a:lnSpc>
          <a:spcPct val="90000"/>
        </a:lnSpc>
        <a:spcBef>
          <a:spcPct val="0"/>
        </a:spcBef>
        <a:spcAft>
          <a:spcPct val="0"/>
        </a:spcAft>
        <a:defRPr sz="3600" b="1">
          <a:solidFill>
            <a:schemeClr val="tx2"/>
          </a:solidFill>
          <a:latin typeface="Arial" pitchFamily="34" charset="0"/>
          <a:cs typeface="Arial" pitchFamily="34" charset="0"/>
        </a:defRPr>
      </a:lvl3pPr>
      <a:lvl4pPr algn="l" rtl="1" eaLnBrk="0" fontAlgn="base" hangingPunct="0">
        <a:lnSpc>
          <a:spcPct val="90000"/>
        </a:lnSpc>
        <a:spcBef>
          <a:spcPct val="0"/>
        </a:spcBef>
        <a:spcAft>
          <a:spcPct val="0"/>
        </a:spcAft>
        <a:defRPr sz="3600" b="1">
          <a:solidFill>
            <a:schemeClr val="tx2"/>
          </a:solidFill>
          <a:latin typeface="Arial" pitchFamily="34" charset="0"/>
          <a:cs typeface="Arial" pitchFamily="34" charset="0"/>
        </a:defRPr>
      </a:lvl4pPr>
      <a:lvl5pPr algn="l" rtl="1" eaLnBrk="0" fontAlgn="base" hangingPunct="0">
        <a:lnSpc>
          <a:spcPct val="90000"/>
        </a:lnSpc>
        <a:spcBef>
          <a:spcPct val="0"/>
        </a:spcBef>
        <a:spcAft>
          <a:spcPct val="0"/>
        </a:spcAft>
        <a:defRPr sz="3600" b="1">
          <a:solidFill>
            <a:schemeClr val="tx2"/>
          </a:solidFill>
          <a:latin typeface="Arial" pitchFamily="34" charset="0"/>
          <a:cs typeface="Arial" pitchFamily="34" charset="0"/>
        </a:defRPr>
      </a:lvl5pPr>
      <a:lvl6pPr marL="457200" algn="l" rtl="1" fontAlgn="base">
        <a:lnSpc>
          <a:spcPct val="90000"/>
        </a:lnSpc>
        <a:spcBef>
          <a:spcPct val="0"/>
        </a:spcBef>
        <a:spcAft>
          <a:spcPct val="0"/>
        </a:spcAft>
        <a:defRPr sz="3600" b="1">
          <a:solidFill>
            <a:schemeClr val="tx2"/>
          </a:solidFill>
          <a:latin typeface="Arial" pitchFamily="34" charset="0"/>
          <a:cs typeface="Arial" pitchFamily="34" charset="0"/>
        </a:defRPr>
      </a:lvl6pPr>
      <a:lvl7pPr marL="914400" algn="l" rtl="1" fontAlgn="base">
        <a:lnSpc>
          <a:spcPct val="90000"/>
        </a:lnSpc>
        <a:spcBef>
          <a:spcPct val="0"/>
        </a:spcBef>
        <a:spcAft>
          <a:spcPct val="0"/>
        </a:spcAft>
        <a:defRPr sz="3600" b="1">
          <a:solidFill>
            <a:schemeClr val="tx2"/>
          </a:solidFill>
          <a:latin typeface="Arial" pitchFamily="34" charset="0"/>
          <a:cs typeface="Arial" pitchFamily="34" charset="0"/>
        </a:defRPr>
      </a:lvl7pPr>
      <a:lvl8pPr marL="1371600" algn="l" rtl="1" fontAlgn="base">
        <a:lnSpc>
          <a:spcPct val="90000"/>
        </a:lnSpc>
        <a:spcBef>
          <a:spcPct val="0"/>
        </a:spcBef>
        <a:spcAft>
          <a:spcPct val="0"/>
        </a:spcAft>
        <a:defRPr sz="3600" b="1">
          <a:solidFill>
            <a:schemeClr val="tx2"/>
          </a:solidFill>
          <a:latin typeface="Arial" pitchFamily="34" charset="0"/>
          <a:cs typeface="Arial" pitchFamily="34" charset="0"/>
        </a:defRPr>
      </a:lvl8pPr>
      <a:lvl9pPr marL="1828800" algn="l" rtl="1" fontAlgn="base">
        <a:lnSpc>
          <a:spcPct val="90000"/>
        </a:lnSpc>
        <a:spcBef>
          <a:spcPct val="0"/>
        </a:spcBef>
        <a:spcAft>
          <a:spcPct val="0"/>
        </a:spcAft>
        <a:defRPr sz="3600" b="1">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r" rtl="1" eaLnBrk="0" fontAlgn="base" hangingPunct="0">
        <a:spcBef>
          <a:spcPct val="20000"/>
        </a:spcBef>
        <a:spcAft>
          <a:spcPct val="0"/>
        </a:spcAft>
        <a:buClr>
          <a:schemeClr val="tx1"/>
        </a:buClr>
        <a:buSzPct val="75000"/>
        <a:buChar char="–"/>
        <a:defRPr sz="2400">
          <a:solidFill>
            <a:schemeClr val="tx1"/>
          </a:solidFill>
          <a:latin typeface="+mn-lt"/>
          <a:cs typeface="+mn-cs"/>
        </a:defRPr>
      </a:lvl2pPr>
      <a:lvl3pPr marL="1143000" indent="-228600" algn="r" rtl="1"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cs typeface="+mn-cs"/>
        </a:defRPr>
      </a:lvl3pPr>
      <a:lvl4pPr marL="1600200" indent="-228600" algn="r" rtl="1" eaLnBrk="0" fontAlgn="base" hangingPunct="0">
        <a:spcBef>
          <a:spcPct val="20000"/>
        </a:spcBef>
        <a:spcAft>
          <a:spcPct val="0"/>
        </a:spcAft>
        <a:buClr>
          <a:schemeClr val="tx1"/>
        </a:buClr>
        <a:buSzPct val="80000"/>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cs typeface="+mn-cs"/>
        </a:defRPr>
      </a:lvl5pPr>
      <a:lvl6pPr marL="2514600" indent="-228600" algn="r" rtl="1"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r" rtl="1"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r" rtl="1"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r" rtl="1"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www.radiologyinfo.org/en/photocat/photos_pc.cfm?Image=lgi-xray-be.jpg&amp;pg=lowergi"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www.radiologyinfo.org/en/photocat/photos_pc.cfm?Image=abdo-lowergi-ac-be.jpg&amp;pg=lowergi"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projects.mmip.mcgill.ca/radiology/%5Cphotowise%5Cimages%5Cabdomen%5Cimage54.jp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projects.mmip.mcgill.ca/radiology/%5Cphotowise%5Cimages%5Cabdomen%5Cimage61.jpg"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projects.mmip.mcgill.ca/radiology/%5Cphotowise%5Cimages%5Cthorax%5CImage34.jpg" TargetMode="Externa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projects.mmip.mcgill.ca/radiology/%5Cphotowise%5Cimages%5Cabdomen%5Cimage61.jpg"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projects.mmip.mcgill.ca/radiology/%5Cphotowise%5Cimages%5Cthorax%5CImage34.jpg" TargetMode="Externa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projects.mmip.mcgill.ca/radiology/%5Cphotowise%5Cimages%5Cabdomen%5Cimage04.jp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projects.mmip.mcgill.ca/radiology/%5Cphotowise%5Cimages%5Cthorax%5CImage34.jpg" TargetMode="Externa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projects.mmip.mcgill.ca/radiology/%5Cphotowise%5Cimages%5Cabdomen%5Cimage35.jpg" TargetMode="Externa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AutoShape 2"/>
          <p:cNvSpPr>
            <a:spLocks noGrp="1" noChangeArrowheads="1"/>
          </p:cNvSpPr>
          <p:nvPr>
            <p:ph type="title"/>
          </p:nvPr>
        </p:nvSpPr>
        <p:spPr>
          <a:xfrm>
            <a:off x="2411413" y="762000"/>
            <a:ext cx="5640387" cy="1143000"/>
          </a:xfrm>
        </p:spPr>
        <p:txBody>
          <a:bodyPr/>
          <a:lstStyle/>
          <a:p>
            <a:pPr eaLnBrk="1" hangingPunct="1"/>
            <a:r>
              <a:rPr lang="en-US" sz="6000" b="0" smtClean="0"/>
              <a:t>GIT Technique</a:t>
            </a:r>
          </a:p>
        </p:txBody>
      </p:sp>
      <p:sp>
        <p:nvSpPr>
          <p:cNvPr id="3075" name="Rectangle 3"/>
          <p:cNvSpPr>
            <a:spLocks noGrp="1" noChangeArrowheads="1"/>
          </p:cNvSpPr>
          <p:nvPr>
            <p:ph type="body" idx="1"/>
          </p:nvPr>
        </p:nvSpPr>
        <p:spPr>
          <a:xfrm>
            <a:off x="838200" y="2492375"/>
            <a:ext cx="7693025" cy="3594100"/>
          </a:xfrm>
        </p:spPr>
        <p:txBody>
          <a:bodyPr/>
          <a:lstStyle/>
          <a:p>
            <a:pPr algn="ctr" rtl="0" eaLnBrk="1" hangingPunct="1">
              <a:buFont typeface="Wingdings" pitchFamily="2" charset="2"/>
              <a:buNone/>
            </a:pPr>
            <a:r>
              <a:rPr lang="en-US" sz="3600" b="1" smtClean="0"/>
              <a:t>BY                         </a:t>
            </a:r>
          </a:p>
          <a:p>
            <a:pPr algn="ctr" eaLnBrk="1" hangingPunct="1">
              <a:buFont typeface="Wingdings" pitchFamily="2" charset="2"/>
              <a:buNone/>
            </a:pPr>
            <a:r>
              <a:rPr lang="en-US" sz="3600" b="1" smtClean="0"/>
              <a:t>DR. Ahmed Okasha MD         Consultant Radiology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4" descr="CATDJU4L"/>
          <p:cNvPicPr>
            <a:picLocks noChangeAspect="1" noChangeArrowheads="1"/>
          </p:cNvPicPr>
          <p:nvPr>
            <p:ph idx="4294967295"/>
          </p:nvPr>
        </p:nvPicPr>
        <p:blipFill>
          <a:blip r:embed="rId2"/>
          <a:srcRect/>
          <a:stretch>
            <a:fillRect/>
          </a:stretch>
        </p:blipFill>
        <p:spPr>
          <a:xfrm>
            <a:off x="0" y="0"/>
            <a:ext cx="9144000" cy="6858000"/>
          </a:xfrm>
          <a:noFill/>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4" descr="DSCF0007"/>
          <p:cNvPicPr>
            <a:picLocks noChangeAspect="1" noChangeArrowheads="1"/>
          </p:cNvPicPr>
          <p:nvPr/>
        </p:nvPicPr>
        <p:blipFill>
          <a:blip r:embed="rId2"/>
          <a:srcRect/>
          <a:stretch>
            <a:fillRect/>
          </a:stretch>
        </p:blipFill>
        <p:spPr bwMode="auto">
          <a:xfrm>
            <a:off x="1187450" y="0"/>
            <a:ext cx="6553200" cy="6858000"/>
          </a:xfrm>
          <a:prstGeom prst="rect">
            <a:avLst/>
          </a:prstGeom>
          <a:noFill/>
          <a:ln w="9525">
            <a:noFill/>
            <a:miter lim="800000"/>
            <a:headEnd/>
            <a:tailEnd/>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4" descr="DSCF0008"/>
          <p:cNvPicPr>
            <a:picLocks noChangeAspect="1" noChangeArrowheads="1"/>
          </p:cNvPicPr>
          <p:nvPr/>
        </p:nvPicPr>
        <p:blipFill>
          <a:blip r:embed="rId2"/>
          <a:srcRect/>
          <a:stretch>
            <a:fillRect/>
          </a:stretch>
        </p:blipFill>
        <p:spPr bwMode="auto">
          <a:xfrm>
            <a:off x="900113" y="0"/>
            <a:ext cx="7559675" cy="6858000"/>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4" descr="DSCF0009"/>
          <p:cNvPicPr>
            <a:picLocks noChangeAspect="1" noChangeArrowheads="1"/>
          </p:cNvPicPr>
          <p:nvPr/>
        </p:nvPicPr>
        <p:blipFill>
          <a:blip r:embed="rId2"/>
          <a:srcRect/>
          <a:stretch>
            <a:fillRect/>
          </a:stretch>
        </p:blipFill>
        <p:spPr bwMode="auto">
          <a:xfrm>
            <a:off x="827088" y="0"/>
            <a:ext cx="7561262" cy="6858000"/>
          </a:xfrm>
          <a:prstGeom prst="rect">
            <a:avLst/>
          </a:prstGeom>
          <a:noFill/>
          <a:ln w="9525">
            <a:noFill/>
            <a:miter lim="800000"/>
            <a:headEnd/>
            <a:tailEnd/>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4" descr="DSCF0010"/>
          <p:cNvPicPr>
            <a:picLocks noChangeAspect="1" noChangeArrowheads="1"/>
          </p:cNvPicPr>
          <p:nvPr/>
        </p:nvPicPr>
        <p:blipFill>
          <a:blip r:embed="rId2"/>
          <a:srcRect/>
          <a:stretch>
            <a:fillRect/>
          </a:stretch>
        </p:blipFill>
        <p:spPr bwMode="auto">
          <a:xfrm>
            <a:off x="900113" y="0"/>
            <a:ext cx="7272337" cy="6858000"/>
          </a:xfrm>
          <a:prstGeom prst="rect">
            <a:avLst/>
          </a:prstGeom>
          <a:noFill/>
          <a:ln w="9525">
            <a:noFill/>
            <a:miter lim="800000"/>
            <a:headEnd/>
            <a:tailEnd/>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4" descr="DSCF0011"/>
          <p:cNvPicPr>
            <a:picLocks noChangeAspect="1" noChangeArrowheads="1"/>
          </p:cNvPicPr>
          <p:nvPr/>
        </p:nvPicPr>
        <p:blipFill>
          <a:blip r:embed="rId2"/>
          <a:srcRect/>
          <a:stretch>
            <a:fillRect/>
          </a:stretch>
        </p:blipFill>
        <p:spPr bwMode="auto">
          <a:xfrm>
            <a:off x="1042988" y="0"/>
            <a:ext cx="7489825" cy="6858000"/>
          </a:xfrm>
          <a:prstGeom prst="rect">
            <a:avLst/>
          </a:prstGeom>
          <a:noFill/>
          <a:ln w="9525">
            <a:noFill/>
            <a:miter lim="800000"/>
            <a:headEnd/>
            <a:tailEnd/>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4" descr="DSCF0012"/>
          <p:cNvPicPr>
            <a:picLocks noChangeAspect="1" noChangeArrowheads="1"/>
          </p:cNvPicPr>
          <p:nvPr/>
        </p:nvPicPr>
        <p:blipFill>
          <a:blip r:embed="rId2"/>
          <a:srcRect/>
          <a:stretch>
            <a:fillRect/>
          </a:stretch>
        </p:blipFill>
        <p:spPr bwMode="auto">
          <a:xfrm>
            <a:off x="827088" y="0"/>
            <a:ext cx="7416800" cy="6858000"/>
          </a:xfrm>
          <a:prstGeom prst="rect">
            <a:avLst/>
          </a:prstGeom>
          <a:noFill/>
          <a:ln w="9525">
            <a:noFill/>
            <a:miter lim="800000"/>
            <a:headEnd/>
            <a:tailEnd/>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6" descr="Sample image: Normal air contrast barium enema">
            <a:hlinkClick r:id="rId2"/>
          </p:cNvPr>
          <p:cNvPicPr>
            <a:picLocks noChangeAspect="1" noChangeArrowheads="1"/>
          </p:cNvPicPr>
          <p:nvPr>
            <p:ph idx="1"/>
          </p:nvPr>
        </p:nvPicPr>
        <p:blipFill>
          <a:blip r:embed="rId3"/>
          <a:srcRect/>
          <a:stretch>
            <a:fillRect/>
          </a:stretch>
        </p:blipFill>
        <p:spPr>
          <a:xfrm>
            <a:off x="2051050" y="0"/>
            <a:ext cx="5329238" cy="6858000"/>
          </a:xfr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5" descr="bariumenema"/>
          <p:cNvPicPr>
            <a:picLocks noChangeAspect="1" noChangeArrowheads="1"/>
          </p:cNvPicPr>
          <p:nvPr/>
        </p:nvPicPr>
        <p:blipFill>
          <a:blip r:embed="rId2"/>
          <a:srcRect/>
          <a:stretch>
            <a:fillRect/>
          </a:stretch>
        </p:blipFill>
        <p:spPr bwMode="auto">
          <a:xfrm>
            <a:off x="755650" y="0"/>
            <a:ext cx="7056438" cy="6858000"/>
          </a:xfrm>
          <a:prstGeom prst="rect">
            <a:avLst/>
          </a:prstGeom>
          <a:noFill/>
          <a:ln w="9525">
            <a:noFill/>
            <a:miter lim="800000"/>
            <a:headEnd/>
            <a:tailEnd/>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5" descr="aca"/>
          <p:cNvPicPr>
            <a:picLocks noChangeAspect="1" noChangeArrowheads="1"/>
          </p:cNvPicPr>
          <p:nvPr/>
        </p:nvPicPr>
        <p:blipFill>
          <a:blip r:embed="rId2"/>
          <a:srcRect/>
          <a:stretch>
            <a:fillRect/>
          </a:stretch>
        </p:blipFill>
        <p:spPr bwMode="auto">
          <a:xfrm>
            <a:off x="2339975" y="0"/>
            <a:ext cx="5111750" cy="6858000"/>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4" descr="colonm"/>
          <p:cNvPicPr>
            <a:picLocks noChangeAspect="1" noChangeArrowheads="1"/>
          </p:cNvPicPr>
          <p:nvPr/>
        </p:nvPicPr>
        <p:blipFill>
          <a:blip r:embed="rId2"/>
          <a:srcRect/>
          <a:stretch>
            <a:fillRect/>
          </a:stretch>
        </p:blipFill>
        <p:spPr bwMode="auto">
          <a:xfrm>
            <a:off x="755650" y="0"/>
            <a:ext cx="7704138" cy="6858000"/>
          </a:xfrm>
          <a:prstGeom prst="rect">
            <a:avLst/>
          </a:prstGeom>
          <a:noFill/>
          <a:ln w="9525">
            <a:noFill/>
            <a:miter lim="800000"/>
            <a:headEnd/>
            <a:tailEnd/>
          </a:ln>
        </p:spPr>
      </p:pic>
      <p:sp>
        <p:nvSpPr>
          <p:cNvPr id="113667" name="AutoShape 5"/>
          <p:cNvSpPr>
            <a:spLocks noGrp="1" noChangeArrowheads="1"/>
          </p:cNvSpPr>
          <p:nvPr>
            <p:ph type="title"/>
          </p:nvPr>
        </p:nvSpPr>
        <p:spPr>
          <a:xfrm>
            <a:off x="762000" y="0"/>
            <a:ext cx="7924800" cy="981075"/>
          </a:xfrm>
        </p:spPr>
        <p:txBody>
          <a:bodyPr/>
          <a:lstStyle/>
          <a:p>
            <a:pPr eaLnBrk="1" hangingPunct="1"/>
            <a:r>
              <a:rPr lang="en-US" smtClean="0"/>
              <a:t>Sphincters of the colon</a:t>
            </a:r>
          </a:p>
        </p:txBody>
      </p:sp>
      <p:sp>
        <p:nvSpPr>
          <p:cNvPr id="113668" name="Line 6"/>
          <p:cNvSpPr>
            <a:spLocks noChangeShapeType="1"/>
          </p:cNvSpPr>
          <p:nvPr/>
        </p:nvSpPr>
        <p:spPr bwMode="auto">
          <a:xfrm flipH="1">
            <a:off x="7451725" y="692150"/>
            <a:ext cx="504825" cy="649288"/>
          </a:xfrm>
          <a:prstGeom prst="line">
            <a:avLst/>
          </a:prstGeom>
          <a:noFill/>
          <a:ln w="9525">
            <a:solidFill>
              <a:schemeClr val="tx1"/>
            </a:solidFill>
            <a:round/>
            <a:headEnd/>
            <a:tailEnd type="triangle" w="med" len="med"/>
          </a:ln>
        </p:spPr>
        <p:txBody>
          <a:bodyPr/>
          <a:lstStyle/>
          <a:p>
            <a:endParaRPr lang="ar-EG"/>
          </a:p>
        </p:txBody>
      </p:sp>
      <p:sp>
        <p:nvSpPr>
          <p:cNvPr id="113669" name="Line 7"/>
          <p:cNvSpPr>
            <a:spLocks noChangeShapeType="1"/>
          </p:cNvSpPr>
          <p:nvPr/>
        </p:nvSpPr>
        <p:spPr bwMode="auto">
          <a:xfrm flipH="1">
            <a:off x="7524750" y="1773238"/>
            <a:ext cx="503238" cy="431800"/>
          </a:xfrm>
          <a:prstGeom prst="line">
            <a:avLst/>
          </a:prstGeom>
          <a:noFill/>
          <a:ln w="9525">
            <a:solidFill>
              <a:schemeClr val="tx1"/>
            </a:solidFill>
            <a:round/>
            <a:headEnd/>
            <a:tailEnd type="triangle" w="med" len="med"/>
          </a:ln>
        </p:spPr>
        <p:txBody>
          <a:bodyPr/>
          <a:lstStyle/>
          <a:p>
            <a:endParaRPr lang="ar-EG"/>
          </a:p>
        </p:txBody>
      </p:sp>
      <p:sp>
        <p:nvSpPr>
          <p:cNvPr id="113670" name="Line 8"/>
          <p:cNvSpPr>
            <a:spLocks noChangeShapeType="1"/>
          </p:cNvSpPr>
          <p:nvPr/>
        </p:nvSpPr>
        <p:spPr bwMode="auto">
          <a:xfrm flipH="1">
            <a:off x="7596188" y="2565400"/>
            <a:ext cx="576262" cy="287338"/>
          </a:xfrm>
          <a:prstGeom prst="line">
            <a:avLst/>
          </a:prstGeom>
          <a:noFill/>
          <a:ln w="9525">
            <a:solidFill>
              <a:schemeClr val="tx1"/>
            </a:solidFill>
            <a:round/>
            <a:headEnd/>
            <a:tailEnd type="triangle" w="med" len="med"/>
          </a:ln>
        </p:spPr>
        <p:txBody>
          <a:bodyPr/>
          <a:lstStyle/>
          <a:p>
            <a:endParaRPr lang="ar-EG"/>
          </a:p>
        </p:txBody>
      </p:sp>
      <p:sp>
        <p:nvSpPr>
          <p:cNvPr id="113671" name="Line 9"/>
          <p:cNvSpPr>
            <a:spLocks noChangeShapeType="1"/>
          </p:cNvSpPr>
          <p:nvPr/>
        </p:nvSpPr>
        <p:spPr bwMode="auto">
          <a:xfrm flipH="1">
            <a:off x="7451725" y="3644900"/>
            <a:ext cx="720725" cy="288925"/>
          </a:xfrm>
          <a:prstGeom prst="line">
            <a:avLst/>
          </a:prstGeom>
          <a:noFill/>
          <a:ln w="9525">
            <a:solidFill>
              <a:schemeClr val="tx1"/>
            </a:solidFill>
            <a:round/>
            <a:headEnd/>
            <a:tailEnd type="triangle" w="med" len="med"/>
          </a:ln>
        </p:spPr>
        <p:txBody>
          <a:bodyPr/>
          <a:lstStyle/>
          <a:p>
            <a:endParaRPr lang="ar-EG"/>
          </a:p>
        </p:txBody>
      </p:sp>
      <p:sp>
        <p:nvSpPr>
          <p:cNvPr id="113672" name="Line 10"/>
          <p:cNvSpPr>
            <a:spLocks noChangeShapeType="1"/>
          </p:cNvSpPr>
          <p:nvPr/>
        </p:nvSpPr>
        <p:spPr bwMode="auto">
          <a:xfrm>
            <a:off x="3635375" y="1628775"/>
            <a:ext cx="144463" cy="576263"/>
          </a:xfrm>
          <a:prstGeom prst="line">
            <a:avLst/>
          </a:prstGeom>
          <a:noFill/>
          <a:ln w="9525">
            <a:solidFill>
              <a:schemeClr val="tx1"/>
            </a:solidFill>
            <a:round/>
            <a:headEnd/>
            <a:tailEnd type="triangle" w="med" len="med"/>
          </a:ln>
        </p:spPr>
        <p:txBody>
          <a:bodyPr/>
          <a:lstStyle/>
          <a:p>
            <a:endParaRPr lang="ar-EG"/>
          </a:p>
        </p:txBody>
      </p:sp>
      <p:sp>
        <p:nvSpPr>
          <p:cNvPr id="113673" name="Line 11"/>
          <p:cNvSpPr>
            <a:spLocks noChangeShapeType="1"/>
          </p:cNvSpPr>
          <p:nvPr/>
        </p:nvSpPr>
        <p:spPr bwMode="auto">
          <a:xfrm>
            <a:off x="1547813" y="2276475"/>
            <a:ext cx="360362" cy="431800"/>
          </a:xfrm>
          <a:prstGeom prst="line">
            <a:avLst/>
          </a:prstGeom>
          <a:noFill/>
          <a:ln w="9525">
            <a:solidFill>
              <a:schemeClr val="tx1"/>
            </a:solidFill>
            <a:round/>
            <a:headEnd/>
            <a:tailEnd type="triangle" w="med" len="med"/>
          </a:ln>
        </p:spPr>
        <p:txBody>
          <a:bodyPr/>
          <a:lstStyle/>
          <a:p>
            <a:endParaRPr lang="ar-EG"/>
          </a:p>
        </p:txBody>
      </p:sp>
      <p:sp>
        <p:nvSpPr>
          <p:cNvPr id="113674" name="Line 12"/>
          <p:cNvSpPr>
            <a:spLocks noChangeShapeType="1"/>
          </p:cNvSpPr>
          <p:nvPr/>
        </p:nvSpPr>
        <p:spPr bwMode="auto">
          <a:xfrm>
            <a:off x="1403350" y="3357563"/>
            <a:ext cx="504825" cy="503237"/>
          </a:xfrm>
          <a:prstGeom prst="line">
            <a:avLst/>
          </a:prstGeom>
          <a:noFill/>
          <a:ln w="9525">
            <a:solidFill>
              <a:schemeClr val="tx1"/>
            </a:solidFill>
            <a:round/>
            <a:headEnd/>
            <a:tailEnd type="triangle" w="med" len="med"/>
          </a:ln>
        </p:spPr>
        <p:txBody>
          <a:bodyPr/>
          <a:lstStyle/>
          <a:p>
            <a:endParaRPr lang="ar-EG"/>
          </a:p>
        </p:txBody>
      </p:sp>
      <p:sp>
        <p:nvSpPr>
          <p:cNvPr id="113675" name="Text Box 14"/>
          <p:cNvSpPr txBox="1">
            <a:spLocks noChangeArrowheads="1"/>
          </p:cNvSpPr>
          <p:nvPr/>
        </p:nvSpPr>
        <p:spPr bwMode="auto">
          <a:xfrm>
            <a:off x="0" y="4292600"/>
            <a:ext cx="3419475" cy="457200"/>
          </a:xfrm>
          <a:prstGeom prst="rect">
            <a:avLst/>
          </a:prstGeom>
          <a:noFill/>
          <a:ln w="9525">
            <a:noFill/>
            <a:miter lim="800000"/>
            <a:headEnd/>
            <a:tailEnd/>
          </a:ln>
        </p:spPr>
        <p:txBody>
          <a:bodyPr>
            <a:spAutoFit/>
          </a:bodyPr>
          <a:lstStyle/>
          <a:p>
            <a:pPr algn="l" rtl="0">
              <a:spcBef>
                <a:spcPct val="50000"/>
              </a:spcBef>
            </a:pPr>
            <a:r>
              <a:rPr lang="en-US" sz="2400" b="1"/>
              <a:t>Thick muscle fiber</a:t>
            </a:r>
          </a:p>
        </p:txBody>
      </p:sp>
      <p:sp>
        <p:nvSpPr>
          <p:cNvPr id="113676" name="Text Box 15"/>
          <p:cNvSpPr txBox="1">
            <a:spLocks noChangeArrowheads="1"/>
          </p:cNvSpPr>
          <p:nvPr/>
        </p:nvSpPr>
        <p:spPr bwMode="auto">
          <a:xfrm>
            <a:off x="2339975" y="981075"/>
            <a:ext cx="3311525" cy="457200"/>
          </a:xfrm>
          <a:prstGeom prst="rect">
            <a:avLst/>
          </a:prstGeom>
          <a:noFill/>
          <a:ln w="9525">
            <a:noFill/>
            <a:miter lim="800000"/>
            <a:headEnd/>
            <a:tailEnd/>
          </a:ln>
        </p:spPr>
        <p:txBody>
          <a:bodyPr>
            <a:spAutoFit/>
          </a:bodyPr>
          <a:lstStyle/>
          <a:p>
            <a:pPr algn="l" rtl="0">
              <a:spcBef>
                <a:spcPct val="50000"/>
              </a:spcBef>
            </a:pPr>
            <a:r>
              <a:rPr lang="en-US" sz="2400" b="1"/>
              <a:t>Mid&amp; hind gut</a:t>
            </a:r>
          </a:p>
        </p:txBody>
      </p:sp>
      <p:sp>
        <p:nvSpPr>
          <p:cNvPr id="113677" name="Rectangle 17"/>
          <p:cNvSpPr>
            <a:spLocks noChangeArrowheads="1"/>
          </p:cNvSpPr>
          <p:nvPr/>
        </p:nvSpPr>
        <p:spPr bwMode="auto">
          <a:xfrm>
            <a:off x="4119563" y="3500438"/>
            <a:ext cx="2859087" cy="457200"/>
          </a:xfrm>
          <a:prstGeom prst="rect">
            <a:avLst/>
          </a:prstGeom>
          <a:noFill/>
          <a:ln w="9525">
            <a:noFill/>
            <a:miter lim="800000"/>
            <a:headEnd/>
            <a:tailEnd/>
          </a:ln>
        </p:spPr>
        <p:txBody>
          <a:bodyPr wrap="none">
            <a:spAutoFit/>
          </a:bodyPr>
          <a:lstStyle/>
          <a:p>
            <a:pPr rtl="0">
              <a:spcBef>
                <a:spcPct val="50000"/>
              </a:spcBef>
            </a:pPr>
            <a:r>
              <a:rPr lang="en-US" sz="2400" b="1"/>
              <a:t>Thick muscle fiber</a:t>
            </a:r>
          </a:p>
        </p:txBody>
      </p:sp>
      <p:sp>
        <p:nvSpPr>
          <p:cNvPr id="113678" name="Text Box 18"/>
          <p:cNvSpPr txBox="1">
            <a:spLocks noChangeArrowheads="1"/>
          </p:cNvSpPr>
          <p:nvPr/>
        </p:nvSpPr>
        <p:spPr bwMode="auto">
          <a:xfrm>
            <a:off x="4859338" y="1196975"/>
            <a:ext cx="3168650" cy="396875"/>
          </a:xfrm>
          <a:prstGeom prst="rect">
            <a:avLst/>
          </a:prstGeom>
          <a:noFill/>
          <a:ln w="9525">
            <a:noFill/>
            <a:miter lim="800000"/>
            <a:headEnd/>
            <a:tailEnd/>
          </a:ln>
        </p:spPr>
        <p:txBody>
          <a:bodyPr>
            <a:spAutoFit/>
          </a:bodyPr>
          <a:lstStyle/>
          <a:p>
            <a:pPr algn="l" rtl="0">
              <a:spcBef>
                <a:spcPct val="50000"/>
              </a:spcBef>
            </a:pPr>
            <a:r>
              <a:rPr lang="en-US" sz="2000" b="1"/>
              <a:t>Start of peristalsis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a:xfrm>
            <a:off x="2484438" y="762000"/>
            <a:ext cx="6202362" cy="1143000"/>
          </a:xfrm>
        </p:spPr>
        <p:txBody>
          <a:bodyPr/>
          <a:lstStyle/>
          <a:p>
            <a:pPr eaLnBrk="1" hangingPunct="1"/>
            <a:r>
              <a:rPr lang="en-US" sz="5400" smtClean="0"/>
              <a:t>Barium Swallow</a:t>
            </a:r>
          </a:p>
        </p:txBody>
      </p:sp>
      <p:sp>
        <p:nvSpPr>
          <p:cNvPr id="13315" name="Rectangle 3"/>
          <p:cNvSpPr>
            <a:spLocks noGrp="1" noChangeArrowheads="1"/>
          </p:cNvSpPr>
          <p:nvPr>
            <p:ph type="body" idx="1"/>
          </p:nvPr>
        </p:nvSpPr>
        <p:spPr>
          <a:xfrm>
            <a:off x="457200" y="2205038"/>
            <a:ext cx="8229600" cy="4652962"/>
          </a:xfrm>
        </p:spPr>
        <p:txBody>
          <a:bodyPr/>
          <a:lstStyle/>
          <a:p>
            <a:pPr marL="609600" indent="-609600" algn="l" rtl="0" eaLnBrk="1" hangingPunct="1"/>
            <a:r>
              <a:rPr lang="en-US" sz="3600" b="1" i="1" u="sng" smtClean="0"/>
              <a:t>Indication</a:t>
            </a:r>
          </a:p>
          <a:p>
            <a:pPr marL="609600" indent="-609600" algn="l" rtl="0" eaLnBrk="1" hangingPunct="1">
              <a:buFont typeface="Wingdings" pitchFamily="2" charset="2"/>
              <a:buAutoNum type="arabicPeriod"/>
            </a:pPr>
            <a:r>
              <a:rPr lang="en-US" b="1" smtClean="0"/>
              <a:t>Dysphagia</a:t>
            </a:r>
          </a:p>
          <a:p>
            <a:pPr marL="609600" indent="-609600" algn="l" rtl="0" eaLnBrk="1" hangingPunct="1">
              <a:buFont typeface="Wingdings" pitchFamily="2" charset="2"/>
              <a:buAutoNum type="arabicPeriod"/>
            </a:pPr>
            <a:r>
              <a:rPr lang="en-US" b="1" smtClean="0"/>
              <a:t>Esophageal Varices in portal hypertension</a:t>
            </a:r>
          </a:p>
          <a:p>
            <a:pPr marL="609600" indent="-609600" algn="l" rtl="0" eaLnBrk="1" hangingPunct="1">
              <a:buFont typeface="Wingdings" pitchFamily="2" charset="2"/>
              <a:buAutoNum type="arabicPeriod"/>
            </a:pPr>
            <a:r>
              <a:rPr lang="en-US" b="1" smtClean="0"/>
              <a:t>To assess the effect of any mediastinal masses on the esophagus e.g. hilar, intracarinal or mediastinal lymphadenopathy or aortic aneurysm</a:t>
            </a:r>
          </a:p>
          <a:p>
            <a:pPr marL="609600" indent="-609600" algn="l" rtl="0" eaLnBrk="1" hangingPunct="1">
              <a:buFont typeface="Wingdings" pitchFamily="2" charset="2"/>
              <a:buAutoNum type="arabicPeriod"/>
            </a:pPr>
            <a:r>
              <a:rPr lang="en-US" b="1" smtClean="0"/>
              <a:t>Gastro-esophageal reflux.</a:t>
            </a:r>
          </a:p>
          <a:p>
            <a:pPr marL="609600" indent="-609600" algn="l" rtl="0" eaLnBrk="1" hangingPunct="1">
              <a:buFont typeface="Wingdings" pitchFamily="2" charset="2"/>
              <a:buAutoNum type="arabicPeriod"/>
            </a:pPr>
            <a:r>
              <a:rPr lang="en-US" b="1" smtClean="0"/>
              <a:t>Foreign body obstructing the esophagus.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4690" name="Picture 6" descr="This image shows the right side of the large intestine. Air (dark) distends the bowel and barium (white) coats the inner lining.">
            <a:hlinkClick r:id="rId2"/>
          </p:cNvPr>
          <p:cNvPicPr>
            <a:picLocks noChangeAspect="1" noChangeArrowheads="1"/>
          </p:cNvPicPr>
          <p:nvPr>
            <p:ph idx="1"/>
          </p:nvPr>
        </p:nvPicPr>
        <p:blipFill>
          <a:blip r:embed="rId3"/>
          <a:srcRect/>
          <a:stretch>
            <a:fillRect/>
          </a:stretch>
        </p:blipFill>
        <p:spPr>
          <a:xfrm>
            <a:off x="1908175" y="0"/>
            <a:ext cx="5400675" cy="6858000"/>
          </a:xfrm>
        </p:spPr>
      </p:pic>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AutoShape 4"/>
          <p:cNvSpPr>
            <a:spLocks noGrp="1" noChangeArrowheads="1"/>
          </p:cNvSpPr>
          <p:nvPr>
            <p:ph type="title"/>
          </p:nvPr>
        </p:nvSpPr>
        <p:spPr>
          <a:xfrm>
            <a:off x="762000" y="762000"/>
            <a:ext cx="7924800" cy="3243263"/>
          </a:xfrm>
        </p:spPr>
        <p:txBody>
          <a:bodyPr/>
          <a:lstStyle/>
          <a:p>
            <a:pPr eaLnBrk="1" hangingPunct="1"/>
            <a:r>
              <a:rPr lang="en-US" sz="9600" smtClean="0"/>
              <a:t>Thank You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a:xfrm>
            <a:off x="2195513" y="762000"/>
            <a:ext cx="6491287" cy="1143000"/>
          </a:xfrm>
        </p:spPr>
        <p:txBody>
          <a:bodyPr/>
          <a:lstStyle/>
          <a:p>
            <a:pPr eaLnBrk="1" hangingPunct="1"/>
            <a:r>
              <a:rPr lang="en-US" sz="5400" b="0" smtClean="0"/>
              <a:t>Barium Swallow</a:t>
            </a:r>
          </a:p>
        </p:txBody>
      </p:sp>
      <p:sp>
        <p:nvSpPr>
          <p:cNvPr id="14339" name="Rectangle 3"/>
          <p:cNvSpPr>
            <a:spLocks noGrp="1" noChangeArrowheads="1"/>
          </p:cNvSpPr>
          <p:nvPr>
            <p:ph type="body" idx="1"/>
          </p:nvPr>
        </p:nvSpPr>
        <p:spPr>
          <a:xfrm>
            <a:off x="457200" y="2492375"/>
            <a:ext cx="8229600" cy="4365625"/>
          </a:xfrm>
        </p:spPr>
        <p:txBody>
          <a:bodyPr/>
          <a:lstStyle/>
          <a:p>
            <a:pPr marL="609600" indent="-609600" algn="l" rtl="0" eaLnBrk="1" hangingPunct="1"/>
            <a:r>
              <a:rPr lang="en-US" sz="3600" b="1" i="1" u="sng" smtClean="0"/>
              <a:t>Patient Preparation</a:t>
            </a:r>
            <a:endParaRPr lang="ar-EG" sz="3600" b="1" i="1" u="sng" smtClean="0"/>
          </a:p>
          <a:p>
            <a:pPr marL="609600" indent="-609600" algn="l" rtl="0" eaLnBrk="1" hangingPunct="1">
              <a:buFont typeface="Wingdings" pitchFamily="2" charset="2"/>
              <a:buAutoNum type="arabicPeriod"/>
            </a:pPr>
            <a:r>
              <a:rPr lang="en-US" sz="3200" smtClean="0"/>
              <a:t>Fasting 3-4 hours</a:t>
            </a:r>
          </a:p>
          <a:p>
            <a:pPr marL="609600" indent="-609600" algn="l" rtl="0" eaLnBrk="1" hangingPunct="1">
              <a:buFont typeface="Wingdings" pitchFamily="2" charset="2"/>
              <a:buAutoNum type="arabicPeriod"/>
            </a:pPr>
            <a:r>
              <a:rPr lang="en-US" sz="3200" smtClean="0"/>
              <a:t>In cases of lower esophageal obstruction e.g. achalasia insert a Ryle tube &amp; wash with a saline or NaCo2 till the oseophagus is clean then give the barium to visualize the site of the obstruction.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pPr eaLnBrk="1" hangingPunct="1"/>
            <a:r>
              <a:rPr lang="en-US" sz="5400" b="0" smtClean="0"/>
              <a:t>Barium Swallow</a:t>
            </a:r>
          </a:p>
        </p:txBody>
      </p:sp>
      <p:sp>
        <p:nvSpPr>
          <p:cNvPr id="15363" name="Rectangle 3"/>
          <p:cNvSpPr>
            <a:spLocks noGrp="1" noChangeArrowheads="1"/>
          </p:cNvSpPr>
          <p:nvPr>
            <p:ph type="body" idx="1"/>
          </p:nvPr>
        </p:nvSpPr>
        <p:spPr>
          <a:xfrm>
            <a:off x="457200" y="2133600"/>
            <a:ext cx="8229600" cy="4724400"/>
          </a:xfrm>
        </p:spPr>
        <p:txBody>
          <a:bodyPr/>
          <a:lstStyle/>
          <a:p>
            <a:pPr marL="609600" indent="-609600" algn="l" rtl="0" eaLnBrk="1" hangingPunct="1"/>
            <a:r>
              <a:rPr lang="en-US" sz="3600" b="1" i="1" u="sng" smtClean="0"/>
              <a:t>Contrast media</a:t>
            </a:r>
          </a:p>
          <a:p>
            <a:pPr marL="609600" indent="-609600" algn="l" rtl="0" eaLnBrk="1" hangingPunct="1">
              <a:buFont typeface="Wingdings" pitchFamily="2" charset="2"/>
              <a:buAutoNum type="arabicPeriod"/>
            </a:pPr>
            <a:r>
              <a:rPr lang="en-US" sz="3600" b="1" smtClean="0"/>
              <a:t>Barium paste Thick; 1 brium:1 water</a:t>
            </a:r>
          </a:p>
          <a:p>
            <a:pPr marL="609600" indent="-609600" algn="l" rtl="0" eaLnBrk="1" hangingPunct="1">
              <a:buFont typeface="Wingdings" pitchFamily="2" charset="2"/>
              <a:buNone/>
            </a:pPr>
            <a:r>
              <a:rPr lang="en-US" sz="3600" b="1" smtClean="0"/>
              <a:t>                        Thin ; 1 brium:2 water</a:t>
            </a:r>
          </a:p>
          <a:p>
            <a:pPr marL="609600" indent="-609600" algn="l" rtl="0" eaLnBrk="1" hangingPunct="1">
              <a:buFont typeface="Wingdings" pitchFamily="2" charset="2"/>
              <a:buNone/>
            </a:pPr>
            <a:r>
              <a:rPr lang="en-US" sz="3600" b="1" smtClean="0"/>
              <a:t> The examination should be done under fluoroscopic control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a:xfrm>
            <a:off x="2555875" y="762000"/>
            <a:ext cx="6130925" cy="1143000"/>
          </a:xfrm>
        </p:spPr>
        <p:txBody>
          <a:bodyPr/>
          <a:lstStyle/>
          <a:p>
            <a:pPr eaLnBrk="1" hangingPunct="1"/>
            <a:r>
              <a:rPr lang="en-US" sz="4400" smtClean="0"/>
              <a:t>Imaging In GIT</a:t>
            </a:r>
          </a:p>
        </p:txBody>
      </p:sp>
      <p:sp>
        <p:nvSpPr>
          <p:cNvPr id="16387" name="Rectangle 3"/>
          <p:cNvSpPr>
            <a:spLocks noGrp="1" noChangeArrowheads="1"/>
          </p:cNvSpPr>
          <p:nvPr>
            <p:ph type="body" idx="1"/>
          </p:nvPr>
        </p:nvSpPr>
        <p:spPr>
          <a:xfrm>
            <a:off x="838200" y="1916113"/>
            <a:ext cx="7693025" cy="4941887"/>
          </a:xfrm>
        </p:spPr>
        <p:txBody>
          <a:bodyPr/>
          <a:lstStyle/>
          <a:p>
            <a:pPr algn="l" rtl="0" eaLnBrk="1" hangingPunct="1"/>
            <a:r>
              <a:rPr lang="en-US" sz="3200" b="1" u="sng" smtClean="0"/>
              <a:t>Contrast Studies</a:t>
            </a:r>
            <a:r>
              <a:rPr lang="en-US" sz="3200" b="1" smtClean="0"/>
              <a:t> :</a:t>
            </a:r>
          </a:p>
          <a:p>
            <a:pPr algn="l" rtl="0" eaLnBrk="1" hangingPunct="1">
              <a:buFont typeface="Wingdings" pitchFamily="2" charset="2"/>
              <a:buChar char="Ø"/>
            </a:pPr>
            <a:r>
              <a:rPr lang="en-US" sz="3200" b="1" smtClean="0"/>
              <a:t>Barium : used in most studies , with different composition according to part examined.</a:t>
            </a:r>
          </a:p>
          <a:p>
            <a:pPr algn="l" rtl="0" eaLnBrk="1" hangingPunct="1">
              <a:buFont typeface="Wingdings" pitchFamily="2" charset="2"/>
              <a:buChar char="Ø"/>
            </a:pPr>
            <a:r>
              <a:rPr lang="en-US" sz="3200" b="1" smtClean="0"/>
              <a:t>Gastrographin : in suspected perforation or intestinal obstruction , in CT examination as barium will cause artifact .</a:t>
            </a:r>
          </a:p>
          <a:p>
            <a:pPr algn="l" rtl="0" eaLnBrk="1" hangingPunct="1">
              <a:buFont typeface="Wingdings" pitchFamily="2" charset="2"/>
              <a:buNone/>
            </a:pPr>
            <a:endParaRPr lang="en-US" sz="3200" b="1" smtClean="0"/>
          </a:p>
          <a:p>
            <a:pPr algn="l" rtl="0" eaLnBrk="1" hangingPunct="1"/>
            <a:endParaRPr lang="en-US" sz="3200" b="1"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a:xfrm>
            <a:off x="2555875" y="762000"/>
            <a:ext cx="6130925" cy="1143000"/>
          </a:xfrm>
        </p:spPr>
        <p:txBody>
          <a:bodyPr/>
          <a:lstStyle/>
          <a:p>
            <a:pPr eaLnBrk="1" hangingPunct="1"/>
            <a:r>
              <a:rPr lang="en-US" sz="5400" smtClean="0"/>
              <a:t>Barium Swallow</a:t>
            </a:r>
          </a:p>
        </p:txBody>
      </p:sp>
      <p:sp>
        <p:nvSpPr>
          <p:cNvPr id="17411" name="Rectangle 3"/>
          <p:cNvSpPr>
            <a:spLocks noGrp="1" noChangeArrowheads="1"/>
          </p:cNvSpPr>
          <p:nvPr>
            <p:ph type="body" idx="1"/>
          </p:nvPr>
        </p:nvSpPr>
        <p:spPr/>
        <p:txBody>
          <a:bodyPr/>
          <a:lstStyle/>
          <a:p>
            <a:pPr algn="l" rtl="0" eaLnBrk="1" hangingPunct="1"/>
            <a:r>
              <a:rPr lang="en-US" sz="5400" b="1" i="1" u="sng" smtClean="0"/>
              <a:t>Preliminary Films</a:t>
            </a:r>
            <a:endParaRPr lang="ar-EG" sz="5400" b="1" i="1" u="sng" smtClean="0"/>
          </a:p>
          <a:p>
            <a:pPr algn="l" rtl="0" eaLnBrk="1" hangingPunct="1"/>
            <a:r>
              <a:rPr lang="en-US" sz="4400" b="1" smtClean="0"/>
              <a:t>AP</a:t>
            </a:r>
          </a:p>
          <a:p>
            <a:pPr algn="l" rtl="0" eaLnBrk="1" hangingPunct="1"/>
            <a:r>
              <a:rPr lang="en-US" sz="4400" b="1" smtClean="0"/>
              <a:t>Lateral for neck &amp; soft tissue exposure.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2411413" y="333375"/>
            <a:ext cx="6275387" cy="1223963"/>
          </a:xfrm>
        </p:spPr>
        <p:txBody>
          <a:bodyPr/>
          <a:lstStyle/>
          <a:p>
            <a:pPr eaLnBrk="1" hangingPunct="1"/>
            <a:r>
              <a:rPr lang="en-US" sz="5400" smtClean="0"/>
              <a:t>Barium Swallow</a:t>
            </a:r>
          </a:p>
        </p:txBody>
      </p:sp>
      <p:sp>
        <p:nvSpPr>
          <p:cNvPr id="18435" name="Rectangle 3"/>
          <p:cNvSpPr>
            <a:spLocks noGrp="1" noChangeArrowheads="1"/>
          </p:cNvSpPr>
          <p:nvPr>
            <p:ph type="body" idx="1"/>
          </p:nvPr>
        </p:nvSpPr>
        <p:spPr>
          <a:xfrm>
            <a:off x="457200" y="1341438"/>
            <a:ext cx="8229600" cy="5516562"/>
          </a:xfrm>
        </p:spPr>
        <p:txBody>
          <a:bodyPr/>
          <a:lstStyle/>
          <a:p>
            <a:pPr marL="609600" indent="-609600" algn="l" rtl="0" eaLnBrk="1" hangingPunct="1">
              <a:lnSpc>
                <a:spcPct val="90000"/>
              </a:lnSpc>
            </a:pPr>
            <a:r>
              <a:rPr lang="en-US" sz="3600" b="1" i="1" u="sng" smtClean="0"/>
              <a:t>Steps</a:t>
            </a:r>
          </a:p>
          <a:p>
            <a:pPr marL="609600" indent="-609600" algn="l" rtl="0" eaLnBrk="1" hangingPunct="1">
              <a:lnSpc>
                <a:spcPct val="90000"/>
              </a:lnSpc>
              <a:buFont typeface="Wingdings" pitchFamily="2" charset="2"/>
              <a:buAutoNum type="arabicPeriod"/>
            </a:pPr>
            <a:r>
              <a:rPr lang="en-US" sz="3200" b="1" smtClean="0"/>
              <a:t>Patient is in the erect position RAO</a:t>
            </a:r>
          </a:p>
          <a:p>
            <a:pPr marL="609600" indent="-609600" algn="l" rtl="0" eaLnBrk="1" hangingPunct="1">
              <a:lnSpc>
                <a:spcPct val="90000"/>
              </a:lnSpc>
              <a:buFont typeface="Wingdings" pitchFamily="2" charset="2"/>
              <a:buAutoNum type="arabicPeriod"/>
            </a:pPr>
            <a:r>
              <a:rPr lang="en-US" sz="3200" b="1" smtClean="0"/>
              <a:t>The patient is asked to swallow a mouth-full of the barium paste &amp; observe on the screen the passage from the mouth  to stomach.</a:t>
            </a:r>
          </a:p>
          <a:p>
            <a:pPr marL="609600" indent="-609600" algn="l" rtl="0" eaLnBrk="1" hangingPunct="1">
              <a:lnSpc>
                <a:spcPct val="90000"/>
              </a:lnSpc>
              <a:buFont typeface="Wingdings" pitchFamily="2" charset="2"/>
              <a:buAutoNum type="arabicPeriod"/>
            </a:pPr>
            <a:r>
              <a:rPr lang="en-US" sz="3200" b="1" smtClean="0"/>
              <a:t>Spot films for the different parts of the esophagus, the lateral view is better than the oblique view to get rid of the breast shadow, AP, RT.Lat. ,RAO, PA for upper &amp;lower esophagus.</a:t>
            </a:r>
          </a:p>
          <a:p>
            <a:pPr marL="609600" indent="-609600" algn="l" rtl="0" eaLnBrk="1" hangingPunct="1">
              <a:lnSpc>
                <a:spcPct val="90000"/>
              </a:lnSpc>
              <a:buFont typeface="Wingdings" pitchFamily="2" charset="2"/>
              <a:buNone/>
            </a:pPr>
            <a:r>
              <a:rPr lang="en-US" sz="3200" smtClean="0"/>
              <a:t> </a:t>
            </a:r>
          </a:p>
          <a:p>
            <a:pPr marL="609600" indent="-609600" algn="l" rtl="0" eaLnBrk="1" hangingPunct="1">
              <a:lnSpc>
                <a:spcPct val="90000"/>
              </a:lnSpc>
            </a:pPr>
            <a:endParaRPr lang="en-US" sz="320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a:xfrm>
            <a:off x="2555875" y="762000"/>
            <a:ext cx="6130925" cy="1143000"/>
          </a:xfrm>
        </p:spPr>
        <p:txBody>
          <a:bodyPr/>
          <a:lstStyle/>
          <a:p>
            <a:pPr eaLnBrk="1" hangingPunct="1"/>
            <a:r>
              <a:rPr lang="en-US" sz="5400" smtClean="0"/>
              <a:t>Barium Swallow</a:t>
            </a:r>
          </a:p>
        </p:txBody>
      </p:sp>
      <p:sp>
        <p:nvSpPr>
          <p:cNvPr id="19459" name="Rectangle 3"/>
          <p:cNvSpPr>
            <a:spLocks noGrp="1" noChangeArrowheads="1"/>
          </p:cNvSpPr>
          <p:nvPr>
            <p:ph type="body" idx="1"/>
          </p:nvPr>
        </p:nvSpPr>
        <p:spPr/>
        <p:txBody>
          <a:bodyPr/>
          <a:lstStyle/>
          <a:p>
            <a:pPr marL="609600" indent="-609600" algn="l" rtl="0" eaLnBrk="1" hangingPunct="1"/>
            <a:r>
              <a:rPr lang="en-US" sz="3600" b="1" smtClean="0"/>
              <a:t>In case of varices:</a:t>
            </a:r>
          </a:p>
          <a:p>
            <a:pPr marL="609600" indent="-609600" algn="l" rtl="0" eaLnBrk="1" hangingPunct="1">
              <a:buFont typeface="Wingdings" pitchFamily="2" charset="2"/>
              <a:buAutoNum type="arabicPeriod"/>
            </a:pPr>
            <a:r>
              <a:rPr lang="en-US" sz="3600" b="1" smtClean="0"/>
              <a:t>Thick paste</a:t>
            </a:r>
          </a:p>
          <a:p>
            <a:pPr marL="609600" indent="-609600" algn="l" rtl="0" eaLnBrk="1" hangingPunct="1">
              <a:buFont typeface="Wingdings" pitchFamily="2" charset="2"/>
              <a:buAutoNum type="arabicPeriod"/>
            </a:pPr>
            <a:r>
              <a:rPr lang="en-US" sz="3600" b="1" smtClean="0"/>
              <a:t>Fill the esophagus with barium </a:t>
            </a:r>
          </a:p>
          <a:p>
            <a:pPr marL="609600" indent="-609600" algn="l" rtl="0" eaLnBrk="1" hangingPunct="1">
              <a:buFont typeface="Wingdings" pitchFamily="2" charset="2"/>
              <a:buAutoNum type="arabicPeriod"/>
            </a:pPr>
            <a:r>
              <a:rPr lang="en-US" sz="3600" b="1" smtClean="0"/>
              <a:t>Ask patient to perform Valsalva’s maneuver to enhance visualization of the varices.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cervical_esophagram_LAT"/>
          <p:cNvPicPr>
            <a:picLocks noChangeAspect="1" noChangeArrowheads="1" noCrop="1"/>
          </p:cNvPicPr>
          <p:nvPr/>
        </p:nvPicPr>
        <p:blipFill>
          <a:blip r:embed="rId2"/>
          <a:srcRect/>
          <a:stretch>
            <a:fillRect/>
          </a:stretch>
        </p:blipFill>
        <p:spPr bwMode="auto">
          <a:xfrm>
            <a:off x="684213" y="549275"/>
            <a:ext cx="3887787" cy="5832475"/>
          </a:xfrm>
          <a:prstGeom prst="rect">
            <a:avLst/>
          </a:prstGeom>
          <a:noFill/>
          <a:ln w="9525">
            <a:noFill/>
            <a:miter lim="800000"/>
            <a:headEnd/>
            <a:tailEnd/>
          </a:ln>
        </p:spPr>
      </p:pic>
      <p:pic>
        <p:nvPicPr>
          <p:cNvPr id="20483" name="Picture 5" descr="cervical_esophagram_AF"/>
          <p:cNvPicPr>
            <a:picLocks noChangeAspect="1" noChangeArrowheads="1" noCrop="1"/>
          </p:cNvPicPr>
          <p:nvPr/>
        </p:nvPicPr>
        <p:blipFill>
          <a:blip r:embed="rId3"/>
          <a:srcRect/>
          <a:stretch>
            <a:fillRect/>
          </a:stretch>
        </p:blipFill>
        <p:spPr bwMode="auto">
          <a:xfrm>
            <a:off x="5003800" y="549275"/>
            <a:ext cx="3816350" cy="58324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24"/>
          <p:cNvPicPr>
            <a:picLocks noChangeAspect="1" noChangeArrowheads="1"/>
          </p:cNvPicPr>
          <p:nvPr/>
        </p:nvPicPr>
        <p:blipFill>
          <a:blip r:embed="rId2"/>
          <a:srcRect/>
          <a:stretch>
            <a:fillRect/>
          </a:stretch>
        </p:blipFill>
        <p:spPr bwMode="auto">
          <a:xfrm>
            <a:off x="755650" y="0"/>
            <a:ext cx="7993063"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alimentary"/>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DSCF0013"/>
          <p:cNvPicPr>
            <a:picLocks noChangeAspect="1" noChangeArrowheads="1"/>
          </p:cNvPicPr>
          <p:nvPr/>
        </p:nvPicPr>
        <p:blipFill>
          <a:blip r:embed="rId2"/>
          <a:srcRect/>
          <a:stretch>
            <a:fillRect/>
          </a:stretch>
        </p:blipFill>
        <p:spPr bwMode="auto">
          <a:xfrm>
            <a:off x="1476375" y="0"/>
            <a:ext cx="6084888" cy="6858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DSCF0014"/>
          <p:cNvPicPr>
            <a:picLocks noChangeAspect="1" noChangeArrowheads="1"/>
          </p:cNvPicPr>
          <p:nvPr/>
        </p:nvPicPr>
        <p:blipFill>
          <a:blip r:embed="rId2"/>
          <a:srcRect/>
          <a:stretch>
            <a:fillRect/>
          </a:stretch>
        </p:blipFill>
        <p:spPr bwMode="auto">
          <a:xfrm>
            <a:off x="1042988" y="0"/>
            <a:ext cx="6769100" cy="6858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8" name="Picture 4" descr="DSCF0015"/>
          <p:cNvPicPr>
            <a:picLocks noChangeAspect="1" noChangeArrowheads="1"/>
          </p:cNvPicPr>
          <p:nvPr/>
        </p:nvPicPr>
        <p:blipFill>
          <a:blip r:embed="rId2"/>
          <a:srcRect/>
          <a:stretch>
            <a:fillRect/>
          </a:stretch>
        </p:blipFill>
        <p:spPr bwMode="auto">
          <a:xfrm>
            <a:off x="1187450" y="0"/>
            <a:ext cx="67691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a:xfrm>
            <a:off x="2987675" y="762000"/>
            <a:ext cx="5699125" cy="1143000"/>
          </a:xfrm>
        </p:spPr>
        <p:txBody>
          <a:bodyPr/>
          <a:lstStyle/>
          <a:p>
            <a:pPr eaLnBrk="1" hangingPunct="1"/>
            <a:r>
              <a:rPr lang="en-US" sz="6000" smtClean="0"/>
              <a:t>Notes</a:t>
            </a:r>
          </a:p>
        </p:txBody>
      </p:sp>
      <p:sp>
        <p:nvSpPr>
          <p:cNvPr id="25603" name="Rectangle 3"/>
          <p:cNvSpPr>
            <a:spLocks noGrp="1" noChangeArrowheads="1"/>
          </p:cNvSpPr>
          <p:nvPr>
            <p:ph type="body" idx="1"/>
          </p:nvPr>
        </p:nvSpPr>
        <p:spPr>
          <a:xfrm>
            <a:off x="838200" y="2708275"/>
            <a:ext cx="7693025" cy="3378200"/>
          </a:xfrm>
        </p:spPr>
        <p:txBody>
          <a:bodyPr/>
          <a:lstStyle/>
          <a:p>
            <a:pPr algn="l" rtl="0" eaLnBrk="1" hangingPunct="1"/>
            <a:r>
              <a:rPr lang="en-US" sz="3600" b="1" smtClean="0"/>
              <a:t>Barium sulphate are non ionic.</a:t>
            </a:r>
          </a:p>
          <a:p>
            <a:pPr algn="l" rtl="0" eaLnBrk="1" hangingPunct="1"/>
            <a:r>
              <a:rPr lang="en-US" sz="3600" b="1" smtClean="0"/>
              <a:t>Barium particle are 0.5-5 um.</a:t>
            </a:r>
          </a:p>
          <a:p>
            <a:pPr algn="l" rtl="0" eaLnBrk="1" hangingPunct="1"/>
            <a:r>
              <a:rPr lang="en-US" sz="3600" b="1" smtClean="0"/>
              <a:t>Suspension are acidic PH (5.3).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a:xfrm>
            <a:off x="2843213" y="762000"/>
            <a:ext cx="5843587" cy="1143000"/>
          </a:xfrm>
        </p:spPr>
        <p:txBody>
          <a:bodyPr/>
          <a:lstStyle/>
          <a:p>
            <a:pPr eaLnBrk="1" hangingPunct="1"/>
            <a:r>
              <a:rPr lang="en-US" sz="6000" smtClean="0"/>
              <a:t>Notes</a:t>
            </a:r>
          </a:p>
        </p:txBody>
      </p:sp>
      <p:sp>
        <p:nvSpPr>
          <p:cNvPr id="26627" name="Rectangle 3"/>
          <p:cNvSpPr>
            <a:spLocks noGrp="1" noChangeArrowheads="1"/>
          </p:cNvSpPr>
          <p:nvPr>
            <p:ph type="body" idx="1"/>
          </p:nvPr>
        </p:nvSpPr>
        <p:spPr>
          <a:xfrm>
            <a:off x="838200" y="2924175"/>
            <a:ext cx="7693025" cy="3162300"/>
          </a:xfrm>
        </p:spPr>
        <p:txBody>
          <a:bodyPr/>
          <a:lstStyle/>
          <a:p>
            <a:pPr algn="l" rtl="0" eaLnBrk="1" hangingPunct="1"/>
            <a:r>
              <a:rPr lang="en-US" sz="3600" b="1" smtClean="0"/>
              <a:t>As regard contrast swallow:</a:t>
            </a:r>
          </a:p>
          <a:p>
            <a:pPr algn="l" rtl="0" eaLnBrk="1" hangingPunct="1"/>
            <a:r>
              <a:rPr lang="en-US" sz="3600" b="1" smtClean="0"/>
              <a:t>A high KV technique is preferred to demonstrate mucosal detail.</a:t>
            </a:r>
          </a:p>
          <a:p>
            <a:pPr algn="l" rtl="0" eaLnBrk="1" hangingPunct="1"/>
            <a:endParaRPr lang="en-US" sz="3600" b="1"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Blue hills"/>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4"/>
          <p:cNvSpPr>
            <a:spLocks noGrp="1" noChangeArrowheads="1"/>
          </p:cNvSpPr>
          <p:nvPr>
            <p:ph type="title"/>
          </p:nvPr>
        </p:nvSpPr>
        <p:spPr>
          <a:xfrm>
            <a:off x="762000" y="762000"/>
            <a:ext cx="7924800" cy="4251325"/>
          </a:xfrm>
        </p:spPr>
        <p:txBody>
          <a:bodyPr/>
          <a:lstStyle/>
          <a:p>
            <a:pPr eaLnBrk="1" hangingPunct="1"/>
            <a:r>
              <a:rPr lang="en-US" sz="8000" smtClean="0"/>
              <a:t>Anatomy of the Stomach</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STOMAC0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Picture 38 zaza"/>
          <p:cNvPicPr>
            <a:picLocks noChangeAspect="1" noChangeArrowheads="1"/>
          </p:cNvPicPr>
          <p:nvPr>
            <p:ph idx="1"/>
          </p:nvPr>
        </p:nvPicPr>
        <p:blipFill>
          <a:blip r:embed="rId2"/>
          <a:srcRect/>
          <a:stretch>
            <a:fillRect/>
          </a:stretch>
        </p:blipFill>
        <p:spPr>
          <a:xfrm>
            <a:off x="-396875" y="0"/>
            <a:ext cx="10225088" cy="7173913"/>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5" descr="ugi-xray-smbowel"/>
          <p:cNvPicPr>
            <a:picLocks noChangeAspect="1" noChangeArrowheads="1"/>
          </p:cNvPicPr>
          <p:nvPr/>
        </p:nvPicPr>
        <p:blipFill>
          <a:blip r:embed="rId2"/>
          <a:srcRect/>
          <a:stretch>
            <a:fillRect/>
          </a:stretch>
        </p:blipFill>
        <p:spPr bwMode="auto">
          <a:xfrm>
            <a:off x="1476375" y="0"/>
            <a:ext cx="6119813"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4"/>
          <p:cNvSpPr>
            <a:spLocks noGrp="1" noChangeArrowheads="1"/>
          </p:cNvSpPr>
          <p:nvPr>
            <p:ph type="title"/>
          </p:nvPr>
        </p:nvSpPr>
        <p:spPr>
          <a:xfrm>
            <a:off x="1547813" y="274638"/>
            <a:ext cx="7138987" cy="5170487"/>
          </a:xfrm>
        </p:spPr>
        <p:txBody>
          <a:bodyPr/>
          <a:lstStyle/>
          <a:p>
            <a:pPr eaLnBrk="1" hangingPunct="1"/>
            <a:r>
              <a:rPr lang="en-US" sz="6600" b="0" smtClean="0"/>
              <a:t>Anatomy of the esophagus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Image54">
            <a:hlinkClick r:id="rId2"/>
          </p:cNvPr>
          <p:cNvPicPr>
            <a:picLocks noChangeAspect="1" noChangeArrowheads="1"/>
          </p:cNvPicPr>
          <p:nvPr/>
        </p:nvPicPr>
        <p:blipFill>
          <a:blip r:embed="rId3"/>
          <a:srcRect/>
          <a:stretch>
            <a:fillRect/>
          </a:stretch>
        </p:blipFill>
        <p:spPr bwMode="auto">
          <a:xfrm>
            <a:off x="684213" y="836613"/>
            <a:ext cx="7058025" cy="547211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a:xfrm>
            <a:off x="1979613" y="762000"/>
            <a:ext cx="6707187" cy="866775"/>
          </a:xfrm>
        </p:spPr>
        <p:txBody>
          <a:bodyPr/>
          <a:lstStyle/>
          <a:p>
            <a:pPr eaLnBrk="1" hangingPunct="1"/>
            <a:r>
              <a:rPr lang="en-US" smtClean="0"/>
              <a:t>Normal Fluid Levels (X-Ray)</a:t>
            </a:r>
          </a:p>
        </p:txBody>
      </p:sp>
      <p:sp>
        <p:nvSpPr>
          <p:cNvPr id="33795" name="Rectangle 3"/>
          <p:cNvSpPr>
            <a:spLocks noGrp="1" noChangeArrowheads="1"/>
          </p:cNvSpPr>
          <p:nvPr>
            <p:ph type="body" idx="1"/>
          </p:nvPr>
        </p:nvSpPr>
        <p:spPr>
          <a:xfrm>
            <a:off x="838200" y="1844675"/>
            <a:ext cx="7693025" cy="5013325"/>
          </a:xfrm>
        </p:spPr>
        <p:txBody>
          <a:bodyPr/>
          <a:lstStyle/>
          <a:p>
            <a:pPr algn="l" rtl="0">
              <a:lnSpc>
                <a:spcPct val="115000"/>
              </a:lnSpc>
              <a:spcBef>
                <a:spcPct val="30000"/>
              </a:spcBef>
              <a:buClr>
                <a:schemeClr val="tx2"/>
              </a:buClr>
              <a:buSzTx/>
              <a:buFont typeface="Symbol" pitchFamily="18" charset="2"/>
              <a:buChar char="•"/>
            </a:pPr>
            <a:r>
              <a:rPr lang="en-US" sz="3600" b="1" smtClean="0"/>
              <a:t>Stomach </a:t>
            </a:r>
            <a:endParaRPr lang="en-US" sz="3600" smtClean="0"/>
          </a:p>
          <a:p>
            <a:pPr lvl="1" algn="l" rtl="0">
              <a:lnSpc>
                <a:spcPct val="115000"/>
              </a:lnSpc>
              <a:spcBef>
                <a:spcPct val="30000"/>
              </a:spcBef>
              <a:buClr>
                <a:schemeClr val="tx2"/>
              </a:buClr>
              <a:buFont typeface="Symbol" pitchFamily="18" charset="2"/>
              <a:buChar char="–"/>
            </a:pPr>
            <a:r>
              <a:rPr lang="en-US" sz="3600" b="1" smtClean="0"/>
              <a:t>Always (except supine film) </a:t>
            </a:r>
            <a:endParaRPr lang="en-US" sz="3600" smtClean="0"/>
          </a:p>
          <a:p>
            <a:pPr algn="l" rtl="0">
              <a:lnSpc>
                <a:spcPct val="115000"/>
              </a:lnSpc>
              <a:spcBef>
                <a:spcPct val="30000"/>
              </a:spcBef>
              <a:buClr>
                <a:schemeClr val="tx2"/>
              </a:buClr>
              <a:buSzTx/>
              <a:buFont typeface="Symbol" pitchFamily="18" charset="2"/>
              <a:buChar char="•"/>
            </a:pPr>
            <a:r>
              <a:rPr lang="en-US" sz="3600" b="1" smtClean="0"/>
              <a:t>Small Bowel </a:t>
            </a:r>
            <a:endParaRPr lang="en-US" sz="3600" smtClean="0"/>
          </a:p>
          <a:p>
            <a:pPr lvl="1" algn="l" rtl="0">
              <a:lnSpc>
                <a:spcPct val="115000"/>
              </a:lnSpc>
              <a:spcBef>
                <a:spcPct val="30000"/>
              </a:spcBef>
              <a:buClr>
                <a:schemeClr val="tx2"/>
              </a:buClr>
              <a:buFont typeface="Symbol" pitchFamily="18" charset="2"/>
              <a:buChar char="–"/>
            </a:pPr>
            <a:r>
              <a:rPr lang="en-US" sz="3600" b="1" smtClean="0"/>
              <a:t>Two or three levels possible </a:t>
            </a:r>
            <a:endParaRPr lang="en-US" sz="3600" smtClean="0"/>
          </a:p>
          <a:p>
            <a:pPr algn="l" rtl="0">
              <a:lnSpc>
                <a:spcPct val="115000"/>
              </a:lnSpc>
              <a:spcBef>
                <a:spcPct val="30000"/>
              </a:spcBef>
              <a:buClr>
                <a:schemeClr val="tx2"/>
              </a:buClr>
              <a:buSzTx/>
              <a:buFont typeface="Symbol" pitchFamily="18" charset="2"/>
              <a:buChar char="•"/>
            </a:pPr>
            <a:r>
              <a:rPr lang="en-US" sz="3600" b="1" smtClean="0"/>
              <a:t>Large Bowel </a:t>
            </a:r>
            <a:endParaRPr lang="en-US" sz="3600" smtClean="0"/>
          </a:p>
          <a:p>
            <a:pPr lvl="1" algn="l" rtl="0">
              <a:lnSpc>
                <a:spcPct val="115000"/>
              </a:lnSpc>
              <a:spcBef>
                <a:spcPct val="30000"/>
              </a:spcBef>
              <a:buClr>
                <a:schemeClr val="tx2"/>
              </a:buClr>
              <a:buFont typeface="Symbol" pitchFamily="18" charset="2"/>
              <a:buChar char="–"/>
            </a:pPr>
            <a:r>
              <a:rPr lang="en-US" sz="3600" b="1" smtClean="0"/>
              <a:t>None normally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valconvintes"/>
          <p:cNvPicPr>
            <a:picLocks noChangeAspect="1" noChangeArrowheads="1"/>
          </p:cNvPicPr>
          <p:nvPr/>
        </p:nvPicPr>
        <p:blipFill>
          <a:blip r:embed="rId2"/>
          <a:srcRect/>
          <a:stretch>
            <a:fillRect/>
          </a:stretch>
        </p:blipFill>
        <p:spPr bwMode="auto">
          <a:xfrm>
            <a:off x="755650" y="0"/>
            <a:ext cx="7561263" cy="6858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airunderdia"/>
          <p:cNvPicPr>
            <a:picLocks noChangeAspect="1" noChangeArrowheads="1"/>
          </p:cNvPicPr>
          <p:nvPr/>
        </p:nvPicPr>
        <p:blipFill>
          <a:blip r:embed="rId2"/>
          <a:srcRect/>
          <a:stretch>
            <a:fillRect/>
          </a:stretch>
        </p:blipFill>
        <p:spPr bwMode="auto">
          <a:xfrm>
            <a:off x="827088" y="0"/>
            <a:ext cx="7705725" cy="6858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p:txBody>
          <a:bodyPr/>
          <a:lstStyle/>
          <a:p>
            <a:pPr eaLnBrk="1" hangingPunct="1"/>
            <a:r>
              <a:rPr lang="en-US" sz="7200" smtClean="0"/>
              <a:t>Stomach</a:t>
            </a:r>
          </a:p>
        </p:txBody>
      </p:sp>
      <p:sp>
        <p:nvSpPr>
          <p:cNvPr id="36867" name="Rectangle 3"/>
          <p:cNvSpPr>
            <a:spLocks noGrp="1" noChangeArrowheads="1"/>
          </p:cNvSpPr>
          <p:nvPr>
            <p:ph type="body" sz="half" idx="1"/>
          </p:nvPr>
        </p:nvSpPr>
        <p:spPr/>
        <p:txBody>
          <a:bodyPr/>
          <a:lstStyle/>
          <a:p>
            <a:pPr marL="533400" indent="-533400" algn="l" rtl="0" eaLnBrk="1" hangingPunct="1"/>
            <a:r>
              <a:rPr lang="en-US" sz="3200" b="1" smtClean="0"/>
              <a:t>The stomach is divided into three parts:</a:t>
            </a:r>
          </a:p>
          <a:p>
            <a:pPr marL="533400" indent="-533400" algn="l" rtl="0" eaLnBrk="1" hangingPunct="1">
              <a:buFont typeface="Wingdings" pitchFamily="2" charset="2"/>
              <a:buAutoNum type="arabicPeriod"/>
            </a:pPr>
            <a:r>
              <a:rPr lang="en-US" sz="3200" b="1" smtClean="0"/>
              <a:t>The Fundus </a:t>
            </a:r>
          </a:p>
          <a:p>
            <a:pPr marL="533400" indent="-533400" algn="l" rtl="0" eaLnBrk="1" hangingPunct="1">
              <a:buFont typeface="Wingdings" pitchFamily="2" charset="2"/>
              <a:buAutoNum type="arabicPeriod"/>
            </a:pPr>
            <a:r>
              <a:rPr lang="en-US" sz="3200" b="1" smtClean="0"/>
              <a:t>The body </a:t>
            </a:r>
          </a:p>
          <a:p>
            <a:pPr marL="533400" indent="-533400" algn="l" rtl="0" eaLnBrk="1" hangingPunct="1">
              <a:buFont typeface="Wingdings" pitchFamily="2" charset="2"/>
              <a:buAutoNum type="arabicPeriod"/>
            </a:pPr>
            <a:r>
              <a:rPr lang="en-US" sz="3200" b="1" smtClean="0"/>
              <a:t>The pyloric</a:t>
            </a:r>
          </a:p>
        </p:txBody>
      </p:sp>
      <p:pic>
        <p:nvPicPr>
          <p:cNvPr id="36868" name="Picture 4" descr="ugi-xray-smbowel"/>
          <p:cNvPicPr>
            <a:picLocks noChangeAspect="1" noChangeArrowheads="1"/>
          </p:cNvPicPr>
          <p:nvPr>
            <p:ph sz="half" idx="2"/>
          </p:nvPr>
        </p:nvPicPr>
        <p:blipFill>
          <a:blip r:embed="rId2"/>
          <a:srcRect/>
          <a:stretch>
            <a:fillRect/>
          </a:stretch>
        </p:blipFill>
        <p:spPr>
          <a:xfrm>
            <a:off x="5076825" y="2349500"/>
            <a:ext cx="4067175" cy="4508500"/>
          </a:xfr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Image61">
            <a:hlinkClick r:id="rId2"/>
          </p:cNvPr>
          <p:cNvPicPr>
            <a:picLocks noChangeAspect="1" noChangeArrowheads="1"/>
          </p:cNvPicPr>
          <p:nvPr/>
        </p:nvPicPr>
        <p:blipFill>
          <a:blip r:embed="rId3"/>
          <a:srcRect/>
          <a:stretch>
            <a:fillRect/>
          </a:stretch>
        </p:blipFill>
        <p:spPr bwMode="auto">
          <a:xfrm>
            <a:off x="1331913" y="0"/>
            <a:ext cx="7264400" cy="6858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a:xfrm>
            <a:off x="2339975" y="692150"/>
            <a:ext cx="5627688" cy="1143000"/>
          </a:xfrm>
        </p:spPr>
        <p:txBody>
          <a:bodyPr/>
          <a:lstStyle/>
          <a:p>
            <a:pPr eaLnBrk="1" hangingPunct="1"/>
            <a:r>
              <a:rPr lang="en-US" sz="7200" smtClean="0"/>
              <a:t>Stomach</a:t>
            </a:r>
          </a:p>
        </p:txBody>
      </p:sp>
      <p:sp>
        <p:nvSpPr>
          <p:cNvPr id="38915" name="Rectangle 3"/>
          <p:cNvSpPr>
            <a:spLocks noGrp="1" noChangeArrowheads="1"/>
          </p:cNvSpPr>
          <p:nvPr>
            <p:ph type="body" idx="1"/>
          </p:nvPr>
        </p:nvSpPr>
        <p:spPr/>
        <p:txBody>
          <a:bodyPr/>
          <a:lstStyle/>
          <a:p>
            <a:pPr algn="l" rtl="0" eaLnBrk="1" hangingPunct="1"/>
            <a:r>
              <a:rPr lang="en-US" sz="4000" b="1" smtClean="0"/>
              <a:t>The Stomach is out lined by a lesser &amp; a greater curve, the incisura angularis is the notch on the lesser curve which separates the body from the antrum.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Grp="1" noChangeArrowheads="1"/>
          </p:cNvSpPr>
          <p:nvPr>
            <p:ph type="title"/>
          </p:nvPr>
        </p:nvSpPr>
        <p:spPr>
          <a:xfrm>
            <a:off x="2700338" y="762000"/>
            <a:ext cx="5986462" cy="1143000"/>
          </a:xfrm>
        </p:spPr>
        <p:txBody>
          <a:bodyPr/>
          <a:lstStyle/>
          <a:p>
            <a:pPr eaLnBrk="1" hangingPunct="1"/>
            <a:r>
              <a:rPr lang="en-US" sz="6000" smtClean="0"/>
              <a:t>Notes</a:t>
            </a:r>
          </a:p>
        </p:txBody>
      </p:sp>
      <p:sp>
        <p:nvSpPr>
          <p:cNvPr id="39939" name="Rectangle 3"/>
          <p:cNvSpPr>
            <a:spLocks noGrp="1" noChangeArrowheads="1"/>
          </p:cNvSpPr>
          <p:nvPr>
            <p:ph type="body" idx="1"/>
          </p:nvPr>
        </p:nvSpPr>
        <p:spPr>
          <a:xfrm>
            <a:off x="838200" y="2060575"/>
            <a:ext cx="7693025" cy="4797425"/>
          </a:xfrm>
        </p:spPr>
        <p:txBody>
          <a:bodyPr/>
          <a:lstStyle/>
          <a:p>
            <a:pPr algn="l" rtl="0" eaLnBrk="1" hangingPunct="1"/>
            <a:r>
              <a:rPr lang="en-US" sz="4400" b="1" smtClean="0"/>
              <a:t>Stomach</a:t>
            </a:r>
          </a:p>
          <a:p>
            <a:pPr algn="l" rtl="0" eaLnBrk="1" hangingPunct="1"/>
            <a:r>
              <a:rPr lang="en-US" sz="3600" b="1" smtClean="0"/>
              <a:t>Gastric rugae are normally 3-5 mm thick.</a:t>
            </a:r>
          </a:p>
          <a:p>
            <a:pPr algn="l" rtl="0" eaLnBrk="1" hangingPunct="1"/>
            <a:r>
              <a:rPr lang="en-US" sz="3600" b="1" smtClean="0"/>
              <a:t>The incisura angularis occurs on the lesser curve</a:t>
            </a:r>
            <a:r>
              <a:rPr lang="en-US" sz="3600" smtClean="0"/>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3alya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a:xfrm>
            <a:off x="3059113" y="762000"/>
            <a:ext cx="5627687" cy="1143000"/>
          </a:xfrm>
        </p:spPr>
        <p:txBody>
          <a:bodyPr/>
          <a:lstStyle/>
          <a:p>
            <a:pPr eaLnBrk="1" hangingPunct="1"/>
            <a:r>
              <a:rPr lang="en-US" sz="4800" smtClean="0"/>
              <a:t>Barium meal</a:t>
            </a:r>
          </a:p>
        </p:txBody>
      </p:sp>
      <p:sp>
        <p:nvSpPr>
          <p:cNvPr id="41987" name="Rectangle 3"/>
          <p:cNvSpPr>
            <a:spLocks noGrp="1" noChangeArrowheads="1"/>
          </p:cNvSpPr>
          <p:nvPr>
            <p:ph type="body" idx="1"/>
          </p:nvPr>
        </p:nvSpPr>
        <p:spPr>
          <a:xfrm>
            <a:off x="838200" y="2565400"/>
            <a:ext cx="7693025" cy="4292600"/>
          </a:xfrm>
        </p:spPr>
        <p:txBody>
          <a:bodyPr/>
          <a:lstStyle/>
          <a:p>
            <a:pPr marL="533400" indent="-533400" algn="l" rtl="0" eaLnBrk="1" hangingPunct="1"/>
            <a:r>
              <a:rPr lang="en-US" sz="3600" b="1" i="1" u="sng" smtClean="0"/>
              <a:t>Patient preparation</a:t>
            </a:r>
            <a:endParaRPr lang="en-US" sz="3200" b="1" smtClean="0"/>
          </a:p>
          <a:p>
            <a:pPr marL="533400" indent="-533400" algn="l" rtl="0" eaLnBrk="1" hangingPunct="1">
              <a:buFont typeface="Wingdings" pitchFamily="2" charset="2"/>
              <a:buAutoNum type="arabicPeriod"/>
            </a:pPr>
            <a:r>
              <a:rPr lang="en-US" sz="3200" b="1" smtClean="0"/>
              <a:t>Fasting 6-8hours </a:t>
            </a:r>
          </a:p>
          <a:p>
            <a:pPr marL="533400" indent="-533400" algn="l" rtl="0" eaLnBrk="1" hangingPunct="1">
              <a:buFont typeface="Wingdings" pitchFamily="2" charset="2"/>
              <a:buAutoNum type="arabicPeriod"/>
            </a:pPr>
            <a:r>
              <a:rPr lang="en-US" sz="3200" b="1" smtClean="0"/>
              <a:t>No smoking …increase gastric secretions…. Dilution of the contrast media ….impairs the barium coating.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pPr eaLnBrk="1" hangingPunct="1"/>
            <a:r>
              <a:rPr lang="en-US" sz="6600" b="0" smtClean="0"/>
              <a:t>esophagus</a:t>
            </a:r>
          </a:p>
        </p:txBody>
      </p:sp>
      <p:sp>
        <p:nvSpPr>
          <p:cNvPr id="6147" name="Rectangle 3"/>
          <p:cNvSpPr>
            <a:spLocks noGrp="1" noChangeArrowheads="1"/>
          </p:cNvSpPr>
          <p:nvPr>
            <p:ph type="body" sz="half" idx="1"/>
          </p:nvPr>
        </p:nvSpPr>
        <p:spPr>
          <a:xfrm>
            <a:off x="0" y="2362200"/>
            <a:ext cx="6443663" cy="4495800"/>
          </a:xfrm>
        </p:spPr>
        <p:txBody>
          <a:bodyPr/>
          <a:lstStyle/>
          <a:p>
            <a:pPr algn="l" rtl="0" eaLnBrk="1" hangingPunct="1"/>
            <a:r>
              <a:rPr lang="en-US" b="1" smtClean="0"/>
              <a:t>Length 25-30cm</a:t>
            </a:r>
          </a:p>
          <a:p>
            <a:pPr algn="l" rtl="0" eaLnBrk="1" hangingPunct="1"/>
            <a:r>
              <a:rPr lang="en-US" b="1" smtClean="0"/>
              <a:t>Breadth 12-30 mm</a:t>
            </a:r>
          </a:p>
          <a:p>
            <a:pPr algn="l" rtl="0" eaLnBrk="1" hangingPunct="1"/>
            <a:r>
              <a:rPr lang="en-US" b="1" smtClean="0"/>
              <a:t>Cross section appears flattened with a stellite lumen.</a:t>
            </a:r>
          </a:p>
          <a:p>
            <a:pPr algn="l" rtl="0" eaLnBrk="1" hangingPunct="1"/>
            <a:r>
              <a:rPr lang="en-US" b="1" smtClean="0"/>
              <a:t>From C6-D11.</a:t>
            </a:r>
          </a:p>
          <a:p>
            <a:pPr algn="l" rtl="0" eaLnBrk="1" hangingPunct="1"/>
            <a:r>
              <a:rPr lang="en-US" b="1" smtClean="0"/>
              <a:t>Mucosa coat of 3 OR 4 straight parallel lines less than 2mm apart &amp; become closely at lower part .</a:t>
            </a:r>
          </a:p>
        </p:txBody>
      </p:sp>
      <p:pic>
        <p:nvPicPr>
          <p:cNvPr id="6148" name="Picture 4" descr="Image34">
            <a:hlinkClick r:id="rId2"/>
          </p:cNvPr>
          <p:cNvPicPr>
            <a:picLocks noChangeAspect="1" noChangeArrowheads="1"/>
          </p:cNvPicPr>
          <p:nvPr>
            <p:ph sz="half" idx="2"/>
          </p:nvPr>
        </p:nvPicPr>
        <p:blipFill>
          <a:blip r:embed="rId3"/>
          <a:srcRect/>
          <a:stretch>
            <a:fillRect/>
          </a:stretch>
        </p:blipFill>
        <p:spPr>
          <a:xfrm>
            <a:off x="6227763" y="549275"/>
            <a:ext cx="2916237" cy="6308725"/>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stomach1"/>
          <p:cNvPicPr>
            <a:picLocks noChangeAspect="1" noChangeArrowheads="1"/>
          </p:cNvPicPr>
          <p:nvPr/>
        </p:nvPicPr>
        <p:blipFill>
          <a:blip r:embed="rId2"/>
          <a:srcRect/>
          <a:stretch>
            <a:fillRect/>
          </a:stretch>
        </p:blipFill>
        <p:spPr bwMode="auto">
          <a:xfrm>
            <a:off x="2252663" y="0"/>
            <a:ext cx="5632450" cy="6858000"/>
          </a:xfrm>
          <a:prstGeom prst="rect">
            <a:avLst/>
          </a:prstGeom>
          <a:noFill/>
          <a:ln w="9525">
            <a:noFill/>
            <a:miter lim="800000"/>
            <a:headEnd/>
            <a:tailEnd/>
          </a:ln>
        </p:spPr>
      </p:pic>
      <p:sp>
        <p:nvSpPr>
          <p:cNvPr id="43011" name="Text Box 6"/>
          <p:cNvSpPr txBox="1">
            <a:spLocks noChangeArrowheads="1"/>
          </p:cNvSpPr>
          <p:nvPr/>
        </p:nvSpPr>
        <p:spPr bwMode="auto">
          <a:xfrm>
            <a:off x="2411413" y="3644900"/>
            <a:ext cx="2952750" cy="457200"/>
          </a:xfrm>
          <a:prstGeom prst="rect">
            <a:avLst/>
          </a:prstGeom>
          <a:noFill/>
          <a:ln w="9525">
            <a:noFill/>
            <a:miter lim="800000"/>
            <a:headEnd/>
            <a:tailEnd/>
          </a:ln>
        </p:spPr>
        <p:txBody>
          <a:bodyPr>
            <a:spAutoFit/>
          </a:bodyPr>
          <a:lstStyle/>
          <a:p>
            <a:r>
              <a:rPr lang="en-US" sz="2400" b="1"/>
              <a:t>incisura angularis</a:t>
            </a:r>
          </a:p>
        </p:txBody>
      </p:sp>
      <p:sp>
        <p:nvSpPr>
          <p:cNvPr id="43012" name="Line 7"/>
          <p:cNvSpPr>
            <a:spLocks noChangeShapeType="1"/>
          </p:cNvSpPr>
          <p:nvPr/>
        </p:nvSpPr>
        <p:spPr bwMode="auto">
          <a:xfrm>
            <a:off x="5219700" y="4076700"/>
            <a:ext cx="288925" cy="720725"/>
          </a:xfrm>
          <a:prstGeom prst="line">
            <a:avLst/>
          </a:prstGeom>
          <a:noFill/>
          <a:ln w="9525">
            <a:solidFill>
              <a:schemeClr val="accent2"/>
            </a:solidFill>
            <a:round/>
            <a:headEnd/>
            <a:tailEnd type="triangle" w="med" len="med"/>
          </a:ln>
        </p:spPr>
        <p:txBody>
          <a:bodyPr/>
          <a:lstStyle/>
          <a:p>
            <a:endParaRPr lang="ar-EG"/>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Grp="1" noChangeArrowheads="1"/>
          </p:cNvSpPr>
          <p:nvPr>
            <p:ph type="title"/>
          </p:nvPr>
        </p:nvSpPr>
        <p:spPr>
          <a:xfrm>
            <a:off x="2627313" y="762000"/>
            <a:ext cx="6059487" cy="1143000"/>
          </a:xfrm>
        </p:spPr>
        <p:txBody>
          <a:bodyPr/>
          <a:lstStyle/>
          <a:p>
            <a:pPr eaLnBrk="1" hangingPunct="1"/>
            <a:r>
              <a:rPr lang="en-US" sz="4800" smtClean="0"/>
              <a:t>Barium meal</a:t>
            </a:r>
          </a:p>
        </p:txBody>
      </p:sp>
      <p:sp>
        <p:nvSpPr>
          <p:cNvPr id="44035" name="Rectangle 3"/>
          <p:cNvSpPr>
            <a:spLocks noGrp="1" noChangeArrowheads="1"/>
          </p:cNvSpPr>
          <p:nvPr>
            <p:ph type="body" idx="1"/>
          </p:nvPr>
        </p:nvSpPr>
        <p:spPr/>
        <p:txBody>
          <a:bodyPr/>
          <a:lstStyle/>
          <a:p>
            <a:pPr algn="l" rtl="0" eaLnBrk="1" hangingPunct="1">
              <a:lnSpc>
                <a:spcPct val="90000"/>
              </a:lnSpc>
            </a:pPr>
            <a:r>
              <a:rPr lang="en-US" sz="5400" b="1" i="1" u="sng" smtClean="0"/>
              <a:t>Preliminary Films</a:t>
            </a:r>
            <a:endParaRPr lang="ar-EG" sz="5400" b="1" i="1" u="sng" smtClean="0"/>
          </a:p>
          <a:p>
            <a:pPr algn="l" rtl="0" eaLnBrk="1" hangingPunct="1">
              <a:lnSpc>
                <a:spcPct val="90000"/>
              </a:lnSpc>
            </a:pPr>
            <a:r>
              <a:rPr lang="en-US" sz="4400" b="1" smtClean="0"/>
              <a:t>Erect PA   </a:t>
            </a:r>
            <a:r>
              <a:rPr lang="en-US" sz="4400" b="1" u="sng" smtClean="0"/>
              <a:t>For</a:t>
            </a:r>
          </a:p>
          <a:p>
            <a:pPr algn="l" rtl="0" eaLnBrk="1" hangingPunct="1">
              <a:lnSpc>
                <a:spcPct val="90000"/>
              </a:lnSpc>
            </a:pPr>
            <a:r>
              <a:rPr lang="en-US" sz="3600" b="1" smtClean="0"/>
              <a:t>Foreign body,  Gall bladder stones, pancreatic calcification &amp; be sure that there is no intestinal obstruction.</a:t>
            </a:r>
          </a:p>
          <a:p>
            <a:pPr algn="l" rtl="0" eaLnBrk="1" hangingPunct="1">
              <a:lnSpc>
                <a:spcPct val="90000"/>
              </a:lnSpc>
            </a:pPr>
            <a:endParaRPr lang="en-US" sz="3600" b="1" smtClean="0"/>
          </a:p>
          <a:p>
            <a:pPr algn="l" rtl="0" eaLnBrk="1" hangingPunct="1">
              <a:lnSpc>
                <a:spcPct val="90000"/>
              </a:lnSpc>
            </a:pPr>
            <a:endParaRPr 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ustones"/>
          <p:cNvPicPr>
            <a:picLocks noChangeAspect="1" noChangeArrowheads="1"/>
          </p:cNvPicPr>
          <p:nvPr/>
        </p:nvPicPr>
        <p:blipFill>
          <a:blip r:embed="rId2"/>
          <a:srcRect/>
          <a:stretch>
            <a:fillRect/>
          </a:stretch>
        </p:blipFill>
        <p:spPr bwMode="auto">
          <a:xfrm>
            <a:off x="1187450" y="0"/>
            <a:ext cx="7129463" cy="68580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a:xfrm>
            <a:off x="2987675" y="762000"/>
            <a:ext cx="5699125" cy="1143000"/>
          </a:xfrm>
        </p:spPr>
        <p:txBody>
          <a:bodyPr/>
          <a:lstStyle/>
          <a:p>
            <a:pPr eaLnBrk="1" hangingPunct="1"/>
            <a:r>
              <a:rPr lang="en-US" sz="4800" smtClean="0"/>
              <a:t>Barium meal</a:t>
            </a:r>
          </a:p>
        </p:txBody>
      </p:sp>
      <p:sp>
        <p:nvSpPr>
          <p:cNvPr id="46083" name="Rectangle 3"/>
          <p:cNvSpPr>
            <a:spLocks noGrp="1" noChangeArrowheads="1"/>
          </p:cNvSpPr>
          <p:nvPr>
            <p:ph type="body" idx="1"/>
          </p:nvPr>
        </p:nvSpPr>
        <p:spPr>
          <a:xfrm>
            <a:off x="838200" y="1916113"/>
            <a:ext cx="7693025" cy="4941887"/>
          </a:xfrm>
        </p:spPr>
        <p:txBody>
          <a:bodyPr/>
          <a:lstStyle/>
          <a:p>
            <a:pPr algn="l" rtl="0" eaLnBrk="1" hangingPunct="1"/>
            <a:r>
              <a:rPr lang="en-US" sz="3200" b="1" smtClean="0"/>
              <a:t>150-200ml is given to the patient.</a:t>
            </a:r>
          </a:p>
          <a:p>
            <a:pPr algn="l" rtl="0" eaLnBrk="1" hangingPunct="1"/>
            <a:r>
              <a:rPr lang="en-US" sz="3200" b="1" smtClean="0"/>
              <a:t>Gas producing agent is swallowed.</a:t>
            </a:r>
          </a:p>
          <a:p>
            <a:pPr algn="l" rtl="0" eaLnBrk="1" hangingPunct="1"/>
            <a:r>
              <a:rPr lang="en-US" sz="3200" b="1" smtClean="0"/>
              <a:t>Patient drink the barium while lying on his LT. side (to prevent rapid escape of Ba. To duodenum).</a:t>
            </a:r>
          </a:p>
          <a:p>
            <a:pPr algn="l" rtl="0" eaLnBrk="1" hangingPunct="1"/>
            <a:r>
              <a:rPr lang="en-US" sz="3200" b="1" smtClean="0"/>
              <a:t>Ask the patient to rotate 360 degree to coat all the gastric walls with Ba. Then ask him to lie in supine, then RT. Side up, prone, LT. side up.</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Grp="1" noChangeArrowheads="1"/>
          </p:cNvSpPr>
          <p:nvPr>
            <p:ph type="title"/>
          </p:nvPr>
        </p:nvSpPr>
        <p:spPr>
          <a:xfrm>
            <a:off x="2916238" y="762000"/>
            <a:ext cx="5770562" cy="1143000"/>
          </a:xfrm>
        </p:spPr>
        <p:txBody>
          <a:bodyPr/>
          <a:lstStyle/>
          <a:p>
            <a:pPr eaLnBrk="1" hangingPunct="1"/>
            <a:r>
              <a:rPr lang="en-US" sz="4800" smtClean="0"/>
              <a:t>Barium meal</a:t>
            </a:r>
          </a:p>
        </p:txBody>
      </p:sp>
      <p:sp>
        <p:nvSpPr>
          <p:cNvPr id="47107" name="Rectangle 3"/>
          <p:cNvSpPr>
            <a:spLocks noGrp="1" noChangeArrowheads="1"/>
          </p:cNvSpPr>
          <p:nvPr>
            <p:ph type="body" idx="1"/>
          </p:nvPr>
        </p:nvSpPr>
        <p:spPr/>
        <p:txBody>
          <a:bodyPr/>
          <a:lstStyle/>
          <a:p>
            <a:pPr marL="533400" indent="-533400" algn="l" rtl="0" eaLnBrk="1" hangingPunct="1">
              <a:lnSpc>
                <a:spcPct val="90000"/>
              </a:lnSpc>
            </a:pPr>
            <a:r>
              <a:rPr lang="en-US" sz="3600" b="1" i="1" u="sng" smtClean="0"/>
              <a:t>Certain points should be noted.</a:t>
            </a:r>
          </a:p>
          <a:p>
            <a:pPr marL="533400" indent="-533400" algn="l" rtl="0" eaLnBrk="1" hangingPunct="1">
              <a:lnSpc>
                <a:spcPct val="90000"/>
              </a:lnSpc>
              <a:buFont typeface="Wingdings" pitchFamily="2" charset="2"/>
              <a:buAutoNum type="arabicPeriod"/>
            </a:pPr>
            <a:r>
              <a:rPr lang="en-US" sz="3200" b="1" smtClean="0"/>
              <a:t>The position &amp; shape of the stomach.</a:t>
            </a:r>
          </a:p>
          <a:p>
            <a:pPr marL="533400" indent="-533400" algn="l" rtl="0" eaLnBrk="1" hangingPunct="1">
              <a:lnSpc>
                <a:spcPct val="90000"/>
              </a:lnSpc>
              <a:buFont typeface="Wingdings" pitchFamily="2" charset="2"/>
              <a:buAutoNum type="arabicPeriod"/>
            </a:pPr>
            <a:r>
              <a:rPr lang="en-US" sz="3200" b="1" smtClean="0"/>
              <a:t>Tone &amp; peristalsis.</a:t>
            </a:r>
          </a:p>
          <a:p>
            <a:pPr marL="533400" indent="-533400" algn="l" rtl="0" eaLnBrk="1" hangingPunct="1">
              <a:lnSpc>
                <a:spcPct val="90000"/>
              </a:lnSpc>
              <a:buFont typeface="Wingdings" pitchFamily="2" charset="2"/>
              <a:buAutoNum type="arabicPeriod"/>
            </a:pPr>
            <a:r>
              <a:rPr lang="en-US" sz="3200" b="1" smtClean="0"/>
              <a:t>Gastric wall.</a:t>
            </a:r>
          </a:p>
          <a:p>
            <a:pPr marL="533400" indent="-533400" algn="l" rtl="0" eaLnBrk="1" hangingPunct="1">
              <a:lnSpc>
                <a:spcPct val="90000"/>
              </a:lnSpc>
              <a:buFont typeface="Wingdings" pitchFamily="2" charset="2"/>
              <a:buAutoNum type="arabicPeriod"/>
            </a:pPr>
            <a:r>
              <a:rPr lang="en-US" sz="3200" b="1" smtClean="0"/>
              <a:t>Irregularity.</a:t>
            </a:r>
          </a:p>
          <a:p>
            <a:pPr marL="533400" indent="-533400" algn="l" rtl="0" eaLnBrk="1" hangingPunct="1">
              <a:lnSpc>
                <a:spcPct val="90000"/>
              </a:lnSpc>
              <a:buFont typeface="Wingdings" pitchFamily="2" charset="2"/>
              <a:buAutoNum type="arabicPeriod"/>
            </a:pPr>
            <a:r>
              <a:rPr lang="en-US" sz="3200" b="1" smtClean="0"/>
              <a:t>Points of tenderness.</a:t>
            </a:r>
          </a:p>
          <a:p>
            <a:pPr marL="533400" indent="-533400" algn="l" rtl="0" eaLnBrk="1" hangingPunct="1">
              <a:lnSpc>
                <a:spcPct val="90000"/>
              </a:lnSpc>
              <a:buFont typeface="Wingdings" pitchFamily="2" charset="2"/>
              <a:buAutoNum type="arabicPeriod"/>
            </a:pPr>
            <a:endParaRPr lang="en-US" sz="3200" b="1" smtClean="0"/>
          </a:p>
          <a:p>
            <a:pPr marL="533400" indent="-533400" algn="l" rtl="0" eaLnBrk="1" hangingPunct="1">
              <a:lnSpc>
                <a:spcPct val="90000"/>
              </a:lnSpc>
              <a:buFont typeface="Wingdings" pitchFamily="2" charset="2"/>
              <a:buNone/>
            </a:pPr>
            <a:endParaRPr lang="en-US" sz="3200" b="1" smtClean="0"/>
          </a:p>
          <a:p>
            <a:pPr marL="533400" indent="-533400" algn="l" rtl="0" eaLnBrk="1" hangingPunct="1">
              <a:lnSpc>
                <a:spcPct val="90000"/>
              </a:lnSpc>
            </a:pPr>
            <a:endParaRPr lang="en-US" sz="3200" b="1"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Grp="1" noChangeArrowheads="1"/>
          </p:cNvSpPr>
          <p:nvPr>
            <p:ph type="title"/>
          </p:nvPr>
        </p:nvSpPr>
        <p:spPr/>
        <p:txBody>
          <a:bodyPr/>
          <a:lstStyle/>
          <a:p>
            <a:pPr eaLnBrk="1" hangingPunct="1"/>
            <a:r>
              <a:rPr lang="en-US" sz="4800" smtClean="0"/>
              <a:t>Barium meal</a:t>
            </a:r>
          </a:p>
        </p:txBody>
      </p:sp>
      <p:sp>
        <p:nvSpPr>
          <p:cNvPr id="48131" name="Rectangle 3"/>
          <p:cNvSpPr>
            <a:spLocks noGrp="1" noChangeArrowheads="1"/>
          </p:cNvSpPr>
          <p:nvPr>
            <p:ph type="body" sz="half" idx="1"/>
          </p:nvPr>
        </p:nvSpPr>
        <p:spPr>
          <a:xfrm>
            <a:off x="838200" y="2565400"/>
            <a:ext cx="4238625" cy="3521075"/>
          </a:xfrm>
        </p:spPr>
        <p:txBody>
          <a:bodyPr/>
          <a:lstStyle/>
          <a:p>
            <a:pPr marL="533400" indent="-533400" algn="l" rtl="0" eaLnBrk="1" hangingPunct="1"/>
            <a:r>
              <a:rPr lang="en-US" sz="3600" b="1" i="1" u="sng" smtClean="0"/>
              <a:t>5 films are taken</a:t>
            </a:r>
          </a:p>
          <a:p>
            <a:pPr marL="533400" indent="-533400" algn="l" rtl="0" eaLnBrk="1" hangingPunct="1">
              <a:buFont typeface="Wingdings" pitchFamily="2" charset="2"/>
              <a:buAutoNum type="arabicPeriod"/>
            </a:pPr>
            <a:r>
              <a:rPr lang="en-US" sz="3600" b="1" smtClean="0"/>
              <a:t>P-A erect to see lesser &amp; grater curvatures.</a:t>
            </a:r>
          </a:p>
        </p:txBody>
      </p:sp>
      <p:pic>
        <p:nvPicPr>
          <p:cNvPr id="48132" name="Picture 4" descr="Picture 46 a"/>
          <p:cNvPicPr>
            <a:picLocks noChangeAspect="1" noChangeArrowheads="1"/>
          </p:cNvPicPr>
          <p:nvPr>
            <p:ph sz="half" idx="2"/>
          </p:nvPr>
        </p:nvPicPr>
        <p:blipFill>
          <a:blip r:embed="rId2"/>
          <a:srcRect/>
          <a:stretch>
            <a:fillRect/>
          </a:stretch>
        </p:blipFill>
        <p:spPr>
          <a:xfrm>
            <a:off x="5076825" y="1773238"/>
            <a:ext cx="3683000" cy="4508500"/>
          </a:xfr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p:txBody>
          <a:bodyPr/>
          <a:lstStyle/>
          <a:p>
            <a:pPr eaLnBrk="1" hangingPunct="1"/>
            <a:r>
              <a:rPr lang="en-US" sz="4800" smtClean="0"/>
              <a:t>Barium meal</a:t>
            </a:r>
          </a:p>
        </p:txBody>
      </p:sp>
      <p:sp>
        <p:nvSpPr>
          <p:cNvPr id="49155" name="Rectangle 3"/>
          <p:cNvSpPr>
            <a:spLocks noGrp="1" noChangeArrowheads="1"/>
          </p:cNvSpPr>
          <p:nvPr>
            <p:ph type="body" sz="half" idx="1"/>
          </p:nvPr>
        </p:nvSpPr>
        <p:spPr>
          <a:xfrm>
            <a:off x="838200" y="2205038"/>
            <a:ext cx="4670425" cy="4652962"/>
          </a:xfrm>
        </p:spPr>
        <p:txBody>
          <a:bodyPr/>
          <a:lstStyle/>
          <a:p>
            <a:pPr marL="533400" indent="-533400" algn="l" rtl="0" eaLnBrk="1" hangingPunct="1">
              <a:buFont typeface="Wingdings" pitchFamily="2" charset="2"/>
              <a:buNone/>
            </a:pPr>
            <a:r>
              <a:rPr lang="en-US" b="1" smtClean="0"/>
              <a:t>2.  RT. Anterior oblique to see the ant. &amp;post. Wall of the stomach &amp; duodenal curve.</a:t>
            </a:r>
          </a:p>
          <a:p>
            <a:pPr marL="533400" indent="-533400" algn="l" rtl="0" eaLnBrk="1" hangingPunct="1">
              <a:buFont typeface="Wingdings" pitchFamily="2" charset="2"/>
              <a:buNone/>
            </a:pPr>
            <a:r>
              <a:rPr lang="en-US" b="1" smtClean="0"/>
              <a:t>3.  Supine view to see the fundus filled with barium. supine oblique to fill the antrum with air.</a:t>
            </a:r>
          </a:p>
        </p:txBody>
      </p:sp>
      <p:pic>
        <p:nvPicPr>
          <p:cNvPr id="49156" name="Picture 4" descr="Picture 46 b"/>
          <p:cNvPicPr>
            <a:picLocks noChangeAspect="1" noChangeArrowheads="1"/>
          </p:cNvPicPr>
          <p:nvPr>
            <p:ph sz="half" idx="2"/>
          </p:nvPr>
        </p:nvPicPr>
        <p:blipFill>
          <a:blip r:embed="rId2"/>
          <a:srcRect/>
          <a:stretch>
            <a:fillRect/>
          </a:stretch>
        </p:blipFill>
        <p:spPr>
          <a:xfrm>
            <a:off x="5508625" y="333375"/>
            <a:ext cx="3635375" cy="4679950"/>
          </a:xfr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Grp="1" noChangeArrowheads="1"/>
          </p:cNvSpPr>
          <p:nvPr>
            <p:ph type="title"/>
          </p:nvPr>
        </p:nvSpPr>
        <p:spPr/>
        <p:txBody>
          <a:bodyPr/>
          <a:lstStyle/>
          <a:p>
            <a:pPr eaLnBrk="1" hangingPunct="1"/>
            <a:r>
              <a:rPr lang="en-US" sz="4800" smtClean="0"/>
              <a:t>Barium meal</a:t>
            </a:r>
          </a:p>
        </p:txBody>
      </p:sp>
      <p:sp>
        <p:nvSpPr>
          <p:cNvPr id="50179" name="Rectangle 3"/>
          <p:cNvSpPr>
            <a:spLocks noGrp="1" noChangeArrowheads="1"/>
          </p:cNvSpPr>
          <p:nvPr>
            <p:ph type="body" sz="half" idx="1"/>
          </p:nvPr>
        </p:nvSpPr>
        <p:spPr>
          <a:xfrm>
            <a:off x="838200" y="2362200"/>
            <a:ext cx="4670425" cy="4495800"/>
          </a:xfrm>
        </p:spPr>
        <p:txBody>
          <a:bodyPr/>
          <a:lstStyle/>
          <a:p>
            <a:pPr marL="533400" indent="-533400" algn="l" rtl="0" eaLnBrk="1" hangingPunct="1">
              <a:buFont typeface="Wingdings" pitchFamily="2" charset="2"/>
              <a:buNone/>
            </a:pPr>
            <a:r>
              <a:rPr lang="en-US" sz="2400" b="1" smtClean="0"/>
              <a:t>4.  </a:t>
            </a:r>
            <a:r>
              <a:rPr lang="en-US" sz="3200" b="1" smtClean="0"/>
              <a:t>Prone view to see the pyloric antrium filled with barium &amp; the fundus filled with air.</a:t>
            </a:r>
          </a:p>
          <a:p>
            <a:pPr marL="533400" indent="-533400" algn="l" rtl="0" eaLnBrk="1" hangingPunct="1">
              <a:buFont typeface="Wingdings" pitchFamily="2" charset="2"/>
              <a:buNone/>
            </a:pPr>
            <a:r>
              <a:rPr lang="en-US" sz="3200" b="1" smtClean="0"/>
              <a:t>5.  Lateral view to show a post. Wall of the ulcer.</a:t>
            </a:r>
          </a:p>
          <a:p>
            <a:pPr marL="533400" indent="-533400" algn="l" rtl="0" eaLnBrk="1" hangingPunct="1"/>
            <a:endParaRPr lang="en-US" sz="3200" smtClean="0"/>
          </a:p>
          <a:p>
            <a:pPr marL="533400" indent="-533400" algn="l" rtl="0" eaLnBrk="1" hangingPunct="1"/>
            <a:endParaRPr lang="en-US" sz="3200" smtClean="0"/>
          </a:p>
        </p:txBody>
      </p:sp>
      <p:pic>
        <p:nvPicPr>
          <p:cNvPr id="50180" name="Picture 4" descr="Picture 47 a"/>
          <p:cNvPicPr>
            <a:picLocks noChangeAspect="1" noChangeArrowheads="1"/>
          </p:cNvPicPr>
          <p:nvPr>
            <p:ph sz="half" idx="2"/>
          </p:nvPr>
        </p:nvPicPr>
        <p:blipFill>
          <a:blip r:embed="rId2"/>
          <a:srcRect/>
          <a:stretch>
            <a:fillRect/>
          </a:stretch>
        </p:blipFill>
        <p:spPr>
          <a:xfrm>
            <a:off x="5508625" y="1052513"/>
            <a:ext cx="3635375" cy="4248150"/>
          </a:xfr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Grp="1" noChangeArrowheads="1"/>
          </p:cNvSpPr>
          <p:nvPr>
            <p:ph type="title"/>
          </p:nvPr>
        </p:nvSpPr>
        <p:spPr/>
        <p:txBody>
          <a:bodyPr/>
          <a:lstStyle/>
          <a:p>
            <a:pPr eaLnBrk="1" hangingPunct="1"/>
            <a:r>
              <a:rPr lang="en-US" sz="4800" smtClean="0"/>
              <a:t>Barium meal</a:t>
            </a:r>
          </a:p>
        </p:txBody>
      </p:sp>
      <p:sp>
        <p:nvSpPr>
          <p:cNvPr id="51203" name="Rectangle 3"/>
          <p:cNvSpPr>
            <a:spLocks noGrp="1" noChangeArrowheads="1"/>
          </p:cNvSpPr>
          <p:nvPr>
            <p:ph type="body" sz="half" idx="1"/>
          </p:nvPr>
        </p:nvSpPr>
        <p:spPr/>
        <p:txBody>
          <a:bodyPr/>
          <a:lstStyle/>
          <a:p>
            <a:pPr marL="457200" indent="-457200" algn="l" rtl="0" eaLnBrk="1" hangingPunct="1">
              <a:buFont typeface="Wingdings" pitchFamily="2" charset="2"/>
              <a:buAutoNum type="arabicPeriod" startAt="6"/>
            </a:pPr>
            <a:r>
              <a:rPr lang="en-US" sz="3600" b="1" smtClean="0"/>
              <a:t>Serial ex.</a:t>
            </a:r>
          </a:p>
          <a:p>
            <a:pPr marL="457200" indent="-457200" algn="l" rtl="0" eaLnBrk="1" hangingPunct="1">
              <a:buFont typeface="Wingdings" pitchFamily="2" charset="2"/>
              <a:buNone/>
            </a:pPr>
            <a:r>
              <a:rPr lang="en-US" sz="3600" b="1" smtClean="0"/>
              <a:t>     Of the duodenum.</a:t>
            </a:r>
          </a:p>
        </p:txBody>
      </p:sp>
      <p:pic>
        <p:nvPicPr>
          <p:cNvPr id="51204" name="Picture 4" descr="Picture 47 b"/>
          <p:cNvPicPr>
            <a:picLocks noChangeAspect="1" noChangeArrowheads="1"/>
          </p:cNvPicPr>
          <p:nvPr>
            <p:ph sz="half" idx="2"/>
          </p:nvPr>
        </p:nvPicPr>
        <p:blipFill>
          <a:blip r:embed="rId2"/>
          <a:srcRect/>
          <a:stretch>
            <a:fillRect/>
          </a:stretch>
        </p:blipFill>
        <p:spPr>
          <a:xfrm>
            <a:off x="4643438" y="1989138"/>
            <a:ext cx="4500562" cy="4319587"/>
          </a:xfr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Grp="1" noChangeArrowheads="1"/>
          </p:cNvSpPr>
          <p:nvPr>
            <p:ph type="title"/>
          </p:nvPr>
        </p:nvSpPr>
        <p:spPr>
          <a:xfrm>
            <a:off x="755650" y="762000"/>
            <a:ext cx="8388350" cy="1143000"/>
          </a:xfrm>
        </p:spPr>
        <p:txBody>
          <a:bodyPr/>
          <a:lstStyle/>
          <a:p>
            <a:pPr eaLnBrk="1" hangingPunct="1"/>
            <a:r>
              <a:rPr lang="en-US" sz="4400" smtClean="0"/>
              <a:t>Double</a:t>
            </a:r>
            <a:r>
              <a:rPr lang="en-US" smtClean="0"/>
              <a:t> </a:t>
            </a:r>
            <a:r>
              <a:rPr lang="en-US" sz="4400" smtClean="0"/>
              <a:t>contrast Barium meal</a:t>
            </a:r>
          </a:p>
        </p:txBody>
      </p:sp>
      <p:sp>
        <p:nvSpPr>
          <p:cNvPr id="52227" name="Rectangle 3"/>
          <p:cNvSpPr>
            <a:spLocks noGrp="1" noChangeArrowheads="1"/>
          </p:cNvSpPr>
          <p:nvPr>
            <p:ph type="body" idx="1"/>
          </p:nvPr>
        </p:nvSpPr>
        <p:spPr/>
        <p:txBody>
          <a:bodyPr/>
          <a:lstStyle/>
          <a:p>
            <a:pPr algn="l" rtl="0" eaLnBrk="1" hangingPunct="1"/>
            <a:r>
              <a:rPr lang="en-US" sz="3600" b="1" smtClean="0"/>
              <a:t>Conventional barium meal The disadvantage of the single contrast upper GIT examination is its lack of sensitivity in detecting small erosions, linear ulcerations&amp; minimal mucosal abnormalities.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Picture 26 zaza"/>
          <p:cNvPicPr>
            <a:picLocks noChangeAspect="1" noChangeArrowheads="1"/>
          </p:cNvPicPr>
          <p:nvPr/>
        </p:nvPicPr>
        <p:blipFill>
          <a:blip r:embed="rId2"/>
          <a:srcRect/>
          <a:stretch>
            <a:fillRect/>
          </a:stretch>
        </p:blipFill>
        <p:spPr bwMode="auto">
          <a:xfrm>
            <a:off x="3492500" y="1601788"/>
            <a:ext cx="3743325" cy="5256212"/>
          </a:xfrm>
          <a:prstGeom prst="rect">
            <a:avLst/>
          </a:prstGeom>
          <a:noFill/>
          <a:ln w="9525">
            <a:noFill/>
            <a:miter lim="800000"/>
            <a:headEnd/>
            <a:tailEnd/>
          </a:ln>
        </p:spPr>
      </p:pic>
      <p:sp>
        <p:nvSpPr>
          <p:cNvPr id="7171" name="AutoShape 6"/>
          <p:cNvSpPr>
            <a:spLocks noGrp="1" noChangeArrowheads="1"/>
          </p:cNvSpPr>
          <p:nvPr>
            <p:ph type="title"/>
          </p:nvPr>
        </p:nvSpPr>
        <p:spPr>
          <a:xfrm>
            <a:off x="2771775" y="333375"/>
            <a:ext cx="5915025" cy="1295400"/>
          </a:xfrm>
        </p:spPr>
        <p:txBody>
          <a:bodyPr/>
          <a:lstStyle/>
          <a:p>
            <a:pPr eaLnBrk="1" hangingPunct="1"/>
            <a:r>
              <a:rPr lang="en-US" sz="6600" b="0" smtClean="0"/>
              <a:t>esophagus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Grp="1" noChangeArrowheads="1"/>
          </p:cNvSpPr>
          <p:nvPr>
            <p:ph type="title"/>
          </p:nvPr>
        </p:nvSpPr>
        <p:spPr/>
        <p:txBody>
          <a:bodyPr/>
          <a:lstStyle/>
          <a:p>
            <a:pPr eaLnBrk="1" hangingPunct="1"/>
            <a:r>
              <a:rPr lang="en-US" sz="4400" smtClean="0"/>
              <a:t>Double contrast</a:t>
            </a:r>
            <a:r>
              <a:rPr lang="en-US" smtClean="0"/>
              <a:t> </a:t>
            </a:r>
            <a:br>
              <a:rPr lang="en-US" smtClean="0"/>
            </a:br>
            <a:r>
              <a:rPr lang="en-US" sz="4400" smtClean="0"/>
              <a:t>Barium meal</a:t>
            </a:r>
          </a:p>
        </p:txBody>
      </p:sp>
      <p:sp>
        <p:nvSpPr>
          <p:cNvPr id="53251" name="Rectangle 3"/>
          <p:cNvSpPr>
            <a:spLocks noGrp="1" noChangeArrowheads="1"/>
          </p:cNvSpPr>
          <p:nvPr>
            <p:ph type="body" sz="half" idx="1"/>
          </p:nvPr>
        </p:nvSpPr>
        <p:spPr>
          <a:xfrm>
            <a:off x="0" y="2362200"/>
            <a:ext cx="5651500" cy="4495800"/>
          </a:xfrm>
        </p:spPr>
        <p:txBody>
          <a:bodyPr/>
          <a:lstStyle/>
          <a:p>
            <a:pPr algn="l" rtl="0" eaLnBrk="1" hangingPunct="1"/>
            <a:r>
              <a:rPr lang="en-US" sz="3200" b="1" smtClean="0"/>
              <a:t>It is barium (opaque) + gas (radiolucent).</a:t>
            </a:r>
          </a:p>
          <a:p>
            <a:pPr algn="l" rtl="0" eaLnBrk="1" hangingPunct="1"/>
            <a:r>
              <a:rPr lang="en-US" sz="3200" b="1" smtClean="0"/>
              <a:t>Glucagons 0.1 to 0.2 mg I.V.</a:t>
            </a:r>
          </a:p>
          <a:p>
            <a:pPr algn="l" rtl="0" eaLnBrk="1" hangingPunct="1"/>
            <a:r>
              <a:rPr lang="en-US" sz="3200" b="1" smtClean="0"/>
              <a:t>supine RAO position move the gastric gas toward the pylorus.</a:t>
            </a:r>
          </a:p>
          <a:p>
            <a:pPr algn="l" rtl="0" eaLnBrk="1" hangingPunct="1"/>
            <a:r>
              <a:rPr lang="en-US" sz="3200" b="1" i="1" smtClean="0"/>
              <a:t>Wall of the Stomach</a:t>
            </a:r>
          </a:p>
        </p:txBody>
      </p:sp>
      <p:pic>
        <p:nvPicPr>
          <p:cNvPr id="53252" name="Picture 4" descr="Picture 52 zaza a"/>
          <p:cNvPicPr>
            <a:picLocks noChangeAspect="1" noChangeArrowheads="1"/>
          </p:cNvPicPr>
          <p:nvPr>
            <p:ph sz="half" idx="2"/>
          </p:nvPr>
        </p:nvPicPr>
        <p:blipFill>
          <a:blip r:embed="rId2"/>
          <a:srcRect/>
          <a:stretch>
            <a:fillRect/>
          </a:stretch>
        </p:blipFill>
        <p:spPr>
          <a:xfrm>
            <a:off x="5588000" y="0"/>
            <a:ext cx="3556000" cy="6858000"/>
          </a:xfrm>
          <a:noFill/>
        </p:spPr>
      </p:pic>
      <p:sp>
        <p:nvSpPr>
          <p:cNvPr id="53253" name="Text Box 6"/>
          <p:cNvSpPr txBox="1">
            <a:spLocks noChangeArrowheads="1"/>
          </p:cNvSpPr>
          <p:nvPr/>
        </p:nvSpPr>
        <p:spPr bwMode="auto">
          <a:xfrm>
            <a:off x="5724525" y="333375"/>
            <a:ext cx="1008063" cy="396875"/>
          </a:xfrm>
          <a:prstGeom prst="rect">
            <a:avLst/>
          </a:prstGeom>
          <a:noFill/>
          <a:ln w="9525">
            <a:noFill/>
            <a:miter lim="800000"/>
            <a:headEnd/>
            <a:tailEnd/>
          </a:ln>
        </p:spPr>
        <p:txBody>
          <a:bodyPr>
            <a:spAutoFit/>
          </a:bodyPr>
          <a:lstStyle/>
          <a:p>
            <a:pPr algn="l" rtl="0">
              <a:spcBef>
                <a:spcPct val="50000"/>
              </a:spcBef>
            </a:pPr>
            <a:r>
              <a:rPr lang="en-US" sz="2000" b="1">
                <a:solidFill>
                  <a:schemeClr val="bg1"/>
                </a:solidFill>
              </a:rPr>
              <a:t>RAO</a:t>
            </a:r>
          </a:p>
        </p:txBody>
      </p:sp>
      <p:sp>
        <p:nvSpPr>
          <p:cNvPr id="53254" name="Text Box 7"/>
          <p:cNvSpPr txBox="1">
            <a:spLocks noChangeArrowheads="1"/>
          </p:cNvSpPr>
          <p:nvPr/>
        </p:nvSpPr>
        <p:spPr bwMode="auto">
          <a:xfrm>
            <a:off x="5795963" y="2636838"/>
            <a:ext cx="792162" cy="396875"/>
          </a:xfrm>
          <a:prstGeom prst="rect">
            <a:avLst/>
          </a:prstGeom>
          <a:noFill/>
          <a:ln w="9525">
            <a:noFill/>
            <a:miter lim="800000"/>
            <a:headEnd/>
            <a:tailEnd/>
          </a:ln>
        </p:spPr>
        <p:txBody>
          <a:bodyPr>
            <a:spAutoFit/>
          </a:bodyPr>
          <a:lstStyle/>
          <a:p>
            <a:pPr algn="l" rtl="0">
              <a:spcBef>
                <a:spcPct val="50000"/>
              </a:spcBef>
            </a:pPr>
            <a:r>
              <a:rPr lang="en-US" sz="2000" b="1">
                <a:solidFill>
                  <a:schemeClr val="bg1"/>
                </a:solidFill>
              </a:rPr>
              <a:t>PA</a:t>
            </a:r>
          </a:p>
        </p:txBody>
      </p:sp>
      <p:sp>
        <p:nvSpPr>
          <p:cNvPr id="53255" name="Text Box 8"/>
          <p:cNvSpPr txBox="1">
            <a:spLocks noChangeArrowheads="1"/>
          </p:cNvSpPr>
          <p:nvPr/>
        </p:nvSpPr>
        <p:spPr bwMode="auto">
          <a:xfrm>
            <a:off x="5867400" y="4941888"/>
            <a:ext cx="576263" cy="396875"/>
          </a:xfrm>
          <a:prstGeom prst="rect">
            <a:avLst/>
          </a:prstGeom>
          <a:noFill/>
          <a:ln w="9525">
            <a:noFill/>
            <a:miter lim="800000"/>
            <a:headEnd/>
            <a:tailEnd/>
          </a:ln>
        </p:spPr>
        <p:txBody>
          <a:bodyPr>
            <a:spAutoFit/>
          </a:bodyPr>
          <a:lstStyle/>
          <a:p>
            <a:pPr algn="l" rtl="0">
              <a:spcBef>
                <a:spcPct val="50000"/>
              </a:spcBef>
            </a:pPr>
            <a:r>
              <a:rPr lang="en-US" sz="2000" b="1">
                <a:solidFill>
                  <a:schemeClr val="bg1"/>
                </a:solidFill>
              </a:rPr>
              <a:t>AP</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Picture 49 zaza"/>
          <p:cNvPicPr>
            <a:picLocks noChangeAspect="1" noChangeArrowheads="1"/>
          </p:cNvPicPr>
          <p:nvPr/>
        </p:nvPicPr>
        <p:blipFill>
          <a:blip r:embed="rId2"/>
          <a:srcRect/>
          <a:stretch>
            <a:fillRect/>
          </a:stretch>
        </p:blipFill>
        <p:spPr bwMode="auto">
          <a:xfrm>
            <a:off x="2771775" y="908050"/>
            <a:ext cx="4105275" cy="5949950"/>
          </a:xfrm>
          <a:prstGeom prst="rect">
            <a:avLst/>
          </a:prstGeom>
          <a:noFill/>
          <a:ln w="9525">
            <a:noFill/>
            <a:miter lim="800000"/>
            <a:headEnd/>
            <a:tailEnd/>
          </a:ln>
        </p:spPr>
      </p:pic>
      <p:sp>
        <p:nvSpPr>
          <p:cNvPr id="54275" name="AutoShape 5"/>
          <p:cNvSpPr>
            <a:spLocks noGrp="1" noChangeArrowheads="1"/>
          </p:cNvSpPr>
          <p:nvPr>
            <p:ph type="title"/>
          </p:nvPr>
        </p:nvSpPr>
        <p:spPr>
          <a:xfrm>
            <a:off x="3276600" y="0"/>
            <a:ext cx="5410200" cy="981075"/>
          </a:xfrm>
        </p:spPr>
        <p:txBody>
          <a:bodyPr/>
          <a:lstStyle/>
          <a:p>
            <a:pPr eaLnBrk="1" hangingPunct="1"/>
            <a:r>
              <a:rPr lang="en-US" sz="4000" smtClean="0"/>
              <a:t>Double contrast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Picture 53 a"/>
          <p:cNvPicPr>
            <a:picLocks noChangeAspect="1" noChangeArrowheads="1"/>
          </p:cNvPicPr>
          <p:nvPr/>
        </p:nvPicPr>
        <p:blipFill>
          <a:blip r:embed="rId2"/>
          <a:srcRect/>
          <a:stretch>
            <a:fillRect/>
          </a:stretch>
        </p:blipFill>
        <p:spPr bwMode="auto">
          <a:xfrm>
            <a:off x="3348038" y="1196975"/>
            <a:ext cx="4249737" cy="5661025"/>
          </a:xfrm>
          <a:prstGeom prst="rect">
            <a:avLst/>
          </a:prstGeom>
          <a:noFill/>
          <a:ln w="9525">
            <a:noFill/>
            <a:miter lim="800000"/>
            <a:headEnd/>
            <a:tailEnd/>
          </a:ln>
        </p:spPr>
      </p:pic>
      <p:sp>
        <p:nvSpPr>
          <p:cNvPr id="55299" name="AutoShape 5"/>
          <p:cNvSpPr>
            <a:spLocks noGrp="1" noChangeArrowheads="1"/>
          </p:cNvSpPr>
          <p:nvPr>
            <p:ph type="title"/>
          </p:nvPr>
        </p:nvSpPr>
        <p:spPr>
          <a:xfrm>
            <a:off x="3419475" y="0"/>
            <a:ext cx="5267325" cy="1196975"/>
          </a:xfrm>
        </p:spPr>
        <p:txBody>
          <a:bodyPr/>
          <a:lstStyle/>
          <a:p>
            <a:pPr eaLnBrk="1" hangingPunct="1"/>
            <a:r>
              <a:rPr lang="en-US" sz="4000" smtClean="0"/>
              <a:t>Double contrast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Picture 53 b"/>
          <p:cNvPicPr>
            <a:picLocks noChangeAspect="1" noChangeArrowheads="1"/>
          </p:cNvPicPr>
          <p:nvPr/>
        </p:nvPicPr>
        <p:blipFill>
          <a:blip r:embed="rId2"/>
          <a:srcRect/>
          <a:stretch>
            <a:fillRect/>
          </a:stretch>
        </p:blipFill>
        <p:spPr bwMode="auto">
          <a:xfrm>
            <a:off x="3492500" y="1916113"/>
            <a:ext cx="4175125" cy="4537075"/>
          </a:xfrm>
          <a:prstGeom prst="rect">
            <a:avLst/>
          </a:prstGeom>
          <a:noFill/>
          <a:ln w="9525">
            <a:noFill/>
            <a:miter lim="800000"/>
            <a:headEnd/>
            <a:tailEnd/>
          </a:ln>
        </p:spPr>
      </p:pic>
      <p:sp>
        <p:nvSpPr>
          <p:cNvPr id="56323" name="AutoShape 5"/>
          <p:cNvSpPr>
            <a:spLocks noGrp="1" noChangeArrowheads="1"/>
          </p:cNvSpPr>
          <p:nvPr>
            <p:ph type="title"/>
          </p:nvPr>
        </p:nvSpPr>
        <p:spPr>
          <a:xfrm>
            <a:off x="3348038" y="762000"/>
            <a:ext cx="5338762" cy="1143000"/>
          </a:xfrm>
        </p:spPr>
        <p:txBody>
          <a:bodyPr/>
          <a:lstStyle/>
          <a:p>
            <a:pPr eaLnBrk="1" hangingPunct="1"/>
            <a:r>
              <a:rPr lang="en-US" sz="4000" smtClean="0"/>
              <a:t>Double contrast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p:cNvSpPr>
            <a:spLocks noGrp="1" noChangeArrowheads="1"/>
          </p:cNvSpPr>
          <p:nvPr>
            <p:ph type="title"/>
          </p:nvPr>
        </p:nvSpPr>
        <p:spPr/>
        <p:txBody>
          <a:bodyPr/>
          <a:lstStyle/>
          <a:p>
            <a:pPr eaLnBrk="1" hangingPunct="1"/>
            <a:r>
              <a:rPr lang="en-US" sz="4000" smtClean="0"/>
              <a:t>How to demonstrate reflux?</a:t>
            </a:r>
            <a:r>
              <a:rPr lang="en-US" smtClean="0"/>
              <a:t> </a:t>
            </a:r>
          </a:p>
        </p:txBody>
      </p:sp>
      <p:sp>
        <p:nvSpPr>
          <p:cNvPr id="57347" name="Rectangle 3"/>
          <p:cNvSpPr>
            <a:spLocks noGrp="1" noChangeArrowheads="1"/>
          </p:cNvSpPr>
          <p:nvPr>
            <p:ph type="body" idx="1"/>
          </p:nvPr>
        </p:nvSpPr>
        <p:spPr>
          <a:xfrm>
            <a:off x="838200" y="2420938"/>
            <a:ext cx="7693025" cy="4437062"/>
          </a:xfrm>
        </p:spPr>
        <p:txBody>
          <a:bodyPr/>
          <a:lstStyle/>
          <a:p>
            <a:pPr algn="l" rtl="0" eaLnBrk="1" hangingPunct="1"/>
            <a:r>
              <a:rPr lang="en-US" smtClean="0"/>
              <a:t>Patient lies on his RT. Side (to bring Ba. Against GOJ).</a:t>
            </a:r>
          </a:p>
          <a:p>
            <a:pPr algn="l" rtl="0" eaLnBrk="1" hangingPunct="1"/>
            <a:r>
              <a:rPr lang="en-US" smtClean="0"/>
              <a:t>Trendelberg position.</a:t>
            </a:r>
          </a:p>
          <a:p>
            <a:pPr algn="l" rtl="0" eaLnBrk="1" hangingPunct="1"/>
            <a:r>
              <a:rPr lang="en-US" smtClean="0"/>
              <a:t>Valsalva</a:t>
            </a:r>
          </a:p>
          <a:p>
            <a:pPr algn="l" rtl="0" eaLnBrk="1" hangingPunct="1"/>
            <a:r>
              <a:rPr lang="en-US" smtClean="0"/>
              <a:t>Straight legs &amp; flex them to increase intra abdominal pressure).</a:t>
            </a:r>
          </a:p>
          <a:p>
            <a:pPr algn="l" rtl="0" eaLnBrk="1" hangingPunct="1"/>
            <a:r>
              <a:rPr lang="en-US" smtClean="0"/>
              <a:t>Prone take films for esophagus all till the GOJ.</a:t>
            </a:r>
          </a:p>
          <a:p>
            <a:pPr algn="l" rtl="0" eaLnBrk="1" hangingPunct="1"/>
            <a:r>
              <a:rPr lang="en-US" smtClean="0"/>
              <a:t>Water test (small amount to stimulate reflux).</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DSCF0018"/>
          <p:cNvPicPr>
            <a:picLocks noChangeAspect="1" noChangeArrowheads="1"/>
          </p:cNvPicPr>
          <p:nvPr/>
        </p:nvPicPr>
        <p:blipFill>
          <a:blip r:embed="rId2"/>
          <a:srcRect/>
          <a:stretch>
            <a:fillRect/>
          </a:stretch>
        </p:blipFill>
        <p:spPr bwMode="auto">
          <a:xfrm>
            <a:off x="1116013" y="0"/>
            <a:ext cx="6985000" cy="6858000"/>
          </a:xfrm>
          <a:prstGeom prst="rect">
            <a:avLst/>
          </a:prstGeom>
          <a:noFill/>
          <a:ln w="9525">
            <a:noFill/>
            <a:miter lim="800000"/>
            <a:headEnd/>
            <a:tailEnd/>
          </a:ln>
        </p:spPr>
      </p:pic>
      <p:sp>
        <p:nvSpPr>
          <p:cNvPr id="58371" name="Text Box 3"/>
          <p:cNvSpPr txBox="1">
            <a:spLocks noChangeArrowheads="1"/>
          </p:cNvSpPr>
          <p:nvPr/>
        </p:nvSpPr>
        <p:spPr bwMode="auto">
          <a:xfrm>
            <a:off x="2195513" y="620713"/>
            <a:ext cx="1152525" cy="396875"/>
          </a:xfrm>
          <a:prstGeom prst="rect">
            <a:avLst/>
          </a:prstGeom>
          <a:noFill/>
          <a:ln w="9525">
            <a:noFill/>
            <a:miter lim="800000"/>
            <a:headEnd/>
            <a:tailEnd/>
          </a:ln>
        </p:spPr>
        <p:txBody>
          <a:bodyPr>
            <a:spAutoFit/>
          </a:bodyPr>
          <a:lstStyle/>
          <a:p>
            <a:pPr algn="l" rtl="0">
              <a:spcBef>
                <a:spcPct val="50000"/>
              </a:spcBef>
            </a:pPr>
            <a:r>
              <a:rPr lang="en-US" sz="2000" b="1"/>
              <a:t>GOJ</a:t>
            </a:r>
          </a:p>
        </p:txBody>
      </p:sp>
      <p:sp>
        <p:nvSpPr>
          <p:cNvPr id="58372" name="Rectangle 4"/>
          <p:cNvSpPr>
            <a:spLocks noChangeArrowheads="1"/>
          </p:cNvSpPr>
          <p:nvPr/>
        </p:nvSpPr>
        <p:spPr bwMode="auto">
          <a:xfrm>
            <a:off x="2411413" y="3716338"/>
            <a:ext cx="792162" cy="396875"/>
          </a:xfrm>
          <a:prstGeom prst="rect">
            <a:avLst/>
          </a:prstGeom>
          <a:noFill/>
          <a:ln w="9525">
            <a:noFill/>
            <a:miter lim="800000"/>
            <a:headEnd/>
            <a:tailEnd/>
          </a:ln>
        </p:spPr>
        <p:txBody>
          <a:bodyPr>
            <a:spAutoFit/>
          </a:bodyPr>
          <a:lstStyle/>
          <a:p>
            <a:pPr rtl="0">
              <a:spcBef>
                <a:spcPct val="50000"/>
              </a:spcBef>
            </a:pPr>
            <a:r>
              <a:rPr lang="en-US" sz="2000" b="1"/>
              <a:t>GOJ</a:t>
            </a:r>
          </a:p>
        </p:txBody>
      </p:sp>
      <p:sp>
        <p:nvSpPr>
          <p:cNvPr id="58373" name="Text Box 5"/>
          <p:cNvSpPr txBox="1">
            <a:spLocks noChangeArrowheads="1"/>
          </p:cNvSpPr>
          <p:nvPr/>
        </p:nvSpPr>
        <p:spPr bwMode="auto">
          <a:xfrm>
            <a:off x="5219700" y="692150"/>
            <a:ext cx="936625" cy="396875"/>
          </a:xfrm>
          <a:prstGeom prst="rect">
            <a:avLst/>
          </a:prstGeom>
          <a:noFill/>
          <a:ln w="9525">
            <a:noFill/>
            <a:miter lim="800000"/>
            <a:headEnd/>
            <a:tailEnd/>
          </a:ln>
        </p:spPr>
        <p:txBody>
          <a:bodyPr>
            <a:spAutoFit/>
          </a:bodyPr>
          <a:lstStyle/>
          <a:p>
            <a:pPr algn="l" rtl="0">
              <a:spcBef>
                <a:spcPct val="50000"/>
              </a:spcBef>
            </a:pPr>
            <a:r>
              <a:rPr lang="en-US" sz="2000" b="1"/>
              <a:t>GDJ</a:t>
            </a:r>
          </a:p>
        </p:txBody>
      </p:sp>
      <p:sp>
        <p:nvSpPr>
          <p:cNvPr id="58374" name="Rectangle 6"/>
          <p:cNvSpPr>
            <a:spLocks noChangeArrowheads="1"/>
          </p:cNvSpPr>
          <p:nvPr/>
        </p:nvSpPr>
        <p:spPr bwMode="auto">
          <a:xfrm>
            <a:off x="4664075" y="3908425"/>
            <a:ext cx="706438" cy="396875"/>
          </a:xfrm>
          <a:prstGeom prst="rect">
            <a:avLst/>
          </a:prstGeom>
          <a:noFill/>
          <a:ln w="9525">
            <a:noFill/>
            <a:miter lim="800000"/>
            <a:headEnd/>
            <a:tailEnd/>
          </a:ln>
        </p:spPr>
        <p:txBody>
          <a:bodyPr wrap="none">
            <a:spAutoFit/>
          </a:bodyPr>
          <a:lstStyle/>
          <a:p>
            <a:r>
              <a:rPr lang="en-US" sz="2000" b="1"/>
              <a:t>GDJ</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p:cNvSpPr>
            <a:spLocks noGrp="1" noChangeArrowheads="1"/>
          </p:cNvSpPr>
          <p:nvPr>
            <p:ph type="title"/>
          </p:nvPr>
        </p:nvSpPr>
        <p:spPr>
          <a:xfrm>
            <a:off x="2771775" y="476250"/>
            <a:ext cx="5915025" cy="1428750"/>
          </a:xfrm>
        </p:spPr>
        <p:txBody>
          <a:bodyPr/>
          <a:lstStyle/>
          <a:p>
            <a:pPr eaLnBrk="1" hangingPunct="1"/>
            <a:r>
              <a:rPr lang="en-US" sz="8000" smtClean="0"/>
              <a:t>After care</a:t>
            </a:r>
          </a:p>
        </p:txBody>
      </p:sp>
      <p:sp>
        <p:nvSpPr>
          <p:cNvPr id="59395" name="Rectangle 3"/>
          <p:cNvSpPr>
            <a:spLocks noGrp="1" noChangeArrowheads="1"/>
          </p:cNvSpPr>
          <p:nvPr>
            <p:ph type="body" idx="1"/>
          </p:nvPr>
        </p:nvSpPr>
        <p:spPr/>
        <p:txBody>
          <a:bodyPr/>
          <a:lstStyle/>
          <a:p>
            <a:pPr algn="l" rtl="0" eaLnBrk="1" hangingPunct="1"/>
            <a:r>
              <a:rPr lang="en-US" sz="4400" b="1" smtClean="0"/>
              <a:t>Give him laxatives to avoid Ba. impaction.</a:t>
            </a:r>
          </a:p>
          <a:p>
            <a:pPr algn="l" rtl="0" eaLnBrk="1" hangingPunct="1"/>
            <a:r>
              <a:rPr lang="en-US" sz="4400" b="1" smtClean="0"/>
              <a:t>Not to leave until burring of vision produced by buscopan has resolved.</a:t>
            </a:r>
          </a:p>
          <a:p>
            <a:pPr algn="l" rtl="0" eaLnBrk="1" hangingPunct="1">
              <a:buFont typeface="Wingdings" pitchFamily="2" charset="2"/>
              <a:buNone/>
            </a:pPr>
            <a:endParaRPr lang="en-US" sz="4400" b="1"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Winter"/>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Grp="1" noChangeArrowheads="1"/>
          </p:cNvSpPr>
          <p:nvPr>
            <p:ph type="title"/>
          </p:nvPr>
        </p:nvSpPr>
        <p:spPr>
          <a:xfrm>
            <a:off x="762000" y="762000"/>
            <a:ext cx="7924800" cy="4251325"/>
          </a:xfrm>
        </p:spPr>
        <p:txBody>
          <a:bodyPr/>
          <a:lstStyle/>
          <a:p>
            <a:pPr eaLnBrk="1" hangingPunct="1"/>
            <a:r>
              <a:rPr lang="en-US" sz="8000" smtClean="0"/>
              <a:t>Anatomy of the Duodenum</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p:cNvSpPr>
            <a:spLocks noGrp="1" noChangeArrowheads="1"/>
          </p:cNvSpPr>
          <p:nvPr>
            <p:ph type="title"/>
          </p:nvPr>
        </p:nvSpPr>
        <p:spPr/>
        <p:txBody>
          <a:bodyPr/>
          <a:lstStyle/>
          <a:p>
            <a:pPr eaLnBrk="1" hangingPunct="1"/>
            <a:r>
              <a:rPr lang="en-US" sz="7200" smtClean="0"/>
              <a:t>Duodenum</a:t>
            </a:r>
          </a:p>
        </p:txBody>
      </p:sp>
      <p:sp>
        <p:nvSpPr>
          <p:cNvPr id="62467" name="Rectangle 3"/>
          <p:cNvSpPr>
            <a:spLocks noGrp="1" noChangeArrowheads="1"/>
          </p:cNvSpPr>
          <p:nvPr>
            <p:ph type="body" sz="half" idx="1"/>
          </p:nvPr>
        </p:nvSpPr>
        <p:spPr>
          <a:xfrm>
            <a:off x="0" y="2205038"/>
            <a:ext cx="6084888" cy="4652962"/>
          </a:xfrm>
        </p:spPr>
        <p:txBody>
          <a:bodyPr/>
          <a:lstStyle/>
          <a:p>
            <a:pPr marL="533400" indent="-533400" algn="l" rtl="0" eaLnBrk="1" hangingPunct="1">
              <a:lnSpc>
                <a:spcPct val="90000"/>
              </a:lnSpc>
            </a:pPr>
            <a:r>
              <a:rPr lang="en-US" sz="3200" b="1" smtClean="0"/>
              <a:t>The shortest, widest &amp;fixed part on the small intestine.</a:t>
            </a:r>
          </a:p>
          <a:p>
            <a:pPr marL="533400" indent="-533400" algn="l" rtl="0" eaLnBrk="1" hangingPunct="1">
              <a:lnSpc>
                <a:spcPct val="90000"/>
              </a:lnSpc>
            </a:pPr>
            <a:r>
              <a:rPr lang="en-US" sz="3200" b="1" smtClean="0"/>
              <a:t>Forming a C shaped course which is divided into four parts:</a:t>
            </a:r>
          </a:p>
          <a:p>
            <a:pPr marL="533400" indent="-533400" algn="l" rtl="0" eaLnBrk="1" hangingPunct="1">
              <a:lnSpc>
                <a:spcPct val="90000"/>
              </a:lnSpc>
              <a:buFont typeface="Wingdings" pitchFamily="2" charset="2"/>
              <a:buNone/>
            </a:pPr>
            <a:r>
              <a:rPr lang="en-US" sz="3200" b="1" smtClean="0"/>
              <a:t>    First part  (cap)        </a:t>
            </a:r>
          </a:p>
          <a:p>
            <a:pPr marL="533400" indent="-533400" algn="l" rtl="0" eaLnBrk="1" hangingPunct="1">
              <a:lnSpc>
                <a:spcPct val="90000"/>
              </a:lnSpc>
              <a:buFont typeface="Wingdings" pitchFamily="2" charset="2"/>
              <a:buNone/>
            </a:pPr>
            <a:r>
              <a:rPr lang="en-US" sz="3200" b="1" smtClean="0"/>
              <a:t>   Second part (descending )</a:t>
            </a:r>
          </a:p>
          <a:p>
            <a:pPr marL="533400" indent="-533400" algn="l" rtl="0" eaLnBrk="1" hangingPunct="1">
              <a:lnSpc>
                <a:spcPct val="90000"/>
              </a:lnSpc>
              <a:buFont typeface="Wingdings" pitchFamily="2" charset="2"/>
              <a:buNone/>
            </a:pPr>
            <a:r>
              <a:rPr lang="en-US" sz="3200" b="1" smtClean="0"/>
              <a:t>    Third part  (horizontal)            Fourth part (ascending)</a:t>
            </a:r>
          </a:p>
          <a:p>
            <a:pPr marL="533400" indent="-533400" algn="l" rtl="0" eaLnBrk="1" hangingPunct="1">
              <a:lnSpc>
                <a:spcPct val="90000"/>
              </a:lnSpc>
              <a:buFont typeface="Wingdings" pitchFamily="2" charset="2"/>
              <a:buNone/>
            </a:pPr>
            <a:endParaRPr lang="en-US" sz="3200" b="1" smtClean="0"/>
          </a:p>
          <a:p>
            <a:pPr marL="533400" indent="-533400" algn="l" rtl="0" eaLnBrk="1" hangingPunct="1">
              <a:lnSpc>
                <a:spcPct val="90000"/>
              </a:lnSpc>
            </a:pPr>
            <a:endParaRPr lang="en-US" sz="3200" b="1" smtClean="0"/>
          </a:p>
          <a:p>
            <a:pPr marL="533400" indent="-533400" algn="l" rtl="0" eaLnBrk="1" hangingPunct="1">
              <a:lnSpc>
                <a:spcPct val="90000"/>
              </a:lnSpc>
              <a:buFont typeface="Wingdings" pitchFamily="2" charset="2"/>
              <a:buAutoNum type="arabicPeriod"/>
            </a:pPr>
            <a:endParaRPr lang="en-US" sz="1800" b="1" smtClean="0"/>
          </a:p>
        </p:txBody>
      </p:sp>
      <p:pic>
        <p:nvPicPr>
          <p:cNvPr id="62468" name="Picture 4" descr="Picture 47 b"/>
          <p:cNvPicPr>
            <a:picLocks noChangeAspect="1" noChangeArrowheads="1"/>
          </p:cNvPicPr>
          <p:nvPr>
            <p:ph sz="half" idx="2"/>
          </p:nvPr>
        </p:nvPicPr>
        <p:blipFill>
          <a:blip r:embed="rId2"/>
          <a:srcRect/>
          <a:stretch>
            <a:fillRect/>
          </a:stretch>
        </p:blipFill>
        <p:spPr>
          <a:xfrm>
            <a:off x="6084888" y="1484313"/>
            <a:ext cx="3059112" cy="3816350"/>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a:xfrm>
            <a:off x="3203575" y="762000"/>
            <a:ext cx="5483225" cy="1154113"/>
          </a:xfrm>
        </p:spPr>
        <p:txBody>
          <a:bodyPr/>
          <a:lstStyle/>
          <a:p>
            <a:pPr eaLnBrk="1" hangingPunct="1"/>
            <a:r>
              <a:rPr lang="en-US" sz="6600" b="0" smtClean="0"/>
              <a:t>esophagus</a:t>
            </a:r>
          </a:p>
        </p:txBody>
      </p:sp>
      <p:sp>
        <p:nvSpPr>
          <p:cNvPr id="8195" name="Rectangle 3"/>
          <p:cNvSpPr>
            <a:spLocks noGrp="1" noChangeArrowheads="1"/>
          </p:cNvSpPr>
          <p:nvPr>
            <p:ph type="body" idx="1"/>
          </p:nvPr>
        </p:nvSpPr>
        <p:spPr>
          <a:xfrm>
            <a:off x="457200" y="2205038"/>
            <a:ext cx="8229600" cy="4652962"/>
          </a:xfrm>
        </p:spPr>
        <p:txBody>
          <a:bodyPr/>
          <a:lstStyle/>
          <a:p>
            <a:pPr marL="609600" indent="-609600" algn="l" rtl="0" eaLnBrk="1" hangingPunct="1">
              <a:lnSpc>
                <a:spcPct val="90000"/>
              </a:lnSpc>
            </a:pPr>
            <a:r>
              <a:rPr lang="en-US" b="1" smtClean="0"/>
              <a:t>Esophagus divided into three parts:</a:t>
            </a:r>
          </a:p>
          <a:p>
            <a:pPr marL="609600" indent="-609600" algn="l" rtl="0" eaLnBrk="1" hangingPunct="1">
              <a:lnSpc>
                <a:spcPct val="90000"/>
              </a:lnSpc>
              <a:buFont typeface="Wingdings" pitchFamily="2" charset="2"/>
              <a:buAutoNum type="arabicPeriod"/>
            </a:pPr>
            <a:r>
              <a:rPr lang="en-US" b="1" smtClean="0"/>
              <a:t>Cervical esophagus</a:t>
            </a:r>
          </a:p>
          <a:p>
            <a:pPr marL="609600" indent="-609600" algn="l" rtl="0" eaLnBrk="1" hangingPunct="1">
              <a:lnSpc>
                <a:spcPct val="90000"/>
              </a:lnSpc>
              <a:buFont typeface="Wingdings" pitchFamily="2" charset="2"/>
              <a:buAutoNum type="arabicPeriod"/>
            </a:pPr>
            <a:r>
              <a:rPr lang="en-US" b="1" smtClean="0"/>
              <a:t>Thoracic esophagus</a:t>
            </a:r>
          </a:p>
          <a:p>
            <a:pPr marL="609600" indent="-609600" algn="l" rtl="0" eaLnBrk="1" hangingPunct="1">
              <a:lnSpc>
                <a:spcPct val="90000"/>
              </a:lnSpc>
              <a:buFont typeface="Wingdings" pitchFamily="2" charset="2"/>
              <a:buAutoNum type="arabicPeriod"/>
            </a:pPr>
            <a:r>
              <a:rPr lang="en-US" b="1" smtClean="0"/>
              <a:t>Abdominal esophagus</a:t>
            </a:r>
          </a:p>
          <a:p>
            <a:pPr marL="609600" indent="-609600" algn="l" rtl="0" eaLnBrk="1" hangingPunct="1">
              <a:lnSpc>
                <a:spcPct val="90000"/>
              </a:lnSpc>
            </a:pPr>
            <a:r>
              <a:rPr lang="en-US" b="1" smtClean="0"/>
              <a:t>Three constrictions in the normal esophagus</a:t>
            </a:r>
          </a:p>
          <a:p>
            <a:pPr marL="609600" indent="-609600" algn="l" rtl="0" eaLnBrk="1" hangingPunct="1">
              <a:lnSpc>
                <a:spcPct val="90000"/>
              </a:lnSpc>
              <a:buFont typeface="Wingdings" pitchFamily="2" charset="2"/>
              <a:buAutoNum type="arabicPeriod"/>
            </a:pPr>
            <a:r>
              <a:rPr lang="en-US" b="1" smtClean="0"/>
              <a:t>At the upper end</a:t>
            </a:r>
          </a:p>
          <a:p>
            <a:pPr marL="609600" indent="-609600" algn="l" rtl="0" eaLnBrk="1" hangingPunct="1">
              <a:lnSpc>
                <a:spcPct val="90000"/>
              </a:lnSpc>
              <a:buFont typeface="Wingdings" pitchFamily="2" charset="2"/>
              <a:buAutoNum type="arabicPeriod"/>
            </a:pPr>
            <a:r>
              <a:rPr lang="en-US" b="1" smtClean="0"/>
              <a:t>Crossed by the LT main bronchus</a:t>
            </a:r>
          </a:p>
          <a:p>
            <a:pPr marL="609600" indent="-609600" algn="l" rtl="0" eaLnBrk="1" hangingPunct="1">
              <a:lnSpc>
                <a:spcPct val="90000"/>
              </a:lnSpc>
              <a:buFont typeface="Wingdings" pitchFamily="2" charset="2"/>
              <a:buAutoNum type="arabicPeriod"/>
            </a:pPr>
            <a:r>
              <a:rPr lang="en-US" b="1" smtClean="0"/>
              <a:t>At the diaphragmatic hiatus in the lower end.</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5" descr="stomach"/>
          <p:cNvPicPr>
            <a:picLocks noChangeAspect="1" noChangeArrowheads="1"/>
          </p:cNvPicPr>
          <p:nvPr/>
        </p:nvPicPr>
        <p:blipFill>
          <a:blip r:embed="rId2"/>
          <a:srcRect/>
          <a:stretch>
            <a:fillRect/>
          </a:stretch>
        </p:blipFill>
        <p:spPr bwMode="auto">
          <a:xfrm>
            <a:off x="1692275" y="0"/>
            <a:ext cx="6767513" cy="68580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Image61">
            <a:hlinkClick r:id="rId2"/>
          </p:cNvPr>
          <p:cNvPicPr>
            <a:picLocks noChangeAspect="1" noChangeArrowheads="1"/>
          </p:cNvPicPr>
          <p:nvPr/>
        </p:nvPicPr>
        <p:blipFill>
          <a:blip r:embed="rId3"/>
          <a:srcRect/>
          <a:stretch>
            <a:fillRect/>
          </a:stretch>
        </p:blipFill>
        <p:spPr bwMode="auto">
          <a:xfrm>
            <a:off x="1331913" y="0"/>
            <a:ext cx="7264400" cy="68580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p:cNvSpPr>
            <a:spLocks noGrp="1" noChangeArrowheads="1"/>
          </p:cNvSpPr>
          <p:nvPr>
            <p:ph type="title"/>
          </p:nvPr>
        </p:nvSpPr>
        <p:spPr>
          <a:xfrm>
            <a:off x="2987675" y="836613"/>
            <a:ext cx="6156325" cy="1143000"/>
          </a:xfrm>
        </p:spPr>
        <p:txBody>
          <a:bodyPr/>
          <a:lstStyle/>
          <a:p>
            <a:pPr eaLnBrk="1" hangingPunct="1"/>
            <a:r>
              <a:rPr lang="en-US" sz="6600" smtClean="0"/>
              <a:t>Duodenum</a:t>
            </a:r>
          </a:p>
        </p:txBody>
      </p:sp>
      <p:sp>
        <p:nvSpPr>
          <p:cNvPr id="65539" name="Rectangle 3"/>
          <p:cNvSpPr>
            <a:spLocks noGrp="1" noChangeArrowheads="1"/>
          </p:cNvSpPr>
          <p:nvPr>
            <p:ph type="body" idx="1"/>
          </p:nvPr>
        </p:nvSpPr>
        <p:spPr/>
        <p:txBody>
          <a:bodyPr/>
          <a:lstStyle/>
          <a:p>
            <a:pPr algn="l" rtl="0" eaLnBrk="1" hangingPunct="1"/>
            <a:r>
              <a:rPr lang="en-US" sz="3600" b="1" smtClean="0"/>
              <a:t>The head of pancreas is embedded in the concavity of the C shaped duodenal loop, the pancreatic duct &amp; the common bile duct open in the ampulla of vater.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p:cNvSpPr>
            <a:spLocks noGrp="1" noChangeArrowheads="1"/>
          </p:cNvSpPr>
          <p:nvPr>
            <p:ph type="title"/>
          </p:nvPr>
        </p:nvSpPr>
        <p:spPr>
          <a:xfrm>
            <a:off x="2843213" y="762000"/>
            <a:ext cx="5843587" cy="1143000"/>
          </a:xfrm>
        </p:spPr>
        <p:txBody>
          <a:bodyPr/>
          <a:lstStyle/>
          <a:p>
            <a:pPr eaLnBrk="1" hangingPunct="1"/>
            <a:r>
              <a:rPr lang="en-US" sz="6600" smtClean="0"/>
              <a:t>Duodenum</a:t>
            </a:r>
          </a:p>
        </p:txBody>
      </p:sp>
      <p:sp>
        <p:nvSpPr>
          <p:cNvPr id="66563" name="Rectangle 3"/>
          <p:cNvSpPr>
            <a:spLocks noGrp="1" noChangeArrowheads="1"/>
          </p:cNvSpPr>
          <p:nvPr>
            <p:ph type="body" idx="1"/>
          </p:nvPr>
        </p:nvSpPr>
        <p:spPr>
          <a:xfrm>
            <a:off x="838200" y="2205038"/>
            <a:ext cx="7693025" cy="3881437"/>
          </a:xfrm>
        </p:spPr>
        <p:txBody>
          <a:bodyPr/>
          <a:lstStyle/>
          <a:p>
            <a:pPr marL="533400" indent="-533400" algn="l" rtl="0" eaLnBrk="1" hangingPunct="1">
              <a:lnSpc>
                <a:spcPct val="80000"/>
              </a:lnSpc>
            </a:pPr>
            <a:r>
              <a:rPr lang="en-US" sz="3600" b="1" i="1" u="sng" smtClean="0"/>
              <a:t>Indications</a:t>
            </a:r>
            <a:endParaRPr lang="en-US" sz="3600" b="1" smtClean="0"/>
          </a:p>
          <a:p>
            <a:pPr marL="533400" indent="-533400" algn="l" rtl="0" eaLnBrk="1" hangingPunct="1">
              <a:lnSpc>
                <a:spcPct val="80000"/>
              </a:lnSpc>
              <a:buFont typeface="Wingdings" pitchFamily="2" charset="2"/>
              <a:buAutoNum type="arabicPeriod"/>
            </a:pPr>
            <a:r>
              <a:rPr lang="en-US" sz="3600" b="1" smtClean="0"/>
              <a:t>Dyspepsia, discomfort pain</a:t>
            </a:r>
          </a:p>
          <a:p>
            <a:pPr marL="533400" indent="-533400" algn="l" rtl="0" eaLnBrk="1" hangingPunct="1">
              <a:lnSpc>
                <a:spcPct val="80000"/>
              </a:lnSpc>
              <a:buFont typeface="Wingdings" pitchFamily="2" charset="2"/>
              <a:buAutoNum type="arabicPeriod"/>
            </a:pPr>
            <a:r>
              <a:rPr lang="en-US" sz="3600" b="1" smtClean="0"/>
              <a:t>Nausea&amp; vomiting.</a:t>
            </a:r>
          </a:p>
          <a:p>
            <a:pPr marL="533400" indent="-533400" algn="l" rtl="0" eaLnBrk="1" hangingPunct="1">
              <a:lnSpc>
                <a:spcPct val="80000"/>
              </a:lnSpc>
              <a:buFont typeface="Wingdings" pitchFamily="2" charset="2"/>
              <a:buAutoNum type="arabicPeriod"/>
            </a:pPr>
            <a:r>
              <a:rPr lang="en-US" sz="3600" b="1" smtClean="0"/>
              <a:t>Unexplained weight loss</a:t>
            </a:r>
          </a:p>
          <a:p>
            <a:pPr marL="533400" indent="-533400" algn="l" rtl="0" eaLnBrk="1" hangingPunct="1">
              <a:lnSpc>
                <a:spcPct val="80000"/>
              </a:lnSpc>
              <a:buFont typeface="Wingdings" pitchFamily="2" charset="2"/>
              <a:buAutoNum type="arabicPeriod"/>
            </a:pPr>
            <a:r>
              <a:rPr lang="en-US" sz="3600" b="1" smtClean="0"/>
              <a:t>Unexplained anemia</a:t>
            </a:r>
          </a:p>
          <a:p>
            <a:pPr marL="533400" indent="-533400" algn="l" rtl="0" eaLnBrk="1" hangingPunct="1">
              <a:lnSpc>
                <a:spcPct val="80000"/>
              </a:lnSpc>
              <a:buFont typeface="Wingdings" pitchFamily="2" charset="2"/>
              <a:buAutoNum type="arabicPeriod"/>
            </a:pPr>
            <a:r>
              <a:rPr lang="en-US" sz="3600" b="1" smtClean="0"/>
              <a:t>Chronic upper GIT bleeding.</a:t>
            </a:r>
          </a:p>
          <a:p>
            <a:pPr marL="533400" indent="-533400" algn="l" rtl="0" eaLnBrk="1" hangingPunct="1">
              <a:lnSpc>
                <a:spcPct val="80000"/>
              </a:lnSpc>
              <a:buFont typeface="Wingdings" pitchFamily="2" charset="2"/>
              <a:buAutoNum type="arabicPeriod"/>
            </a:pPr>
            <a:r>
              <a:rPr lang="en-US" sz="3600" b="1" smtClean="0"/>
              <a:t>Mass in the upper abdomen.</a:t>
            </a:r>
          </a:p>
          <a:p>
            <a:pPr marL="533400" indent="-533400" algn="l" rtl="0" eaLnBrk="1" hangingPunct="1">
              <a:lnSpc>
                <a:spcPct val="80000"/>
              </a:lnSpc>
              <a:buFont typeface="Wingdings" pitchFamily="2" charset="2"/>
              <a:buAutoNum type="arabicPeriod"/>
            </a:pPr>
            <a:endParaRPr lang="en-US" sz="3600" b="1" smtClean="0"/>
          </a:p>
          <a:p>
            <a:pPr marL="533400" indent="-533400" algn="l" rtl="0" eaLnBrk="1" hangingPunct="1">
              <a:lnSpc>
                <a:spcPct val="80000"/>
              </a:lnSpc>
              <a:buFont typeface="Wingdings" pitchFamily="2" charset="2"/>
              <a:buAutoNum type="arabicPeriod"/>
            </a:pPr>
            <a:endParaRPr lang="en-US" sz="3600" b="1" i="1" u="sng"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p:cNvSpPr>
            <a:spLocks noGrp="1" noChangeArrowheads="1"/>
          </p:cNvSpPr>
          <p:nvPr>
            <p:ph type="title"/>
          </p:nvPr>
        </p:nvSpPr>
        <p:spPr>
          <a:xfrm>
            <a:off x="2916238" y="762000"/>
            <a:ext cx="5770562" cy="1143000"/>
          </a:xfrm>
        </p:spPr>
        <p:txBody>
          <a:bodyPr/>
          <a:lstStyle/>
          <a:p>
            <a:pPr eaLnBrk="1" hangingPunct="1"/>
            <a:r>
              <a:rPr lang="en-US" sz="6600" smtClean="0"/>
              <a:t>Duodenum</a:t>
            </a:r>
          </a:p>
        </p:txBody>
      </p:sp>
      <p:sp>
        <p:nvSpPr>
          <p:cNvPr id="67587" name="Rectangle 3"/>
          <p:cNvSpPr>
            <a:spLocks noGrp="1" noChangeArrowheads="1"/>
          </p:cNvSpPr>
          <p:nvPr>
            <p:ph type="body" idx="1"/>
          </p:nvPr>
        </p:nvSpPr>
        <p:spPr/>
        <p:txBody>
          <a:bodyPr/>
          <a:lstStyle/>
          <a:p>
            <a:pPr marL="533400" indent="-533400" algn="l" rtl="0" eaLnBrk="1" hangingPunct="1"/>
            <a:r>
              <a:rPr lang="en-US" sz="3600" b="1" u="sng" smtClean="0"/>
              <a:t>Contraindication</a:t>
            </a:r>
          </a:p>
          <a:p>
            <a:pPr marL="533400" indent="-533400" algn="l" rtl="0" eaLnBrk="1" hangingPunct="1">
              <a:buFont typeface="Wingdings" pitchFamily="2" charset="2"/>
              <a:buAutoNum type="arabicPeriod"/>
            </a:pPr>
            <a:r>
              <a:rPr lang="en-US" sz="3600" b="1" smtClean="0"/>
              <a:t>Perforation……gastrografin.</a:t>
            </a:r>
          </a:p>
          <a:p>
            <a:pPr marL="533400" indent="-533400" algn="l" rtl="0" eaLnBrk="1" hangingPunct="1">
              <a:buFont typeface="Wingdings" pitchFamily="2" charset="2"/>
              <a:buAutoNum type="arabicPeriod"/>
            </a:pPr>
            <a:r>
              <a:rPr lang="en-US" sz="3600" b="1" smtClean="0"/>
              <a:t>Acute upper GIT bleeding….endoscopy</a:t>
            </a:r>
          </a:p>
          <a:p>
            <a:pPr marL="533400" indent="-533400" algn="l" rtl="0" eaLnBrk="1" hangingPunct="1">
              <a:buFont typeface="Wingdings" pitchFamily="2" charset="2"/>
              <a:buAutoNum type="arabicPeriod"/>
            </a:pPr>
            <a:r>
              <a:rPr lang="en-US" sz="3600" b="1" smtClean="0"/>
              <a:t>Bowel obstructions</a:t>
            </a:r>
          </a:p>
          <a:p>
            <a:pPr marL="533400" indent="-533400" algn="l" rtl="0" eaLnBrk="1" hangingPunct="1">
              <a:buFont typeface="Wingdings" pitchFamily="2" charset="2"/>
              <a:buAutoNum type="arabicPeriod"/>
            </a:pPr>
            <a:endParaRPr lang="en-US" sz="3600" b="1"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Grp="1" noChangeArrowheads="1"/>
          </p:cNvSpPr>
          <p:nvPr>
            <p:ph type="title"/>
          </p:nvPr>
        </p:nvSpPr>
        <p:spPr>
          <a:xfrm>
            <a:off x="3203575" y="762000"/>
            <a:ext cx="5483225" cy="1143000"/>
          </a:xfrm>
        </p:spPr>
        <p:txBody>
          <a:bodyPr/>
          <a:lstStyle/>
          <a:p>
            <a:pPr eaLnBrk="1" hangingPunct="1"/>
            <a:r>
              <a:rPr lang="en-US" sz="6000" smtClean="0"/>
              <a:t>Notes</a:t>
            </a:r>
          </a:p>
        </p:txBody>
      </p:sp>
      <p:sp>
        <p:nvSpPr>
          <p:cNvPr id="68611" name="Rectangle 3"/>
          <p:cNvSpPr>
            <a:spLocks noGrp="1" noChangeArrowheads="1"/>
          </p:cNvSpPr>
          <p:nvPr>
            <p:ph type="body" idx="1"/>
          </p:nvPr>
        </p:nvSpPr>
        <p:spPr>
          <a:xfrm>
            <a:off x="838200" y="1844675"/>
            <a:ext cx="8054975" cy="5013325"/>
          </a:xfrm>
        </p:spPr>
        <p:txBody>
          <a:bodyPr/>
          <a:lstStyle/>
          <a:p>
            <a:pPr algn="l" rtl="0" eaLnBrk="1" hangingPunct="1">
              <a:lnSpc>
                <a:spcPct val="80000"/>
              </a:lnSpc>
            </a:pPr>
            <a:r>
              <a:rPr lang="en-US" sz="3200" b="1" smtClean="0"/>
              <a:t>Duodenum takes it’s blood supply from a branch of the superior mesenteric artery.</a:t>
            </a:r>
          </a:p>
          <a:p>
            <a:pPr algn="l" rtl="0" eaLnBrk="1" hangingPunct="1">
              <a:lnSpc>
                <a:spcPct val="80000"/>
              </a:lnSpc>
            </a:pPr>
            <a:r>
              <a:rPr lang="en-US" sz="3200" b="1" smtClean="0"/>
              <a:t>The first part = 5cm, second part =7.5cm, third part = 10cm, fourth part = 2.5cm.</a:t>
            </a:r>
          </a:p>
          <a:p>
            <a:pPr algn="l" rtl="0" eaLnBrk="1" hangingPunct="1">
              <a:lnSpc>
                <a:spcPct val="80000"/>
              </a:lnSpc>
            </a:pPr>
            <a:r>
              <a:rPr lang="en-US" sz="3200" b="1" smtClean="0"/>
              <a:t>Duodenum is anterior to the CBD in it’s second part.</a:t>
            </a:r>
          </a:p>
          <a:p>
            <a:pPr algn="l" rtl="0" eaLnBrk="1" hangingPunct="1">
              <a:lnSpc>
                <a:spcPct val="80000"/>
              </a:lnSpc>
            </a:pPr>
            <a:r>
              <a:rPr lang="en-US" sz="3200" b="1" smtClean="0"/>
              <a:t>Duodenum has the ampulla's of vater at the posteriomedial wall of the second part</a:t>
            </a:r>
            <a:r>
              <a:rPr lang="en-US" sz="2400" smtClean="0"/>
              <a:t>.</a:t>
            </a:r>
          </a:p>
          <a:p>
            <a:pPr algn="l" rtl="0" eaLnBrk="1" hangingPunct="1">
              <a:lnSpc>
                <a:spcPct val="80000"/>
              </a:lnSpc>
            </a:pPr>
            <a:endParaRPr lang="en-US" sz="2400"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descr="Sunse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4"/>
          <p:cNvSpPr>
            <a:spLocks noGrp="1" noChangeArrowheads="1"/>
          </p:cNvSpPr>
          <p:nvPr>
            <p:ph type="title"/>
          </p:nvPr>
        </p:nvSpPr>
        <p:spPr>
          <a:xfrm>
            <a:off x="1692275" y="762000"/>
            <a:ext cx="6994525" cy="1143000"/>
          </a:xfrm>
        </p:spPr>
        <p:txBody>
          <a:bodyPr/>
          <a:lstStyle/>
          <a:p>
            <a:pPr eaLnBrk="1" hangingPunct="1"/>
            <a:r>
              <a:rPr lang="en-US" sz="5400" smtClean="0"/>
              <a:t>Upper GIT series</a:t>
            </a:r>
          </a:p>
        </p:txBody>
      </p:sp>
      <p:sp>
        <p:nvSpPr>
          <p:cNvPr id="70659" name="Rectangle 5"/>
          <p:cNvSpPr>
            <a:spLocks noGrp="1" noChangeArrowheads="1"/>
          </p:cNvSpPr>
          <p:nvPr>
            <p:ph type="body" idx="1"/>
          </p:nvPr>
        </p:nvSpPr>
        <p:spPr/>
        <p:txBody>
          <a:bodyPr/>
          <a:lstStyle/>
          <a:p>
            <a:pPr algn="l" rtl="0" eaLnBrk="1" hangingPunct="1"/>
            <a:r>
              <a:rPr lang="en-US" sz="3600" b="1" smtClean="0"/>
              <a:t>Osephagus</a:t>
            </a:r>
          </a:p>
          <a:p>
            <a:pPr algn="l" rtl="0" eaLnBrk="1" hangingPunct="1"/>
            <a:r>
              <a:rPr lang="en-US" sz="3600" b="1" smtClean="0"/>
              <a:t>Stomach</a:t>
            </a:r>
          </a:p>
          <a:p>
            <a:pPr algn="l" rtl="0" eaLnBrk="1" hangingPunct="1"/>
            <a:r>
              <a:rPr lang="en-US" sz="3600" b="1" smtClean="0"/>
              <a:t>Duodenal bulb</a:t>
            </a:r>
          </a:p>
          <a:p>
            <a:pPr algn="l" rtl="0" eaLnBrk="1" hangingPunct="1"/>
            <a:r>
              <a:rPr lang="en-US" sz="3600" b="1" smtClean="0"/>
              <a:t>Duodenal sweep (c- loop).</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descr="DSCF0021"/>
          <p:cNvPicPr>
            <a:picLocks noChangeAspect="1" noChangeArrowheads="1"/>
          </p:cNvPicPr>
          <p:nvPr/>
        </p:nvPicPr>
        <p:blipFill>
          <a:blip r:embed="rId2"/>
          <a:srcRect/>
          <a:stretch>
            <a:fillRect/>
          </a:stretch>
        </p:blipFill>
        <p:spPr bwMode="auto">
          <a:xfrm>
            <a:off x="1116013" y="0"/>
            <a:ext cx="7127875" cy="6858000"/>
          </a:xfrm>
          <a:prstGeom prst="rect">
            <a:avLst/>
          </a:prstGeom>
          <a:noFill/>
          <a:ln w="9525">
            <a:noFill/>
            <a:miter lim="800000"/>
            <a:headEnd/>
            <a:tailEnd/>
          </a:ln>
        </p:spPr>
      </p:pic>
      <p:sp>
        <p:nvSpPr>
          <p:cNvPr id="71683" name="AutoShape 6"/>
          <p:cNvSpPr>
            <a:spLocks noGrp="1" noChangeArrowheads="1"/>
          </p:cNvSpPr>
          <p:nvPr>
            <p:ph type="title"/>
          </p:nvPr>
        </p:nvSpPr>
        <p:spPr>
          <a:xfrm>
            <a:off x="395288" y="762000"/>
            <a:ext cx="8291512" cy="1143000"/>
          </a:xfrm>
        </p:spPr>
        <p:txBody>
          <a:bodyPr/>
          <a:lstStyle/>
          <a:p>
            <a:pPr eaLnBrk="1" hangingPunct="1"/>
            <a:r>
              <a:rPr lang="en-US" sz="3200" smtClean="0"/>
              <a:t>Ligament of treitz ( junction of the duodenum &amp; jejunum)</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descr="DSCF0023"/>
          <p:cNvPicPr>
            <a:picLocks noChangeAspect="1" noChangeArrowheads="1"/>
          </p:cNvPicPr>
          <p:nvPr/>
        </p:nvPicPr>
        <p:blipFill>
          <a:blip r:embed="rId2"/>
          <a:srcRect/>
          <a:stretch>
            <a:fillRect/>
          </a:stretch>
        </p:blipFill>
        <p:spPr bwMode="auto">
          <a:xfrm>
            <a:off x="1187450" y="0"/>
            <a:ext cx="7056438"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Image34">
            <a:hlinkClick r:id="rId2"/>
          </p:cNvPr>
          <p:cNvPicPr>
            <a:picLocks noChangeAspect="1" noChangeArrowheads="1"/>
          </p:cNvPicPr>
          <p:nvPr/>
        </p:nvPicPr>
        <p:blipFill>
          <a:blip r:embed="rId3"/>
          <a:srcRect/>
          <a:stretch>
            <a:fillRect/>
          </a:stretch>
        </p:blipFill>
        <p:spPr bwMode="auto">
          <a:xfrm>
            <a:off x="1258888" y="0"/>
            <a:ext cx="5832475" cy="6858000"/>
          </a:xfrm>
          <a:prstGeom prst="rect">
            <a:avLst/>
          </a:prstGeom>
          <a:noFill/>
          <a:ln w="9525">
            <a:noFill/>
            <a:miter lim="800000"/>
            <a:headEnd/>
            <a:tailEnd/>
          </a:ln>
        </p:spPr>
      </p:pic>
      <p:sp>
        <p:nvSpPr>
          <p:cNvPr id="9219" name="Text Box 6"/>
          <p:cNvSpPr txBox="1">
            <a:spLocks noChangeArrowheads="1"/>
          </p:cNvSpPr>
          <p:nvPr/>
        </p:nvSpPr>
        <p:spPr bwMode="auto">
          <a:xfrm>
            <a:off x="2700338" y="620713"/>
            <a:ext cx="3384550" cy="457200"/>
          </a:xfrm>
          <a:prstGeom prst="rect">
            <a:avLst/>
          </a:prstGeom>
          <a:noFill/>
          <a:ln w="9525">
            <a:noFill/>
            <a:miter lim="800000"/>
            <a:headEnd/>
            <a:tailEnd/>
          </a:ln>
        </p:spPr>
        <p:txBody>
          <a:bodyPr>
            <a:spAutoFit/>
          </a:bodyPr>
          <a:lstStyle/>
          <a:p>
            <a:pPr algn="l" rtl="0">
              <a:spcBef>
                <a:spcPct val="50000"/>
              </a:spcBef>
            </a:pPr>
            <a:r>
              <a:rPr lang="en-US" sz="2400" b="1">
                <a:solidFill>
                  <a:schemeClr val="accent2"/>
                </a:solidFill>
              </a:rPr>
              <a:t>Aortic indentation</a:t>
            </a:r>
          </a:p>
        </p:txBody>
      </p:sp>
      <p:sp>
        <p:nvSpPr>
          <p:cNvPr id="9220" name="Text Box 7"/>
          <p:cNvSpPr txBox="1">
            <a:spLocks noChangeArrowheads="1"/>
          </p:cNvSpPr>
          <p:nvPr/>
        </p:nvSpPr>
        <p:spPr bwMode="auto">
          <a:xfrm>
            <a:off x="2268538" y="4292600"/>
            <a:ext cx="4464050" cy="457200"/>
          </a:xfrm>
          <a:prstGeom prst="rect">
            <a:avLst/>
          </a:prstGeom>
          <a:noFill/>
          <a:ln w="9525">
            <a:noFill/>
            <a:miter lim="800000"/>
            <a:headEnd/>
            <a:tailEnd/>
          </a:ln>
        </p:spPr>
        <p:txBody>
          <a:bodyPr>
            <a:spAutoFit/>
          </a:bodyPr>
          <a:lstStyle/>
          <a:p>
            <a:pPr algn="l" rtl="0">
              <a:spcBef>
                <a:spcPct val="50000"/>
              </a:spcBef>
            </a:pPr>
            <a:r>
              <a:rPr lang="en-US" sz="2400" b="1">
                <a:solidFill>
                  <a:schemeClr val="accent2"/>
                </a:solidFill>
              </a:rPr>
              <a:t>Gastroesophagesl junction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descr="DSCF0022"/>
          <p:cNvPicPr>
            <a:picLocks noChangeAspect="1" noChangeArrowheads="1"/>
          </p:cNvPicPr>
          <p:nvPr/>
        </p:nvPicPr>
        <p:blipFill>
          <a:blip r:embed="rId2"/>
          <a:srcRect/>
          <a:stretch>
            <a:fillRect/>
          </a:stretch>
        </p:blipFill>
        <p:spPr bwMode="auto">
          <a:xfrm>
            <a:off x="1042988" y="0"/>
            <a:ext cx="7129462" cy="6858000"/>
          </a:xfrm>
          <a:prstGeom prst="rect">
            <a:avLst/>
          </a:prstGeom>
          <a:noFill/>
          <a:ln w="9525">
            <a:noFill/>
            <a:miter lim="800000"/>
            <a:headEnd/>
            <a:tailEnd/>
          </a:ln>
        </p:spPr>
      </p:pic>
      <p:sp>
        <p:nvSpPr>
          <p:cNvPr id="73731" name="AutoShape 5"/>
          <p:cNvSpPr>
            <a:spLocks noGrp="1" noChangeArrowheads="1"/>
          </p:cNvSpPr>
          <p:nvPr>
            <p:ph type="title"/>
          </p:nvPr>
        </p:nvSpPr>
        <p:spPr>
          <a:xfrm>
            <a:off x="0" y="762000"/>
            <a:ext cx="9144000" cy="1143000"/>
          </a:xfrm>
        </p:spPr>
        <p:txBody>
          <a:bodyPr/>
          <a:lstStyle/>
          <a:p>
            <a:pPr eaLnBrk="1" hangingPunct="1"/>
            <a:r>
              <a:rPr lang="en-US" sz="3200" smtClean="0"/>
              <a:t>Ligament of treitz ( junction of the duodenum &amp; jejunum)</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descr="DSCF0019"/>
          <p:cNvPicPr>
            <a:picLocks noChangeAspect="1" noChangeArrowheads="1"/>
          </p:cNvPicPr>
          <p:nvPr/>
        </p:nvPicPr>
        <p:blipFill>
          <a:blip r:embed="rId2"/>
          <a:srcRect/>
          <a:stretch>
            <a:fillRect/>
          </a:stretch>
        </p:blipFill>
        <p:spPr bwMode="auto">
          <a:xfrm>
            <a:off x="395288" y="0"/>
            <a:ext cx="8388350" cy="6858000"/>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DSCF0018"/>
          <p:cNvPicPr>
            <a:picLocks noChangeAspect="1" noChangeArrowheads="1"/>
          </p:cNvPicPr>
          <p:nvPr/>
        </p:nvPicPr>
        <p:blipFill>
          <a:blip r:embed="rId2"/>
          <a:srcRect/>
          <a:stretch>
            <a:fillRect/>
          </a:stretch>
        </p:blipFill>
        <p:spPr bwMode="auto">
          <a:xfrm>
            <a:off x="1116013" y="0"/>
            <a:ext cx="6985000" cy="6858000"/>
          </a:xfrm>
          <a:prstGeom prst="rect">
            <a:avLst/>
          </a:prstGeom>
          <a:noFill/>
          <a:ln w="9525">
            <a:noFill/>
            <a:miter lim="800000"/>
            <a:headEnd/>
            <a:tailEnd/>
          </a:ln>
        </p:spPr>
      </p:pic>
      <p:sp>
        <p:nvSpPr>
          <p:cNvPr id="75779" name="Text Box 5"/>
          <p:cNvSpPr txBox="1">
            <a:spLocks noChangeArrowheads="1"/>
          </p:cNvSpPr>
          <p:nvPr/>
        </p:nvSpPr>
        <p:spPr bwMode="auto">
          <a:xfrm>
            <a:off x="2176463" y="423863"/>
            <a:ext cx="1027112" cy="366712"/>
          </a:xfrm>
          <a:prstGeom prst="rect">
            <a:avLst/>
          </a:prstGeom>
          <a:noFill/>
          <a:ln w="9525">
            <a:noFill/>
            <a:miter lim="800000"/>
            <a:headEnd/>
            <a:tailEnd/>
          </a:ln>
        </p:spPr>
        <p:txBody>
          <a:bodyPr>
            <a:spAutoFit/>
          </a:bodyPr>
          <a:lstStyle/>
          <a:p>
            <a:endParaRPr lang="en-US"/>
          </a:p>
        </p:txBody>
      </p:sp>
      <p:sp>
        <p:nvSpPr>
          <p:cNvPr id="75780" name="Text Box 6"/>
          <p:cNvSpPr txBox="1">
            <a:spLocks noChangeArrowheads="1"/>
          </p:cNvSpPr>
          <p:nvPr/>
        </p:nvSpPr>
        <p:spPr bwMode="auto">
          <a:xfrm>
            <a:off x="1743075" y="136525"/>
            <a:ext cx="957263" cy="366713"/>
          </a:xfrm>
          <a:prstGeom prst="rect">
            <a:avLst/>
          </a:prstGeom>
          <a:noFill/>
          <a:ln w="9525">
            <a:noFill/>
            <a:miter lim="800000"/>
            <a:headEnd/>
            <a:tailEnd/>
          </a:ln>
        </p:spPr>
        <p:txBody>
          <a:bodyPr>
            <a:spAutoFit/>
          </a:bodyPr>
          <a:lstStyle/>
          <a:p>
            <a:endParaRPr lang="en-US"/>
          </a:p>
        </p:txBody>
      </p:sp>
      <p:sp>
        <p:nvSpPr>
          <p:cNvPr id="75781" name="Text Box 7"/>
          <p:cNvSpPr txBox="1">
            <a:spLocks noChangeArrowheads="1"/>
          </p:cNvSpPr>
          <p:nvPr/>
        </p:nvSpPr>
        <p:spPr bwMode="auto">
          <a:xfrm>
            <a:off x="1692275" y="620713"/>
            <a:ext cx="1223963" cy="457200"/>
          </a:xfrm>
          <a:prstGeom prst="rect">
            <a:avLst/>
          </a:prstGeom>
          <a:noFill/>
          <a:ln w="9525">
            <a:noFill/>
            <a:miter lim="800000"/>
            <a:headEnd/>
            <a:tailEnd/>
          </a:ln>
        </p:spPr>
        <p:txBody>
          <a:bodyPr>
            <a:spAutoFit/>
          </a:bodyPr>
          <a:lstStyle/>
          <a:p>
            <a:pPr algn="l" rtl="0">
              <a:spcBef>
                <a:spcPct val="50000"/>
              </a:spcBef>
            </a:pPr>
            <a:r>
              <a:rPr lang="en-US" sz="2400" b="1"/>
              <a:t>GOJ</a:t>
            </a:r>
          </a:p>
        </p:txBody>
      </p:sp>
      <p:sp>
        <p:nvSpPr>
          <p:cNvPr id="75782" name="Rectangle 8"/>
          <p:cNvSpPr>
            <a:spLocks noChangeArrowheads="1"/>
          </p:cNvSpPr>
          <p:nvPr/>
        </p:nvSpPr>
        <p:spPr bwMode="auto">
          <a:xfrm>
            <a:off x="3132138" y="4149725"/>
            <a:ext cx="909637" cy="457200"/>
          </a:xfrm>
          <a:prstGeom prst="rect">
            <a:avLst/>
          </a:prstGeom>
          <a:noFill/>
          <a:ln w="9525">
            <a:noFill/>
            <a:miter lim="800000"/>
            <a:headEnd/>
            <a:tailEnd/>
          </a:ln>
        </p:spPr>
        <p:txBody>
          <a:bodyPr>
            <a:spAutoFit/>
          </a:bodyPr>
          <a:lstStyle/>
          <a:p>
            <a:pPr rtl="0">
              <a:spcBef>
                <a:spcPct val="50000"/>
              </a:spcBef>
            </a:pPr>
            <a:r>
              <a:rPr lang="en-US" sz="2400" b="1"/>
              <a:t>GOJ</a:t>
            </a:r>
          </a:p>
        </p:txBody>
      </p:sp>
      <p:sp>
        <p:nvSpPr>
          <p:cNvPr id="75783" name="Text Box 9"/>
          <p:cNvSpPr txBox="1">
            <a:spLocks noChangeArrowheads="1"/>
          </p:cNvSpPr>
          <p:nvPr/>
        </p:nvSpPr>
        <p:spPr bwMode="auto">
          <a:xfrm>
            <a:off x="5632450" y="1216025"/>
            <a:ext cx="739775" cy="366713"/>
          </a:xfrm>
          <a:prstGeom prst="rect">
            <a:avLst/>
          </a:prstGeom>
          <a:noFill/>
          <a:ln w="9525">
            <a:noFill/>
            <a:miter lim="800000"/>
            <a:headEnd/>
            <a:tailEnd/>
          </a:ln>
        </p:spPr>
        <p:txBody>
          <a:bodyPr>
            <a:spAutoFit/>
          </a:bodyPr>
          <a:lstStyle/>
          <a:p>
            <a:endParaRPr lang="en-US"/>
          </a:p>
        </p:txBody>
      </p:sp>
      <p:sp>
        <p:nvSpPr>
          <p:cNvPr id="75784" name="Text Box 10"/>
          <p:cNvSpPr txBox="1">
            <a:spLocks noChangeArrowheads="1"/>
          </p:cNvSpPr>
          <p:nvPr/>
        </p:nvSpPr>
        <p:spPr bwMode="auto">
          <a:xfrm>
            <a:off x="5632450" y="784225"/>
            <a:ext cx="811213" cy="366713"/>
          </a:xfrm>
          <a:prstGeom prst="rect">
            <a:avLst/>
          </a:prstGeom>
          <a:noFill/>
          <a:ln w="9525">
            <a:noFill/>
            <a:miter lim="800000"/>
            <a:headEnd/>
            <a:tailEnd/>
          </a:ln>
        </p:spPr>
        <p:txBody>
          <a:bodyPr>
            <a:spAutoFit/>
          </a:bodyPr>
          <a:lstStyle/>
          <a:p>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DSCF0020"/>
          <p:cNvPicPr>
            <a:picLocks noChangeAspect="1" noChangeArrowheads="1"/>
          </p:cNvPicPr>
          <p:nvPr/>
        </p:nvPicPr>
        <p:blipFill>
          <a:blip r:embed="rId2"/>
          <a:srcRect/>
          <a:stretch>
            <a:fillRect/>
          </a:stretch>
        </p:blipFill>
        <p:spPr bwMode="auto">
          <a:xfrm>
            <a:off x="684213" y="0"/>
            <a:ext cx="8064500" cy="685800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DSCF0017"/>
          <p:cNvPicPr>
            <a:picLocks noChangeAspect="1" noChangeArrowheads="1"/>
          </p:cNvPicPr>
          <p:nvPr/>
        </p:nvPicPr>
        <p:blipFill>
          <a:blip r:embed="rId2"/>
          <a:srcRect/>
          <a:stretch>
            <a:fillRect/>
          </a:stretch>
        </p:blipFill>
        <p:spPr bwMode="auto">
          <a:xfrm>
            <a:off x="1187450" y="0"/>
            <a:ext cx="7272338" cy="6858000"/>
          </a:xfrm>
          <a:prstGeom prst="rect">
            <a:avLst/>
          </a:prstGeom>
          <a:noFill/>
          <a:ln w="9525">
            <a:noFill/>
            <a:miter lim="800000"/>
            <a:headEnd/>
            <a:tailEnd/>
          </a:ln>
        </p:spPr>
      </p:pic>
      <p:sp>
        <p:nvSpPr>
          <p:cNvPr id="77827" name="Text Box 5"/>
          <p:cNvSpPr txBox="1">
            <a:spLocks noChangeArrowheads="1"/>
          </p:cNvSpPr>
          <p:nvPr/>
        </p:nvSpPr>
        <p:spPr bwMode="auto">
          <a:xfrm>
            <a:off x="3563938" y="352425"/>
            <a:ext cx="2016125" cy="641350"/>
          </a:xfrm>
          <a:prstGeom prst="rect">
            <a:avLst/>
          </a:prstGeom>
          <a:noFill/>
          <a:ln w="9525">
            <a:noFill/>
            <a:miter lim="800000"/>
            <a:headEnd/>
            <a:tailEnd/>
          </a:ln>
        </p:spPr>
        <p:txBody>
          <a:bodyPr>
            <a:spAutoFit/>
          </a:bodyPr>
          <a:lstStyle/>
          <a:p>
            <a:pPr algn="l" rtl="0"/>
            <a:r>
              <a:rPr lang="en-US" sz="3600" b="1"/>
              <a:t>GDJ</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descr="Picture 005 zaza1"/>
          <p:cNvPicPr>
            <a:picLocks noChangeAspect="1" noChangeArrowheads="1"/>
          </p:cNvPicPr>
          <p:nvPr/>
        </p:nvPicPr>
        <p:blipFill>
          <a:blip r:embed="rId2"/>
          <a:srcRect/>
          <a:stretch>
            <a:fillRect/>
          </a:stretch>
        </p:blipFill>
        <p:spPr bwMode="auto">
          <a:xfrm>
            <a:off x="0" y="0"/>
            <a:ext cx="9144000" cy="6824663"/>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4"/>
          <p:cNvSpPr>
            <a:spLocks noGrp="1" noChangeArrowheads="1"/>
          </p:cNvSpPr>
          <p:nvPr>
            <p:ph type="title"/>
          </p:nvPr>
        </p:nvSpPr>
        <p:spPr>
          <a:xfrm>
            <a:off x="0" y="692150"/>
            <a:ext cx="9144000" cy="3313113"/>
          </a:xfrm>
        </p:spPr>
        <p:txBody>
          <a:bodyPr/>
          <a:lstStyle/>
          <a:p>
            <a:pPr rtl="0" eaLnBrk="1" hangingPunct="1"/>
            <a:r>
              <a:rPr lang="en-US" sz="5400" smtClean="0"/>
              <a:t>Barium follow through</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4"/>
          <p:cNvSpPr>
            <a:spLocks noGrp="1" noChangeArrowheads="1"/>
          </p:cNvSpPr>
          <p:nvPr>
            <p:ph type="title"/>
          </p:nvPr>
        </p:nvSpPr>
        <p:spPr/>
        <p:txBody>
          <a:bodyPr/>
          <a:lstStyle/>
          <a:p>
            <a:pPr eaLnBrk="1" hangingPunct="1"/>
            <a:r>
              <a:rPr lang="en-US" sz="5400" smtClean="0"/>
              <a:t>Barium follow through</a:t>
            </a:r>
          </a:p>
        </p:txBody>
      </p:sp>
      <p:sp>
        <p:nvSpPr>
          <p:cNvPr id="80899" name="Rectangle 5"/>
          <p:cNvSpPr>
            <a:spLocks noGrp="1" noChangeArrowheads="1"/>
          </p:cNvSpPr>
          <p:nvPr>
            <p:ph type="body" idx="1"/>
          </p:nvPr>
        </p:nvSpPr>
        <p:spPr>
          <a:xfrm>
            <a:off x="838200" y="2362200"/>
            <a:ext cx="7981950" cy="3724275"/>
          </a:xfrm>
        </p:spPr>
        <p:txBody>
          <a:bodyPr/>
          <a:lstStyle/>
          <a:p>
            <a:pPr algn="l" rtl="0" eaLnBrk="1" hangingPunct="1"/>
            <a:r>
              <a:rPr lang="en-US" sz="4000" b="1" smtClean="0"/>
              <a:t>Laxative on the evening prior to the examination.</a:t>
            </a:r>
          </a:p>
          <a:p>
            <a:pPr algn="l" rtl="0" eaLnBrk="1" hangingPunct="1"/>
            <a:r>
              <a:rPr lang="en-US" sz="4000" b="1" smtClean="0"/>
              <a:t>Cold isotonic saline to accelerate gastric empting.</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AutoShape 2"/>
          <p:cNvSpPr>
            <a:spLocks noGrp="1" noChangeArrowheads="1"/>
          </p:cNvSpPr>
          <p:nvPr>
            <p:ph type="title"/>
          </p:nvPr>
        </p:nvSpPr>
        <p:spPr/>
        <p:txBody>
          <a:bodyPr/>
          <a:lstStyle/>
          <a:p>
            <a:pPr eaLnBrk="1" hangingPunct="1"/>
            <a:r>
              <a:rPr lang="en-US" sz="5400" smtClean="0"/>
              <a:t>Barium follow through</a:t>
            </a:r>
          </a:p>
        </p:txBody>
      </p:sp>
      <p:sp>
        <p:nvSpPr>
          <p:cNvPr id="81923" name="Rectangle 3"/>
          <p:cNvSpPr>
            <a:spLocks noGrp="1" noChangeArrowheads="1"/>
          </p:cNvSpPr>
          <p:nvPr>
            <p:ph type="body" idx="1"/>
          </p:nvPr>
        </p:nvSpPr>
        <p:spPr/>
        <p:txBody>
          <a:bodyPr/>
          <a:lstStyle/>
          <a:p>
            <a:pPr algn="l" rtl="0" eaLnBrk="1" hangingPunct="1">
              <a:lnSpc>
                <a:spcPct val="90000"/>
              </a:lnSpc>
            </a:pPr>
            <a:r>
              <a:rPr lang="en-US" sz="4000" b="1" i="1" u="sng" smtClean="0"/>
              <a:t>Films</a:t>
            </a:r>
          </a:p>
          <a:p>
            <a:pPr algn="l" rtl="0" eaLnBrk="1" hangingPunct="1">
              <a:lnSpc>
                <a:spcPct val="90000"/>
              </a:lnSpc>
            </a:pPr>
            <a:r>
              <a:rPr lang="en-US" sz="3600" b="1" smtClean="0"/>
              <a:t>Preliminary film plain abdominal film.</a:t>
            </a:r>
          </a:p>
          <a:p>
            <a:pPr algn="l" rtl="0" eaLnBrk="1" hangingPunct="1">
              <a:lnSpc>
                <a:spcPct val="90000"/>
              </a:lnSpc>
            </a:pPr>
            <a:r>
              <a:rPr lang="en-US" sz="3200" b="1" smtClean="0"/>
              <a:t>Prone PA every 20min during the first hour, then every 30 min until the colon is reached.</a:t>
            </a:r>
          </a:p>
          <a:p>
            <a:pPr algn="l" rtl="0" eaLnBrk="1" hangingPunct="1">
              <a:lnSpc>
                <a:spcPct val="90000"/>
              </a:lnSpc>
            </a:pPr>
            <a:r>
              <a:rPr lang="en-US" sz="3200" b="1" smtClean="0"/>
              <a:t>Spot films for terminal ileum.</a:t>
            </a:r>
          </a:p>
          <a:p>
            <a:pPr algn="l" rtl="0" eaLnBrk="1" hangingPunct="1">
              <a:lnSpc>
                <a:spcPct val="90000"/>
              </a:lnSpc>
              <a:buFont typeface="Wingdings" pitchFamily="2" charset="2"/>
              <a:buNone/>
            </a:pPr>
            <a:endParaRPr lang="en-US" sz="3200" b="1"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5" descr="Image04">
            <a:hlinkClick r:id="rId2"/>
          </p:cNvPr>
          <p:cNvPicPr>
            <a:picLocks noChangeAspect="1" noChangeArrowheads="1"/>
          </p:cNvPicPr>
          <p:nvPr/>
        </p:nvPicPr>
        <p:blipFill>
          <a:blip r:embed="rId3"/>
          <a:srcRect/>
          <a:stretch>
            <a:fillRect/>
          </a:stretch>
        </p:blipFill>
        <p:spPr bwMode="auto">
          <a:xfrm>
            <a:off x="827088" y="0"/>
            <a:ext cx="7416800" cy="67786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pPr eaLnBrk="1" hangingPunct="1"/>
            <a:r>
              <a:rPr lang="en-US" sz="6600" b="0" smtClean="0"/>
              <a:t>esophagus</a:t>
            </a:r>
          </a:p>
        </p:txBody>
      </p:sp>
      <p:sp>
        <p:nvSpPr>
          <p:cNvPr id="10243" name="Rectangle 3"/>
          <p:cNvSpPr>
            <a:spLocks noGrp="1" noChangeArrowheads="1"/>
          </p:cNvSpPr>
          <p:nvPr>
            <p:ph type="body" sz="half" idx="1"/>
          </p:nvPr>
        </p:nvSpPr>
        <p:spPr>
          <a:xfrm>
            <a:off x="827088" y="2420938"/>
            <a:ext cx="5534025" cy="4437062"/>
          </a:xfrm>
        </p:spPr>
        <p:txBody>
          <a:bodyPr/>
          <a:lstStyle/>
          <a:p>
            <a:pPr marL="609600" indent="-609600" algn="l" rtl="0" eaLnBrk="1" hangingPunct="1"/>
            <a:r>
              <a:rPr lang="en-US" sz="3200" b="1" smtClean="0"/>
              <a:t>Normal impression on the anterior aspect of the esophagus :</a:t>
            </a:r>
          </a:p>
          <a:p>
            <a:pPr marL="609600" indent="-609600" algn="l" rtl="0" eaLnBrk="1" hangingPunct="1">
              <a:buFont typeface="Wingdings" pitchFamily="2" charset="2"/>
              <a:buAutoNum type="arabicPeriod"/>
            </a:pPr>
            <a:r>
              <a:rPr lang="en-US" sz="3200" b="1" smtClean="0"/>
              <a:t>Aortic arch</a:t>
            </a:r>
          </a:p>
          <a:p>
            <a:pPr marL="609600" indent="-609600" algn="l" rtl="0" eaLnBrk="1" hangingPunct="1">
              <a:buFont typeface="Wingdings" pitchFamily="2" charset="2"/>
              <a:buAutoNum type="arabicPeriod"/>
            </a:pPr>
            <a:r>
              <a:rPr lang="en-US" sz="3200" b="1" smtClean="0"/>
              <a:t>Left main bronchus </a:t>
            </a:r>
          </a:p>
          <a:p>
            <a:pPr marL="609600" indent="-609600" algn="l" rtl="0" eaLnBrk="1" hangingPunct="1">
              <a:buFont typeface="Wingdings" pitchFamily="2" charset="2"/>
              <a:buAutoNum type="arabicPeriod"/>
            </a:pPr>
            <a:r>
              <a:rPr lang="en-US" sz="3200" b="1" smtClean="0"/>
              <a:t>Left atrium</a:t>
            </a:r>
          </a:p>
        </p:txBody>
      </p:sp>
      <p:pic>
        <p:nvPicPr>
          <p:cNvPr id="10244" name="Picture 4" descr="Image34">
            <a:hlinkClick r:id="rId2"/>
          </p:cNvPr>
          <p:cNvPicPr>
            <a:picLocks noChangeAspect="1" noChangeArrowheads="1"/>
          </p:cNvPicPr>
          <p:nvPr>
            <p:ph sz="half" idx="2"/>
          </p:nvPr>
        </p:nvPicPr>
        <p:blipFill>
          <a:blip r:embed="rId3"/>
          <a:srcRect/>
          <a:stretch>
            <a:fillRect/>
          </a:stretch>
        </p:blipFill>
        <p:spPr>
          <a:xfrm>
            <a:off x="6156325" y="1125538"/>
            <a:ext cx="2987675" cy="5732462"/>
          </a:xfr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descr="DSCF0016"/>
          <p:cNvPicPr>
            <a:picLocks noChangeAspect="1" noChangeArrowheads="1"/>
          </p:cNvPicPr>
          <p:nvPr/>
        </p:nvPicPr>
        <p:blipFill>
          <a:blip r:embed="rId2"/>
          <a:srcRect/>
          <a:stretch>
            <a:fillRect/>
          </a:stretch>
        </p:blipFill>
        <p:spPr bwMode="auto">
          <a:xfrm>
            <a:off x="611188" y="0"/>
            <a:ext cx="7667625" cy="6858000"/>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4" descr="Picture 005 zaza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4"/>
          <p:cNvSpPr>
            <a:spLocks noGrp="1" noChangeArrowheads="1"/>
          </p:cNvSpPr>
          <p:nvPr>
            <p:ph type="title"/>
          </p:nvPr>
        </p:nvSpPr>
        <p:spPr>
          <a:xfrm>
            <a:off x="971550" y="2492375"/>
            <a:ext cx="7637463" cy="2736850"/>
          </a:xfrm>
        </p:spPr>
        <p:txBody>
          <a:bodyPr/>
          <a:lstStyle/>
          <a:p>
            <a:pPr eaLnBrk="1" hangingPunct="1"/>
            <a:r>
              <a:rPr lang="en-US" sz="7200" smtClean="0"/>
              <a:t>Anatomy of the Large intestine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5" descr="colond"/>
          <p:cNvPicPr>
            <a:picLocks noChangeAspect="1" noChangeArrowheads="1"/>
          </p:cNvPicPr>
          <p:nvPr/>
        </p:nvPicPr>
        <p:blipFill>
          <a:blip r:embed="rId2"/>
          <a:srcRect/>
          <a:stretch>
            <a:fillRect/>
          </a:stretch>
        </p:blipFill>
        <p:spPr bwMode="auto">
          <a:xfrm>
            <a:off x="755650" y="0"/>
            <a:ext cx="8064500" cy="6858000"/>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p:cNvSpPr>
            <a:spLocks noGrp="1" noChangeArrowheads="1"/>
          </p:cNvSpPr>
          <p:nvPr>
            <p:ph type="title"/>
          </p:nvPr>
        </p:nvSpPr>
        <p:spPr>
          <a:xfrm>
            <a:off x="611188" y="836613"/>
            <a:ext cx="8532812" cy="1143000"/>
          </a:xfrm>
        </p:spPr>
        <p:txBody>
          <a:bodyPr/>
          <a:lstStyle/>
          <a:p>
            <a:pPr eaLnBrk="1" hangingPunct="1"/>
            <a:r>
              <a:rPr lang="en-US" sz="4400" smtClean="0"/>
              <a:t>Anatomy of the Large intestine</a:t>
            </a:r>
          </a:p>
        </p:txBody>
      </p:sp>
      <p:sp>
        <p:nvSpPr>
          <p:cNvPr id="88067" name="Rectangle 3"/>
          <p:cNvSpPr>
            <a:spLocks noGrp="1" noChangeArrowheads="1"/>
          </p:cNvSpPr>
          <p:nvPr>
            <p:ph type="body" idx="1"/>
          </p:nvPr>
        </p:nvSpPr>
        <p:spPr>
          <a:xfrm>
            <a:off x="838200" y="2205038"/>
            <a:ext cx="7693025" cy="4652962"/>
          </a:xfrm>
        </p:spPr>
        <p:txBody>
          <a:bodyPr/>
          <a:lstStyle/>
          <a:p>
            <a:pPr marL="533400" indent="-533400" algn="l" rtl="0" eaLnBrk="1" hangingPunct="1">
              <a:lnSpc>
                <a:spcPct val="80000"/>
              </a:lnSpc>
            </a:pPr>
            <a:r>
              <a:rPr lang="en-US" sz="3200" b="1" u="sng" smtClean="0"/>
              <a:t>Parts of the large intestine</a:t>
            </a:r>
          </a:p>
          <a:p>
            <a:pPr marL="533400" indent="-533400" algn="l" rtl="0" eaLnBrk="1" hangingPunct="1">
              <a:lnSpc>
                <a:spcPct val="80000"/>
              </a:lnSpc>
              <a:buFont typeface="Wingdings" pitchFamily="2" charset="2"/>
              <a:buAutoNum type="arabicPeriod"/>
            </a:pPr>
            <a:r>
              <a:rPr lang="en-US" b="1" smtClean="0"/>
              <a:t>Caecum- widest part – appendix arises from the posteriomedial aspect of the caecium.</a:t>
            </a:r>
          </a:p>
          <a:p>
            <a:pPr marL="533400" indent="-533400" algn="l" rtl="0" eaLnBrk="1" hangingPunct="1">
              <a:lnSpc>
                <a:spcPct val="80000"/>
              </a:lnSpc>
              <a:buFont typeface="Wingdings" pitchFamily="2" charset="2"/>
              <a:buAutoNum type="arabicPeriod"/>
            </a:pPr>
            <a:r>
              <a:rPr lang="en-US" b="1" smtClean="0"/>
              <a:t>Ascending colon –vertical parts-hepatic flexure.</a:t>
            </a:r>
          </a:p>
          <a:p>
            <a:pPr marL="533400" indent="-533400" algn="l" rtl="0" eaLnBrk="1" hangingPunct="1">
              <a:lnSpc>
                <a:spcPct val="80000"/>
              </a:lnSpc>
              <a:buFont typeface="Wingdings" pitchFamily="2" charset="2"/>
              <a:buAutoNum type="arabicPeriod"/>
            </a:pPr>
            <a:r>
              <a:rPr lang="en-US" b="1" smtClean="0"/>
              <a:t>Transverse colon – splenic flexure –mobile part.</a:t>
            </a:r>
          </a:p>
          <a:p>
            <a:pPr marL="533400" indent="-533400" algn="l" rtl="0" eaLnBrk="1" hangingPunct="1">
              <a:lnSpc>
                <a:spcPct val="80000"/>
              </a:lnSpc>
              <a:buFont typeface="Wingdings" pitchFamily="2" charset="2"/>
              <a:buAutoNum type="arabicPeriod"/>
            </a:pPr>
            <a:r>
              <a:rPr lang="en-US" b="1" smtClean="0"/>
              <a:t>Descending colon till LT. iliac crest .</a:t>
            </a:r>
          </a:p>
          <a:p>
            <a:pPr marL="533400" indent="-533400" algn="l" rtl="0" eaLnBrk="1" hangingPunct="1">
              <a:lnSpc>
                <a:spcPct val="80000"/>
              </a:lnSpc>
              <a:buFont typeface="Wingdings" pitchFamily="2" charset="2"/>
              <a:buAutoNum type="arabicPeriod"/>
            </a:pPr>
            <a:r>
              <a:rPr lang="en-US" b="1" smtClean="0"/>
              <a:t>Sigmoid colon.</a:t>
            </a:r>
          </a:p>
          <a:p>
            <a:pPr marL="533400" indent="-533400" algn="l" rtl="0" eaLnBrk="1" hangingPunct="1">
              <a:lnSpc>
                <a:spcPct val="80000"/>
              </a:lnSpc>
              <a:buFont typeface="Wingdings" pitchFamily="2" charset="2"/>
              <a:buAutoNum type="arabicPeriod"/>
            </a:pPr>
            <a:r>
              <a:rPr lang="en-US" b="1" smtClean="0"/>
              <a:t>Rectum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p:cNvSpPr>
            <a:spLocks noGrp="1" noChangeArrowheads="1"/>
          </p:cNvSpPr>
          <p:nvPr>
            <p:ph type="title"/>
          </p:nvPr>
        </p:nvSpPr>
        <p:spPr>
          <a:xfrm>
            <a:off x="2916238" y="762000"/>
            <a:ext cx="5770562" cy="1143000"/>
          </a:xfrm>
        </p:spPr>
        <p:txBody>
          <a:bodyPr/>
          <a:lstStyle/>
          <a:p>
            <a:pPr eaLnBrk="1" hangingPunct="1"/>
            <a:r>
              <a:rPr lang="en-US" sz="6000" smtClean="0"/>
              <a:t>Notes</a:t>
            </a:r>
          </a:p>
        </p:txBody>
      </p:sp>
      <p:sp>
        <p:nvSpPr>
          <p:cNvPr id="89091" name="Rectangle 3"/>
          <p:cNvSpPr>
            <a:spLocks noGrp="1" noChangeArrowheads="1"/>
          </p:cNvSpPr>
          <p:nvPr>
            <p:ph type="body" idx="1"/>
          </p:nvPr>
        </p:nvSpPr>
        <p:spPr>
          <a:xfrm>
            <a:off x="838200" y="2362200"/>
            <a:ext cx="7693025" cy="4495800"/>
          </a:xfrm>
        </p:spPr>
        <p:txBody>
          <a:bodyPr/>
          <a:lstStyle/>
          <a:p>
            <a:pPr algn="l" rtl="0" eaLnBrk="1" hangingPunct="1"/>
            <a:r>
              <a:rPr lang="en-US" sz="4400" b="1" smtClean="0"/>
              <a:t>Colon</a:t>
            </a:r>
          </a:p>
          <a:p>
            <a:pPr algn="l" rtl="0" eaLnBrk="1" hangingPunct="1"/>
            <a:r>
              <a:rPr lang="en-US" sz="3200" b="1" smtClean="0"/>
              <a:t>The ascending colon is wider than the descending colon</a:t>
            </a:r>
            <a:r>
              <a:rPr lang="en-US" sz="4400" b="1" smtClean="0"/>
              <a:t>.</a:t>
            </a:r>
          </a:p>
          <a:p>
            <a:pPr algn="l" rtl="0" eaLnBrk="1" hangingPunct="1"/>
            <a:r>
              <a:rPr lang="en-US" sz="3200" b="1" smtClean="0"/>
              <a:t>The transverse colon is related anteriorly to the greater omentum.</a:t>
            </a:r>
          </a:p>
          <a:p>
            <a:pPr algn="l" rtl="0" eaLnBrk="1" hangingPunct="1"/>
            <a:r>
              <a:rPr lang="en-US" sz="3200" b="1" smtClean="0"/>
              <a:t>The splenic flexure is usually more crainial than the hepatic flexure.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4" descr="IMG_075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2"/>
          <p:cNvSpPr>
            <a:spLocks noGrp="1" noChangeArrowheads="1"/>
          </p:cNvSpPr>
          <p:nvPr>
            <p:ph type="title"/>
          </p:nvPr>
        </p:nvSpPr>
        <p:spPr>
          <a:xfrm>
            <a:off x="2124075" y="762000"/>
            <a:ext cx="6562725" cy="1143000"/>
          </a:xfrm>
        </p:spPr>
        <p:txBody>
          <a:bodyPr/>
          <a:lstStyle/>
          <a:p>
            <a:pPr eaLnBrk="1" hangingPunct="1"/>
            <a:r>
              <a:rPr lang="en-US" sz="4400" smtClean="0"/>
              <a:t>Barium enema</a:t>
            </a:r>
          </a:p>
        </p:txBody>
      </p:sp>
      <p:sp>
        <p:nvSpPr>
          <p:cNvPr id="91139" name="Rectangle 3"/>
          <p:cNvSpPr>
            <a:spLocks noGrp="1" noChangeArrowheads="1"/>
          </p:cNvSpPr>
          <p:nvPr>
            <p:ph type="body" idx="1"/>
          </p:nvPr>
        </p:nvSpPr>
        <p:spPr/>
        <p:txBody>
          <a:bodyPr/>
          <a:lstStyle/>
          <a:p>
            <a:pPr marL="533400" indent="-533400" algn="l" rtl="0" eaLnBrk="1" hangingPunct="1"/>
            <a:r>
              <a:rPr lang="en-US" sz="3600" b="1" i="1" u="sng" smtClean="0"/>
              <a:t>Indications </a:t>
            </a:r>
          </a:p>
          <a:p>
            <a:pPr marL="533400" indent="-533400" algn="l" rtl="0" eaLnBrk="1" hangingPunct="1">
              <a:buFont typeface="Wingdings" pitchFamily="2" charset="2"/>
              <a:buAutoNum type="arabicPeriod"/>
            </a:pPr>
            <a:r>
              <a:rPr lang="en-US" sz="3200" b="1" smtClean="0"/>
              <a:t>Change in the bowel habits.</a:t>
            </a:r>
          </a:p>
          <a:p>
            <a:pPr marL="533400" indent="-533400" algn="l" rtl="0" eaLnBrk="1" hangingPunct="1">
              <a:buFont typeface="Wingdings" pitchFamily="2" charset="2"/>
              <a:buAutoNum type="arabicPeriod"/>
            </a:pPr>
            <a:r>
              <a:rPr lang="en-US" sz="3200" b="1" smtClean="0"/>
              <a:t>Abdominal mass.</a:t>
            </a:r>
          </a:p>
          <a:p>
            <a:pPr marL="533400" indent="-533400" algn="l" rtl="0" eaLnBrk="1" hangingPunct="1">
              <a:buFont typeface="Wingdings" pitchFamily="2" charset="2"/>
              <a:buAutoNum type="arabicPeriod"/>
            </a:pPr>
            <a:r>
              <a:rPr lang="en-US" sz="3200" b="1" smtClean="0"/>
              <a:t>Suspected colonic obstruction.</a:t>
            </a:r>
          </a:p>
          <a:p>
            <a:pPr marL="533400" indent="-533400" algn="l" rtl="0" eaLnBrk="1" hangingPunct="1">
              <a:buFont typeface="Wingdings" pitchFamily="2" charset="2"/>
              <a:buAutoNum type="arabicPeriod"/>
            </a:pPr>
            <a:endParaRPr lang="en-US" sz="3200" b="1"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Grp="1" noChangeArrowheads="1"/>
          </p:cNvSpPr>
          <p:nvPr>
            <p:ph type="title"/>
          </p:nvPr>
        </p:nvSpPr>
        <p:spPr>
          <a:xfrm>
            <a:off x="3132138" y="762000"/>
            <a:ext cx="5554662" cy="1143000"/>
          </a:xfrm>
        </p:spPr>
        <p:txBody>
          <a:bodyPr/>
          <a:lstStyle/>
          <a:p>
            <a:pPr eaLnBrk="1" hangingPunct="1"/>
            <a:r>
              <a:rPr lang="en-US" sz="4400" smtClean="0"/>
              <a:t>Barium enema</a:t>
            </a:r>
          </a:p>
        </p:txBody>
      </p:sp>
      <p:sp>
        <p:nvSpPr>
          <p:cNvPr id="92163" name="Rectangle 3"/>
          <p:cNvSpPr>
            <a:spLocks noGrp="1" noChangeArrowheads="1"/>
          </p:cNvSpPr>
          <p:nvPr>
            <p:ph type="body" idx="1"/>
          </p:nvPr>
        </p:nvSpPr>
        <p:spPr/>
        <p:txBody>
          <a:bodyPr/>
          <a:lstStyle/>
          <a:p>
            <a:pPr marL="533400" indent="-533400" algn="l" rtl="0" eaLnBrk="1" hangingPunct="1">
              <a:lnSpc>
                <a:spcPct val="90000"/>
              </a:lnSpc>
            </a:pPr>
            <a:r>
              <a:rPr lang="en-US" sz="3600" b="1" i="1" u="sng" smtClean="0"/>
              <a:t>Contraindication</a:t>
            </a:r>
          </a:p>
          <a:p>
            <a:pPr marL="533400" indent="-533400" algn="l" rtl="0" eaLnBrk="1" hangingPunct="1">
              <a:lnSpc>
                <a:spcPct val="90000"/>
              </a:lnSpc>
              <a:buFont typeface="Wingdings" pitchFamily="2" charset="2"/>
              <a:buAutoNum type="arabicPeriod"/>
            </a:pPr>
            <a:r>
              <a:rPr lang="en-US" sz="3200" b="1" smtClean="0"/>
              <a:t>Colonic perforation</a:t>
            </a:r>
          </a:p>
          <a:p>
            <a:pPr marL="533400" indent="-533400" algn="l" rtl="0" eaLnBrk="1" hangingPunct="1">
              <a:lnSpc>
                <a:spcPct val="90000"/>
              </a:lnSpc>
              <a:buFont typeface="Wingdings" pitchFamily="2" charset="2"/>
              <a:buAutoNum type="arabicPeriod"/>
            </a:pPr>
            <a:r>
              <a:rPr lang="en-US" sz="3200" b="1" smtClean="0"/>
              <a:t>recent biopsy of the rectum or colon after sigmoidoscopy or colonoscopy – 10 days interval to allows the mucosa to grow over the biopsy site.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2"/>
          <p:cNvSpPr>
            <a:spLocks noGrp="1" noChangeArrowheads="1"/>
          </p:cNvSpPr>
          <p:nvPr>
            <p:ph type="title"/>
          </p:nvPr>
        </p:nvSpPr>
        <p:spPr>
          <a:xfrm>
            <a:off x="2916238" y="762000"/>
            <a:ext cx="5770562" cy="1143000"/>
          </a:xfrm>
        </p:spPr>
        <p:txBody>
          <a:bodyPr/>
          <a:lstStyle/>
          <a:p>
            <a:pPr eaLnBrk="1" hangingPunct="1"/>
            <a:r>
              <a:rPr lang="en-US" sz="6000" smtClean="0"/>
              <a:t>Notes</a:t>
            </a:r>
          </a:p>
        </p:txBody>
      </p:sp>
      <p:sp>
        <p:nvSpPr>
          <p:cNvPr id="93187" name="Rectangle 3"/>
          <p:cNvSpPr>
            <a:spLocks noGrp="1" noChangeArrowheads="1"/>
          </p:cNvSpPr>
          <p:nvPr>
            <p:ph type="body" idx="1"/>
          </p:nvPr>
        </p:nvSpPr>
        <p:spPr>
          <a:xfrm>
            <a:off x="838200" y="2362200"/>
            <a:ext cx="7693025" cy="4495800"/>
          </a:xfrm>
        </p:spPr>
        <p:txBody>
          <a:bodyPr/>
          <a:lstStyle/>
          <a:p>
            <a:pPr algn="l" rtl="0" eaLnBrk="1" hangingPunct="1"/>
            <a:r>
              <a:rPr lang="en-US" sz="4400" b="1" smtClean="0"/>
              <a:t>Contra indication</a:t>
            </a:r>
            <a:r>
              <a:rPr lang="en-US" smtClean="0"/>
              <a:t> </a:t>
            </a:r>
            <a:r>
              <a:rPr lang="en-US" sz="4400" b="1" smtClean="0"/>
              <a:t>to double contrast barium enema are:</a:t>
            </a:r>
          </a:p>
          <a:p>
            <a:pPr algn="l" rtl="0" eaLnBrk="1" hangingPunct="1"/>
            <a:r>
              <a:rPr lang="en-US" sz="3600" b="1" smtClean="0"/>
              <a:t>Pseudomembranous colitis.</a:t>
            </a:r>
          </a:p>
          <a:p>
            <a:pPr algn="l" rtl="0" eaLnBrk="1" hangingPunct="1"/>
            <a:r>
              <a:rPr lang="en-US" sz="3600" b="1" smtClean="0"/>
              <a:t>Toxic mega colon.</a:t>
            </a:r>
          </a:p>
          <a:p>
            <a:pPr algn="l" rtl="0" eaLnBrk="1" hangingPunct="1"/>
            <a:r>
              <a:rPr lang="en-US" sz="3600" b="1" smtClean="0"/>
              <a:t>Suspected perforation.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a:xfrm>
            <a:off x="2700338" y="762000"/>
            <a:ext cx="5986462" cy="1143000"/>
          </a:xfrm>
        </p:spPr>
        <p:txBody>
          <a:bodyPr/>
          <a:lstStyle/>
          <a:p>
            <a:pPr eaLnBrk="1" hangingPunct="1"/>
            <a:r>
              <a:rPr lang="en-US" sz="6000" smtClean="0"/>
              <a:t>Notes</a:t>
            </a:r>
          </a:p>
        </p:txBody>
      </p:sp>
      <p:sp>
        <p:nvSpPr>
          <p:cNvPr id="11267" name="Rectangle 3"/>
          <p:cNvSpPr>
            <a:spLocks noGrp="1" noChangeArrowheads="1"/>
          </p:cNvSpPr>
          <p:nvPr>
            <p:ph type="body" idx="1"/>
          </p:nvPr>
        </p:nvSpPr>
        <p:spPr/>
        <p:txBody>
          <a:bodyPr/>
          <a:lstStyle/>
          <a:p>
            <a:pPr algn="l" rtl="0" eaLnBrk="1" hangingPunct="1"/>
            <a:r>
              <a:rPr lang="en-US" sz="4400" b="1" i="1" smtClean="0"/>
              <a:t>Esophagus</a:t>
            </a:r>
          </a:p>
          <a:p>
            <a:pPr algn="l" rtl="0" eaLnBrk="1" hangingPunct="1"/>
            <a:r>
              <a:rPr lang="en-US" sz="3200" b="1" smtClean="0"/>
              <a:t>25cm long.</a:t>
            </a:r>
          </a:p>
          <a:p>
            <a:pPr algn="l" rtl="0" eaLnBrk="1" hangingPunct="1"/>
            <a:r>
              <a:rPr lang="en-US" sz="3200" b="1" smtClean="0"/>
              <a:t>It traverses the diaphragm at the level of T10</a:t>
            </a:r>
            <a:r>
              <a:rPr lang="en-US" smtClean="0"/>
              <a: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p:cNvSpPr>
            <a:spLocks noGrp="1" noChangeArrowheads="1"/>
          </p:cNvSpPr>
          <p:nvPr>
            <p:ph type="title"/>
          </p:nvPr>
        </p:nvSpPr>
        <p:spPr>
          <a:xfrm>
            <a:off x="3059113" y="762000"/>
            <a:ext cx="5627687" cy="1143000"/>
          </a:xfrm>
        </p:spPr>
        <p:txBody>
          <a:bodyPr/>
          <a:lstStyle/>
          <a:p>
            <a:pPr eaLnBrk="1" hangingPunct="1"/>
            <a:r>
              <a:rPr lang="en-US" sz="4400" smtClean="0"/>
              <a:t>Barium enema</a:t>
            </a:r>
          </a:p>
        </p:txBody>
      </p:sp>
      <p:sp>
        <p:nvSpPr>
          <p:cNvPr id="94211" name="Rectangle 3"/>
          <p:cNvSpPr>
            <a:spLocks noGrp="1" noChangeArrowheads="1"/>
          </p:cNvSpPr>
          <p:nvPr>
            <p:ph type="body" idx="1"/>
          </p:nvPr>
        </p:nvSpPr>
        <p:spPr>
          <a:xfrm>
            <a:off x="838200" y="2362200"/>
            <a:ext cx="7693025" cy="4495800"/>
          </a:xfrm>
        </p:spPr>
        <p:txBody>
          <a:bodyPr/>
          <a:lstStyle/>
          <a:p>
            <a:pPr marL="533400" indent="-533400" algn="l" rtl="0" eaLnBrk="1" hangingPunct="1"/>
            <a:r>
              <a:rPr lang="en-US" sz="3600" b="1" i="1" u="sng" smtClean="0"/>
              <a:t>Preparation for Barium enema</a:t>
            </a:r>
          </a:p>
          <a:p>
            <a:pPr marL="533400" indent="-533400" algn="l" rtl="0" eaLnBrk="1" hangingPunct="1">
              <a:buFont typeface="Wingdings" pitchFamily="2" charset="2"/>
              <a:buAutoNum type="arabicPeriod"/>
            </a:pPr>
            <a:r>
              <a:rPr lang="en-US" sz="3200" b="1" smtClean="0"/>
              <a:t>Dietary restriction (avoid milk, red meat &amp; row and cooked vegetables)</a:t>
            </a:r>
          </a:p>
          <a:p>
            <a:pPr marL="533400" indent="-533400" algn="l" rtl="0" eaLnBrk="1" hangingPunct="1">
              <a:buFont typeface="Wingdings" pitchFamily="2" charset="2"/>
              <a:buAutoNum type="arabicPeriod"/>
            </a:pPr>
            <a:r>
              <a:rPr lang="en-US" sz="3200" b="1" smtClean="0"/>
              <a:t>Purgative – caster oil.</a:t>
            </a:r>
          </a:p>
          <a:p>
            <a:pPr marL="533400" indent="-533400" algn="l" rtl="0" eaLnBrk="1" hangingPunct="1">
              <a:buFont typeface="Wingdings" pitchFamily="2" charset="2"/>
              <a:buAutoNum type="arabicPeriod"/>
            </a:pPr>
            <a:r>
              <a:rPr lang="en-US" sz="3200" b="1" smtClean="0"/>
              <a:t>Water enema.</a:t>
            </a:r>
          </a:p>
          <a:p>
            <a:pPr marL="533400" indent="-533400" algn="l" rtl="0" eaLnBrk="1" hangingPunct="1">
              <a:buFont typeface="Wingdings" pitchFamily="2" charset="2"/>
              <a:buAutoNum type="arabicPeriod"/>
            </a:pPr>
            <a:r>
              <a:rPr lang="en-US" sz="4400" b="1" i="1" smtClean="0"/>
              <a:t>Preliminary films</a:t>
            </a:r>
            <a:r>
              <a:rPr lang="en-US" sz="3200" b="1" smtClean="0"/>
              <a:t>: plain abdomen</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5" descr="Image35">
            <a:hlinkClick r:id="rId2"/>
          </p:cNvPr>
          <p:cNvPicPr>
            <a:picLocks noChangeAspect="1" noChangeArrowheads="1"/>
          </p:cNvPicPr>
          <p:nvPr/>
        </p:nvPicPr>
        <p:blipFill>
          <a:blip r:embed="rId3"/>
          <a:srcRect/>
          <a:stretch>
            <a:fillRect/>
          </a:stretch>
        </p:blipFill>
        <p:spPr bwMode="auto">
          <a:xfrm>
            <a:off x="755650" y="0"/>
            <a:ext cx="7632700" cy="6858000"/>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2"/>
          <p:cNvSpPr>
            <a:spLocks noGrp="1" noChangeArrowheads="1"/>
          </p:cNvSpPr>
          <p:nvPr>
            <p:ph type="title"/>
          </p:nvPr>
        </p:nvSpPr>
        <p:spPr>
          <a:xfrm>
            <a:off x="2843213" y="762000"/>
            <a:ext cx="5843587" cy="1143000"/>
          </a:xfrm>
        </p:spPr>
        <p:txBody>
          <a:bodyPr/>
          <a:lstStyle/>
          <a:p>
            <a:pPr eaLnBrk="1" hangingPunct="1"/>
            <a:r>
              <a:rPr lang="en-US" sz="4400" smtClean="0"/>
              <a:t>Barium enema</a:t>
            </a:r>
          </a:p>
        </p:txBody>
      </p:sp>
      <p:sp>
        <p:nvSpPr>
          <p:cNvPr id="96259" name="Rectangle 3"/>
          <p:cNvSpPr>
            <a:spLocks noGrp="1" noChangeArrowheads="1"/>
          </p:cNvSpPr>
          <p:nvPr>
            <p:ph type="body" idx="1"/>
          </p:nvPr>
        </p:nvSpPr>
        <p:spPr>
          <a:xfrm>
            <a:off x="838200" y="2362200"/>
            <a:ext cx="7693025" cy="4495800"/>
          </a:xfrm>
        </p:spPr>
        <p:txBody>
          <a:bodyPr/>
          <a:lstStyle/>
          <a:p>
            <a:pPr algn="l" rtl="0" eaLnBrk="1" hangingPunct="1"/>
            <a:r>
              <a:rPr lang="en-US" sz="3200" smtClean="0"/>
              <a:t>Patient lies on the LT. side &amp; the catheter is introduced gently.</a:t>
            </a:r>
          </a:p>
          <a:p>
            <a:pPr algn="l" rtl="0" eaLnBrk="1" hangingPunct="1"/>
            <a:r>
              <a:rPr lang="en-US" sz="3200" smtClean="0"/>
              <a:t>Drain Ba. by gravity till the mid transverse colon.</a:t>
            </a:r>
          </a:p>
          <a:p>
            <a:pPr algn="l" rtl="0" eaLnBrk="1" hangingPunct="1"/>
            <a:r>
              <a:rPr lang="en-US" sz="3200" smtClean="0"/>
              <a:t>Air is then pumped gently into the bowel.</a:t>
            </a:r>
          </a:p>
          <a:p>
            <a:pPr algn="l" rtl="0" eaLnBrk="1" hangingPunct="1"/>
            <a:r>
              <a:rPr lang="en-US" sz="3200" smtClean="0"/>
              <a:t>Patient is turned to prone position, &amp; rolls 180 degree to coat the mucosa.</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4" descr="DSCF0001z"/>
          <p:cNvPicPr>
            <a:picLocks noChangeAspect="1" noChangeArrowheads="1"/>
          </p:cNvPicPr>
          <p:nvPr/>
        </p:nvPicPr>
        <p:blipFill>
          <a:blip r:embed="rId2"/>
          <a:srcRect/>
          <a:stretch>
            <a:fillRect/>
          </a:stretch>
        </p:blipFill>
        <p:spPr bwMode="auto">
          <a:xfrm>
            <a:off x="1187450" y="0"/>
            <a:ext cx="6588125" cy="6858000"/>
          </a:xfrm>
          <a:prstGeom prst="rect">
            <a:avLst/>
          </a:prstGeom>
          <a:noFill/>
          <a:ln w="9525">
            <a:noFill/>
            <a:miter lim="800000"/>
            <a:headEnd/>
            <a:tailEnd/>
          </a:ln>
        </p:spPr>
      </p:pic>
      <p:sp>
        <p:nvSpPr>
          <p:cNvPr id="97283" name="AutoShape 5"/>
          <p:cNvSpPr>
            <a:spLocks noGrp="1" noChangeArrowheads="1"/>
          </p:cNvSpPr>
          <p:nvPr>
            <p:ph type="title"/>
          </p:nvPr>
        </p:nvSpPr>
        <p:spPr>
          <a:xfrm>
            <a:off x="1258888" y="0"/>
            <a:ext cx="7427912" cy="1196975"/>
          </a:xfrm>
        </p:spPr>
        <p:txBody>
          <a:bodyPr/>
          <a:lstStyle/>
          <a:p>
            <a:pPr eaLnBrk="1" hangingPunct="1"/>
            <a:r>
              <a:rPr lang="en-US" sz="6000" smtClean="0"/>
              <a:t>Pre evacuation</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4" descr="DSCF0002z"/>
          <p:cNvPicPr>
            <a:picLocks noChangeAspect="1" noChangeArrowheads="1"/>
          </p:cNvPicPr>
          <p:nvPr/>
        </p:nvPicPr>
        <p:blipFill>
          <a:blip r:embed="rId2"/>
          <a:srcRect/>
          <a:stretch>
            <a:fillRect/>
          </a:stretch>
        </p:blipFill>
        <p:spPr bwMode="auto">
          <a:xfrm>
            <a:off x="1908175" y="0"/>
            <a:ext cx="6119813" cy="6858000"/>
          </a:xfrm>
          <a:prstGeom prst="rect">
            <a:avLst/>
          </a:prstGeom>
          <a:noFill/>
          <a:ln w="9525">
            <a:noFill/>
            <a:miter lim="800000"/>
            <a:headEnd/>
            <a:tailEnd/>
          </a:ln>
        </p:spPr>
      </p:pic>
      <p:sp>
        <p:nvSpPr>
          <p:cNvPr id="98307" name="Rectangle 5"/>
          <p:cNvSpPr>
            <a:spLocks noChangeArrowheads="1"/>
          </p:cNvSpPr>
          <p:nvPr/>
        </p:nvSpPr>
        <p:spPr bwMode="auto">
          <a:xfrm>
            <a:off x="900113" y="0"/>
            <a:ext cx="5976937" cy="823913"/>
          </a:xfrm>
          <a:prstGeom prst="rect">
            <a:avLst/>
          </a:prstGeom>
          <a:noFill/>
          <a:ln w="9525">
            <a:noFill/>
            <a:miter lim="800000"/>
            <a:headEnd/>
            <a:tailEnd/>
          </a:ln>
        </p:spPr>
        <p:txBody>
          <a:bodyPr>
            <a:spAutoFit/>
          </a:bodyPr>
          <a:lstStyle/>
          <a:p>
            <a:r>
              <a:rPr lang="en-US" sz="4800" b="1">
                <a:solidFill>
                  <a:schemeClr val="tx2"/>
                </a:solidFill>
              </a:rPr>
              <a:t>Pre evacuation</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4" descr="DSCF0003z"/>
          <p:cNvPicPr>
            <a:picLocks noChangeAspect="1" noChangeArrowheads="1"/>
          </p:cNvPicPr>
          <p:nvPr/>
        </p:nvPicPr>
        <p:blipFill>
          <a:blip r:embed="rId2"/>
          <a:srcRect/>
          <a:stretch>
            <a:fillRect/>
          </a:stretch>
        </p:blipFill>
        <p:spPr bwMode="auto">
          <a:xfrm>
            <a:off x="1835150" y="0"/>
            <a:ext cx="6335713" cy="6858000"/>
          </a:xfrm>
          <a:prstGeom prst="rect">
            <a:avLst/>
          </a:prstGeom>
          <a:noFill/>
          <a:ln w="9525">
            <a:noFill/>
            <a:miter lim="800000"/>
            <a:headEnd/>
            <a:tailEnd/>
          </a:ln>
        </p:spPr>
      </p:pic>
      <p:sp>
        <p:nvSpPr>
          <p:cNvPr id="99331" name="Rectangle 5"/>
          <p:cNvSpPr>
            <a:spLocks noChangeArrowheads="1"/>
          </p:cNvSpPr>
          <p:nvPr/>
        </p:nvSpPr>
        <p:spPr bwMode="auto">
          <a:xfrm>
            <a:off x="250825" y="0"/>
            <a:ext cx="7416800" cy="914400"/>
          </a:xfrm>
          <a:prstGeom prst="rect">
            <a:avLst/>
          </a:prstGeom>
          <a:noFill/>
          <a:ln w="9525">
            <a:noFill/>
            <a:miter lim="800000"/>
            <a:headEnd/>
            <a:tailEnd/>
          </a:ln>
        </p:spPr>
        <p:txBody>
          <a:bodyPr>
            <a:spAutoFit/>
          </a:bodyPr>
          <a:lstStyle/>
          <a:p>
            <a:r>
              <a:rPr lang="en-US" sz="5400" b="1">
                <a:solidFill>
                  <a:schemeClr val="tx2"/>
                </a:solidFill>
              </a:rPr>
              <a:t>Post evacuation</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4" descr="DSCF0004z"/>
          <p:cNvPicPr>
            <a:picLocks noChangeAspect="1" noChangeArrowheads="1"/>
          </p:cNvPicPr>
          <p:nvPr/>
        </p:nvPicPr>
        <p:blipFill>
          <a:blip r:embed="rId2"/>
          <a:srcRect/>
          <a:stretch>
            <a:fillRect/>
          </a:stretch>
        </p:blipFill>
        <p:spPr bwMode="auto">
          <a:xfrm>
            <a:off x="1331913" y="0"/>
            <a:ext cx="6767512" cy="6858000"/>
          </a:xfrm>
          <a:prstGeom prst="rect">
            <a:avLst/>
          </a:prstGeom>
          <a:noFill/>
          <a:ln w="9525">
            <a:noFill/>
            <a:miter lim="800000"/>
            <a:headEnd/>
            <a:tailEnd/>
          </a:ln>
        </p:spPr>
      </p:pic>
      <p:sp>
        <p:nvSpPr>
          <p:cNvPr id="100355" name="Rectangle 5"/>
          <p:cNvSpPr>
            <a:spLocks noChangeArrowheads="1"/>
          </p:cNvSpPr>
          <p:nvPr/>
        </p:nvSpPr>
        <p:spPr bwMode="auto">
          <a:xfrm>
            <a:off x="1476375" y="404813"/>
            <a:ext cx="6119813" cy="914400"/>
          </a:xfrm>
          <a:prstGeom prst="rect">
            <a:avLst/>
          </a:prstGeom>
          <a:noFill/>
          <a:ln w="9525">
            <a:noFill/>
            <a:miter lim="800000"/>
            <a:headEnd/>
            <a:tailEnd/>
          </a:ln>
        </p:spPr>
        <p:txBody>
          <a:bodyPr>
            <a:spAutoFit/>
          </a:bodyPr>
          <a:lstStyle/>
          <a:p>
            <a:r>
              <a:rPr lang="en-US" sz="5400" b="1">
                <a:solidFill>
                  <a:schemeClr val="tx2"/>
                </a:solidFill>
              </a:rPr>
              <a:t>Post evacuation</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4" descr="COLON00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4" descr="DSCF0005"/>
          <p:cNvPicPr>
            <a:picLocks noChangeAspect="1" noChangeArrowheads="1"/>
          </p:cNvPicPr>
          <p:nvPr/>
        </p:nvPicPr>
        <p:blipFill>
          <a:blip r:embed="rId2"/>
          <a:srcRect/>
          <a:stretch>
            <a:fillRect/>
          </a:stretch>
        </p:blipFill>
        <p:spPr bwMode="auto">
          <a:xfrm>
            <a:off x="395288" y="0"/>
            <a:ext cx="8207375" cy="6858000"/>
          </a:xfrm>
          <a:prstGeom prst="rect">
            <a:avLst/>
          </a:prstGeom>
          <a:noFill/>
          <a:ln w="9525">
            <a:noFill/>
            <a:miter lim="800000"/>
            <a:headEnd/>
            <a:tailEnd/>
          </a:ln>
        </p:spPr>
      </p:pic>
      <p:sp>
        <p:nvSpPr>
          <p:cNvPr id="102403" name="AutoShape 5"/>
          <p:cNvSpPr>
            <a:spLocks noGrp="1" noChangeArrowheads="1"/>
          </p:cNvSpPr>
          <p:nvPr>
            <p:ph type="title"/>
          </p:nvPr>
        </p:nvSpPr>
        <p:spPr>
          <a:xfrm>
            <a:off x="1763713" y="260350"/>
            <a:ext cx="5976937" cy="865188"/>
          </a:xfrm>
        </p:spPr>
        <p:txBody>
          <a:bodyPr/>
          <a:lstStyle/>
          <a:p>
            <a:pPr eaLnBrk="1" hangingPunct="1"/>
            <a:r>
              <a:rPr lang="en-US" sz="4800" smtClean="0"/>
              <a:t>Tip of the  Cecum</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4" descr="DSCF0006"/>
          <p:cNvPicPr>
            <a:picLocks noChangeAspect="1" noChangeArrowheads="1"/>
          </p:cNvPicPr>
          <p:nvPr/>
        </p:nvPicPr>
        <p:blipFill>
          <a:blip r:embed="rId2"/>
          <a:srcRect/>
          <a:stretch>
            <a:fillRect/>
          </a:stretch>
        </p:blipFill>
        <p:spPr bwMode="auto">
          <a:xfrm>
            <a:off x="1042988" y="0"/>
            <a:ext cx="7345362" cy="6858000"/>
          </a:xfrm>
          <a:prstGeom prst="rect">
            <a:avLst/>
          </a:prstGeom>
          <a:noFill/>
          <a:ln w="9525">
            <a:noFill/>
            <a:miter lim="800000"/>
            <a:headEnd/>
            <a:tailEnd/>
          </a:ln>
        </p:spPr>
      </p:pic>
      <p:sp>
        <p:nvSpPr>
          <p:cNvPr id="103427" name="Rectangle 5"/>
          <p:cNvSpPr>
            <a:spLocks noChangeArrowheads="1"/>
          </p:cNvSpPr>
          <p:nvPr/>
        </p:nvSpPr>
        <p:spPr bwMode="auto">
          <a:xfrm>
            <a:off x="900113" y="404813"/>
            <a:ext cx="6335712" cy="914400"/>
          </a:xfrm>
          <a:prstGeom prst="rect">
            <a:avLst/>
          </a:prstGeom>
          <a:noFill/>
          <a:ln w="9525">
            <a:noFill/>
            <a:miter lim="800000"/>
            <a:headEnd/>
            <a:tailEnd/>
          </a:ln>
        </p:spPr>
        <p:txBody>
          <a:bodyPr>
            <a:spAutoFit/>
          </a:bodyPr>
          <a:lstStyle/>
          <a:p>
            <a:r>
              <a:rPr lang="en-US" sz="5400" b="1">
                <a:solidFill>
                  <a:schemeClr val="tx2"/>
                </a:solidFill>
              </a:rPr>
              <a:t>Tip of the  Cecum</a:t>
            </a:r>
          </a:p>
        </p:txBody>
      </p:sp>
    </p:spTree>
  </p:cSld>
  <p:clrMapOvr>
    <a:masterClrMapping/>
  </p:clrMapOvr>
</p:sld>
</file>

<file path=ppt/theme/theme1.xml><?xml version="1.0" encoding="utf-8"?>
<a:theme xmlns:a="http://schemas.openxmlformats.org/drawingml/2006/main" name="Capsules">
  <a:themeElements>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Capsules</Template>
  <TotalTime>1455</TotalTime>
  <Words>1505</Words>
  <Application>Microsoft PowerPoint</Application>
  <PresentationFormat>On-screen Show (4:3)</PresentationFormat>
  <Paragraphs>251</Paragraphs>
  <Slides>111</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111</vt:i4>
      </vt:variant>
    </vt:vector>
  </HeadingPairs>
  <TitlesOfParts>
    <vt:vector size="117" baseType="lpstr">
      <vt:lpstr>Arial</vt:lpstr>
      <vt:lpstr>Wingdings</vt:lpstr>
      <vt:lpstr>Calibri</vt:lpstr>
      <vt:lpstr>Times New Roman</vt:lpstr>
      <vt:lpstr>Symbol</vt:lpstr>
      <vt:lpstr>Capsules</vt:lpstr>
      <vt:lpstr>GIT Technique</vt:lpstr>
      <vt:lpstr>Slide 2</vt:lpstr>
      <vt:lpstr>Anatomy of the esophagus</vt:lpstr>
      <vt:lpstr>esophagus</vt:lpstr>
      <vt:lpstr>esophagus</vt:lpstr>
      <vt:lpstr>esophagus</vt:lpstr>
      <vt:lpstr>Slide 7</vt:lpstr>
      <vt:lpstr>esophagus</vt:lpstr>
      <vt:lpstr>Notes</vt:lpstr>
      <vt:lpstr>Slide 10</vt:lpstr>
      <vt:lpstr>Barium Swallow</vt:lpstr>
      <vt:lpstr>Barium Swallow</vt:lpstr>
      <vt:lpstr>Barium Swallow</vt:lpstr>
      <vt:lpstr>Imaging In GIT</vt:lpstr>
      <vt:lpstr>Barium Swallow</vt:lpstr>
      <vt:lpstr>Barium Swallow</vt:lpstr>
      <vt:lpstr>Barium Swallow</vt:lpstr>
      <vt:lpstr>Slide 18</vt:lpstr>
      <vt:lpstr>Slide 19</vt:lpstr>
      <vt:lpstr>Slide 20</vt:lpstr>
      <vt:lpstr>Slide 21</vt:lpstr>
      <vt:lpstr>Slide 22</vt:lpstr>
      <vt:lpstr>Notes</vt:lpstr>
      <vt:lpstr>Notes</vt:lpstr>
      <vt:lpstr>Slide 25</vt:lpstr>
      <vt:lpstr>Anatomy of the Stomach</vt:lpstr>
      <vt:lpstr>Slide 27</vt:lpstr>
      <vt:lpstr>Slide 28</vt:lpstr>
      <vt:lpstr>Slide 29</vt:lpstr>
      <vt:lpstr>Slide 30</vt:lpstr>
      <vt:lpstr>Normal Fluid Levels (X-Ray)</vt:lpstr>
      <vt:lpstr>Slide 32</vt:lpstr>
      <vt:lpstr>Slide 33</vt:lpstr>
      <vt:lpstr>Stomach</vt:lpstr>
      <vt:lpstr>Slide 35</vt:lpstr>
      <vt:lpstr>Stomach</vt:lpstr>
      <vt:lpstr>Notes</vt:lpstr>
      <vt:lpstr>Slide 38</vt:lpstr>
      <vt:lpstr>Barium meal</vt:lpstr>
      <vt:lpstr>Slide 40</vt:lpstr>
      <vt:lpstr>Barium meal</vt:lpstr>
      <vt:lpstr>Slide 42</vt:lpstr>
      <vt:lpstr>Barium meal</vt:lpstr>
      <vt:lpstr>Barium meal</vt:lpstr>
      <vt:lpstr>Barium meal</vt:lpstr>
      <vt:lpstr>Barium meal</vt:lpstr>
      <vt:lpstr>Barium meal</vt:lpstr>
      <vt:lpstr>Barium meal</vt:lpstr>
      <vt:lpstr>Double contrast Barium meal</vt:lpstr>
      <vt:lpstr>Double contrast  Barium meal</vt:lpstr>
      <vt:lpstr>Double contrast</vt:lpstr>
      <vt:lpstr>Double contrast</vt:lpstr>
      <vt:lpstr>Double contrast</vt:lpstr>
      <vt:lpstr>How to demonstrate reflux? </vt:lpstr>
      <vt:lpstr>Slide 55</vt:lpstr>
      <vt:lpstr>After care</vt:lpstr>
      <vt:lpstr>Slide 57</vt:lpstr>
      <vt:lpstr>Anatomy of the Duodenum</vt:lpstr>
      <vt:lpstr>Duodenum</vt:lpstr>
      <vt:lpstr>Slide 60</vt:lpstr>
      <vt:lpstr>Slide 61</vt:lpstr>
      <vt:lpstr>Duodenum</vt:lpstr>
      <vt:lpstr>Duodenum</vt:lpstr>
      <vt:lpstr>Duodenum</vt:lpstr>
      <vt:lpstr>Notes</vt:lpstr>
      <vt:lpstr>Slide 66</vt:lpstr>
      <vt:lpstr>Upper GIT series</vt:lpstr>
      <vt:lpstr>Ligament of treitz ( junction of the duodenum &amp; jejunum)</vt:lpstr>
      <vt:lpstr>Slide 69</vt:lpstr>
      <vt:lpstr>Ligament of treitz ( junction of the duodenum &amp; jejunum)</vt:lpstr>
      <vt:lpstr>Slide 71</vt:lpstr>
      <vt:lpstr>Slide 72</vt:lpstr>
      <vt:lpstr>Slide 73</vt:lpstr>
      <vt:lpstr>Slide 74</vt:lpstr>
      <vt:lpstr>Slide 75</vt:lpstr>
      <vt:lpstr>Barium follow through</vt:lpstr>
      <vt:lpstr>Barium follow through</vt:lpstr>
      <vt:lpstr>Barium follow through</vt:lpstr>
      <vt:lpstr>Slide 79</vt:lpstr>
      <vt:lpstr>Slide 80</vt:lpstr>
      <vt:lpstr>Slide 81</vt:lpstr>
      <vt:lpstr>Anatomy of the Large intestine</vt:lpstr>
      <vt:lpstr>Slide 83</vt:lpstr>
      <vt:lpstr>Anatomy of the Large intestine</vt:lpstr>
      <vt:lpstr>Notes</vt:lpstr>
      <vt:lpstr>Slide 86</vt:lpstr>
      <vt:lpstr>Barium enema</vt:lpstr>
      <vt:lpstr>Barium enema</vt:lpstr>
      <vt:lpstr>Notes</vt:lpstr>
      <vt:lpstr>Barium enema</vt:lpstr>
      <vt:lpstr>Slide 91</vt:lpstr>
      <vt:lpstr>Barium enema</vt:lpstr>
      <vt:lpstr>Pre evacuation</vt:lpstr>
      <vt:lpstr>Slide 94</vt:lpstr>
      <vt:lpstr>Slide 95</vt:lpstr>
      <vt:lpstr>Slide 96</vt:lpstr>
      <vt:lpstr>Slide 97</vt:lpstr>
      <vt:lpstr>Tip of the  Cecum</vt:lpstr>
      <vt:lpstr>Slide 99</vt:lpstr>
      <vt:lpstr>Slide 100</vt:lpstr>
      <vt:lpstr>Slide 101</vt:lpstr>
      <vt:lpstr>Slide 102</vt:lpstr>
      <vt:lpstr>Slide 103</vt:lpstr>
      <vt:lpstr>Slide 104</vt:lpstr>
      <vt:lpstr>Slide 105</vt:lpstr>
      <vt:lpstr>Slide 106</vt:lpstr>
      <vt:lpstr>Slide 107</vt:lpstr>
      <vt:lpstr>Slide 108</vt:lpstr>
      <vt:lpstr>Sphincters of the colon</vt:lpstr>
      <vt:lpstr>Slide 110</vt:lpstr>
      <vt:lpstr>Thank You</vt:lpstr>
    </vt:vector>
  </TitlesOfParts>
  <Company>VOLXPPRO_SP1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smsm</cp:lastModifiedBy>
  <cp:revision>316</cp:revision>
  <dcterms:created xsi:type="dcterms:W3CDTF">2006-02-25T08:10:40Z</dcterms:created>
  <dcterms:modified xsi:type="dcterms:W3CDTF">2020-03-19T12:53:34Z</dcterms:modified>
</cp:coreProperties>
</file>