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296" r:id="rId21"/>
    <p:sldId id="274" r:id="rId22"/>
    <p:sldId id="275" r:id="rId23"/>
    <p:sldId id="276" r:id="rId24"/>
    <p:sldId id="277" r:id="rId25"/>
    <p:sldId id="295" r:id="rId26"/>
    <p:sldId id="278" r:id="rId27"/>
    <p:sldId id="279" r:id="rId28"/>
    <p:sldId id="281" r:id="rId29"/>
    <p:sldId id="282" r:id="rId30"/>
    <p:sldId id="283" r:id="rId31"/>
    <p:sldId id="285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EG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بسم الله الرحمن  الرحيم</a:t>
            </a:r>
            <a:endParaRPr lang="ar-EG" sz="5400" dirty="0">
              <a:solidFill>
                <a:schemeClr val="tx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tx1"/>
                </a:solidFill>
                <a:cs typeface="+mj-cs"/>
              </a:rPr>
              <a:t>Lower limb</a:t>
            </a:r>
            <a:endParaRPr lang="ar-EG" sz="4800" b="1" u="sng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13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 </a:t>
            </a:r>
            <a:r>
              <a:rPr lang="en-US" i="1" dirty="0"/>
              <a:t> </a:t>
            </a:r>
            <a:endParaRPr lang="en-US" dirty="0"/>
          </a:p>
          <a:p>
            <a:pPr marL="457200" lvl="1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b="1" dirty="0"/>
              <a:t>detector size</a:t>
            </a:r>
            <a:endParaRPr lang="en-US" dirty="0"/>
          </a:p>
          <a:p>
            <a:pPr marL="457200" lvl="1" indent="0" algn="l">
              <a:buNone/>
            </a:pPr>
            <a:r>
              <a:rPr lang="en-US" dirty="0"/>
              <a:t>24 cm x 30 cm</a:t>
            </a:r>
          </a:p>
          <a:p>
            <a:pPr marL="0" indent="0" algn="l">
              <a:buNone/>
            </a:pPr>
            <a:r>
              <a:rPr lang="en-US" b="1" dirty="0"/>
              <a:t>exposure</a:t>
            </a:r>
            <a:endParaRPr lang="en-US" dirty="0"/>
          </a:p>
          <a:p>
            <a:pPr marL="457200" lvl="1" indent="0" algn="l">
              <a:buNone/>
            </a:pPr>
            <a:r>
              <a:rPr lang="en-US" dirty="0"/>
              <a:t>50-60 </a:t>
            </a:r>
            <a:r>
              <a:rPr lang="en-US" dirty="0" err="1"/>
              <a:t>kVp</a:t>
            </a:r>
            <a:endParaRPr lang="en-US" dirty="0"/>
          </a:p>
          <a:p>
            <a:pPr marL="457200" lvl="1" indent="0" algn="l">
              <a:buNone/>
            </a:pPr>
            <a:r>
              <a:rPr lang="en-US" dirty="0"/>
              <a:t>3-5 </a:t>
            </a:r>
            <a:r>
              <a:rPr lang="en-US" dirty="0" err="1"/>
              <a:t>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12" y="980728"/>
            <a:ext cx="6860580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 smtClean="0"/>
              <a:t>2- </a:t>
            </a:r>
            <a:r>
              <a:rPr lang="en-US" b="1" dirty="0"/>
              <a:t>Lateral (basic) – </a:t>
            </a:r>
            <a:r>
              <a:rPr lang="en-US" b="1" dirty="0" err="1" smtClean="0"/>
              <a:t>medio</a:t>
            </a:r>
            <a:r>
              <a:rPr lang="en-US" b="1" dirty="0" smtClean="0"/>
              <a:t>-lateral</a:t>
            </a:r>
          </a:p>
          <a:p>
            <a:pPr marL="0" indent="0" algn="l">
              <a:buNone/>
            </a:pPr>
            <a:r>
              <a:rPr lang="en-US" dirty="0"/>
              <a:t>Direction and </a:t>
            </a:r>
            <a:r>
              <a:rPr lang="en-US" dirty="0" smtClean="0"/>
              <a:t>centering </a:t>
            </a:r>
            <a:r>
              <a:rPr lang="en-US" dirty="0"/>
              <a:t>of the X-ray beam</a:t>
            </a:r>
          </a:p>
          <a:p>
            <a:pPr marL="0" indent="0" algn="l">
              <a:buNone/>
            </a:pPr>
            <a:r>
              <a:rPr lang="en-US" dirty="0"/>
              <a:t>• Centre over the medial malleolus, with the central ray </a:t>
            </a:r>
            <a:r>
              <a:rPr lang="en-US" dirty="0" smtClean="0"/>
              <a:t>at right-angles </a:t>
            </a:r>
            <a:r>
              <a:rPr lang="en-US" dirty="0"/>
              <a:t>to the axis of the </a:t>
            </a:r>
            <a:r>
              <a:rPr lang="en-US" dirty="0" smtClean="0"/>
              <a:t>tibia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Essential image characteristics</a:t>
            </a:r>
          </a:p>
          <a:p>
            <a:pPr marL="0" indent="0" algn="l">
              <a:buNone/>
            </a:pPr>
            <a:r>
              <a:rPr lang="en-US" dirty="0"/>
              <a:t>• The lower third of the tibia and fibula should be included.</a:t>
            </a:r>
          </a:p>
          <a:p>
            <a:pPr marL="0" indent="0" algn="l">
              <a:buNone/>
            </a:pPr>
            <a:r>
              <a:rPr lang="en-US" dirty="0"/>
              <a:t>• The medial and lateral borders of the trochlear articular </a:t>
            </a:r>
            <a:r>
              <a:rPr lang="en-US" dirty="0" smtClean="0"/>
              <a:t>surface of </a:t>
            </a:r>
            <a:r>
              <a:rPr lang="en-US" dirty="0"/>
              <a:t>the talus should be superimposed on the image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4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444404" cy="46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2780928"/>
            <a:ext cx="51276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3- Antero-posterior</a:t>
            </a:r>
            <a:endParaRPr lang="en-US" sz="2800" b="1" dirty="0"/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From the sitting position, whilst the patient is in a wheelchair,</a:t>
            </a:r>
          </a:p>
          <a:p>
            <a:pPr marL="0" indent="0" algn="l">
              <a:buNone/>
            </a:pPr>
            <a:r>
              <a:rPr lang="en-US" sz="2400" dirty="0"/>
              <a:t>the whole limb is raised and supported on a stool and a</a:t>
            </a:r>
          </a:p>
          <a:p>
            <a:pPr marL="0" indent="0" algn="l">
              <a:buNone/>
            </a:pPr>
            <a:r>
              <a:rPr lang="en-US" sz="2400" dirty="0"/>
              <a:t>pad is placed under the raised knee for support.</a:t>
            </a:r>
          </a:p>
          <a:p>
            <a:pPr marL="0" indent="0" algn="l">
              <a:buNone/>
            </a:pPr>
            <a:r>
              <a:rPr lang="en-US" sz="2400" dirty="0"/>
              <a:t>• The lower limb is rotated medially, approximately </a:t>
            </a:r>
            <a:r>
              <a:rPr lang="en-US" sz="2400" dirty="0" smtClean="0"/>
              <a:t>20 degrees</a:t>
            </a:r>
            <a:r>
              <a:rPr lang="en-US" sz="2400" dirty="0"/>
              <a:t>, until the medial and lateral malleoli are equidistant</a:t>
            </a:r>
          </a:p>
          <a:p>
            <a:pPr marL="0" indent="0" algn="l">
              <a:buNone/>
            </a:pPr>
            <a:r>
              <a:rPr lang="en-US" sz="2400" dirty="0" smtClean="0"/>
              <a:t>from </a:t>
            </a:r>
            <a:r>
              <a:rPr lang="en-US" sz="2400" dirty="0"/>
              <a:t>the cassette. A non-opaque angled pad is placed </a:t>
            </a:r>
            <a:r>
              <a:rPr lang="en-US" sz="2400" dirty="0" smtClean="0"/>
              <a:t>again the </a:t>
            </a:r>
            <a:r>
              <a:rPr lang="en-US" sz="2400" dirty="0"/>
              <a:t>medial border of the foot and sandbags are placed at each</a:t>
            </a:r>
          </a:p>
          <a:p>
            <a:pPr marL="0" indent="0" algn="l">
              <a:buNone/>
            </a:pPr>
            <a:r>
              <a:rPr lang="en-US" sz="2400" dirty="0"/>
              <a:t>side of the leg for support.</a:t>
            </a:r>
          </a:p>
          <a:p>
            <a:pPr marL="0" indent="0" algn="l">
              <a:buNone/>
            </a:pPr>
            <a:r>
              <a:rPr lang="en-US" sz="2400" dirty="0"/>
              <a:t>• The lower edge of the cassette is placed just below the</a:t>
            </a:r>
          </a:p>
          <a:p>
            <a:pPr marL="0" indent="0" algn="l">
              <a:buNone/>
            </a:pPr>
            <a:r>
              <a:rPr lang="en-US" sz="2400" dirty="0"/>
              <a:t>plantar aspect of the heel.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Centre midway between the malleoli, with the vertical central</a:t>
            </a:r>
          </a:p>
          <a:p>
            <a:pPr marL="0" indent="0" algn="l">
              <a:buNone/>
            </a:pPr>
            <a:r>
              <a:rPr lang="en-US" sz="2400" dirty="0"/>
              <a:t>ray at 90 degrees to the imaginary line joining the malleoli or</a:t>
            </a:r>
          </a:p>
          <a:p>
            <a:pPr marL="0" indent="0" algn="l">
              <a:buNone/>
            </a:pPr>
            <a:r>
              <a:rPr lang="en-US" sz="2400" dirty="0"/>
              <a:t>compensatory angulation of the beam if the foot is straight.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303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2448272" cy="433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63" y="2492896"/>
            <a:ext cx="3177703" cy="36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2792"/>
            <a:ext cx="8229600" cy="114300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/>
              <a:t>Calcaneum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7016" y="980728"/>
            <a:ext cx="8856984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1- Lateral </a:t>
            </a:r>
            <a:r>
              <a:rPr lang="en-US" sz="2800" b="1" dirty="0"/>
              <a:t>– basic</a:t>
            </a:r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</a:t>
            </a:r>
            <a:r>
              <a:rPr lang="en-US" sz="2400" dirty="0" smtClean="0"/>
              <a:t>the </a:t>
            </a:r>
            <a:r>
              <a:rPr lang="en-US" sz="2400" dirty="0"/>
              <a:t>patient rotates on to </a:t>
            </a:r>
            <a:r>
              <a:rPr lang="en-US" sz="2400" dirty="0" smtClean="0"/>
              <a:t>the affected </a:t>
            </a:r>
            <a:r>
              <a:rPr lang="en-US" sz="2400" dirty="0"/>
              <a:t>side.</a:t>
            </a:r>
          </a:p>
          <a:p>
            <a:pPr marL="0" indent="0" algn="l">
              <a:buNone/>
            </a:pPr>
            <a:r>
              <a:rPr lang="en-US" sz="2400" dirty="0"/>
              <a:t>• The leg is rotated until the medial and lateral malleoli are</a:t>
            </a:r>
          </a:p>
          <a:p>
            <a:pPr marL="0" indent="0" algn="l">
              <a:buNone/>
            </a:pPr>
            <a:r>
              <a:rPr lang="en-US" sz="2400" dirty="0"/>
              <a:t>superimposed vertically.</a:t>
            </a:r>
          </a:p>
          <a:p>
            <a:pPr marL="0" indent="0" algn="l">
              <a:buNone/>
            </a:pPr>
            <a:r>
              <a:rPr lang="en-US" sz="2400" dirty="0"/>
              <a:t>• A 15-degree pad is placed under the anterior aspect of the</a:t>
            </a:r>
          </a:p>
          <a:p>
            <a:pPr marL="0" indent="0" algn="l">
              <a:buNone/>
            </a:pPr>
            <a:r>
              <a:rPr lang="en-US" sz="2400" dirty="0"/>
              <a:t>knee and the lateral border of the forefoot for support.</a:t>
            </a:r>
          </a:p>
          <a:p>
            <a:pPr marL="0" indent="0" algn="l">
              <a:buNone/>
            </a:pPr>
            <a:r>
              <a:rPr lang="en-US" sz="2400" dirty="0"/>
              <a:t>• The cassette is placed with the lower edge just below the</a:t>
            </a:r>
          </a:p>
          <a:p>
            <a:pPr marL="0" indent="0" algn="l">
              <a:buNone/>
            </a:pPr>
            <a:r>
              <a:rPr lang="en-US" sz="2400" dirty="0"/>
              <a:t>plantar aspect of the heel.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Centre 2.5 cm distal to the medial malleolus, with the </a:t>
            </a:r>
            <a:r>
              <a:rPr lang="en-US" sz="2400" dirty="0" smtClean="0"/>
              <a:t>vertical central </a:t>
            </a:r>
            <a:r>
              <a:rPr lang="en-US" sz="2400" dirty="0"/>
              <a:t>ray perpendicular to the cassette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l">
              <a:buNone/>
            </a:pPr>
            <a:r>
              <a:rPr lang="en-US" sz="2400" b="1" dirty="0" smtClean="0"/>
              <a:t>detector size</a:t>
            </a:r>
            <a:r>
              <a:rPr lang="en-US" sz="2400" dirty="0"/>
              <a:t> </a:t>
            </a:r>
            <a:r>
              <a:rPr lang="en-US" sz="2000" dirty="0" smtClean="0"/>
              <a:t>18 </a:t>
            </a:r>
            <a:r>
              <a:rPr lang="en-US" sz="2000" dirty="0"/>
              <a:t>cm x 24 </a:t>
            </a:r>
            <a:r>
              <a:rPr lang="en-US" sz="2000" dirty="0" smtClean="0"/>
              <a:t>cm  </a:t>
            </a:r>
            <a:r>
              <a:rPr lang="en-US" sz="2400" b="1" dirty="0" smtClean="0"/>
              <a:t>exposure</a:t>
            </a:r>
            <a:r>
              <a:rPr lang="en-US" sz="2400" dirty="0"/>
              <a:t>50-60 </a:t>
            </a:r>
            <a:r>
              <a:rPr lang="en-US" sz="2400" dirty="0" err="1"/>
              <a:t>kVp</a:t>
            </a:r>
            <a:r>
              <a:rPr lang="en-US" sz="2400" dirty="0"/>
              <a:t> 3-5 </a:t>
            </a:r>
            <a:r>
              <a:rPr lang="en-US" sz="2400" dirty="0" err="1"/>
              <a:t>mAs</a:t>
            </a:r>
            <a:endParaRPr lang="en-US" sz="2400" dirty="0"/>
          </a:p>
          <a:p>
            <a:pPr marL="457200" lvl="1" indent="0" algn="l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6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4877"/>
            <a:ext cx="3816424" cy="388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7302"/>
            <a:ext cx="3528392" cy="39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• </a:t>
            </a:r>
            <a:r>
              <a:rPr lang="en-US" sz="2800" dirty="0"/>
              <a:t>The cassette is positioned with its lower edge just distal </a:t>
            </a:r>
            <a:r>
              <a:rPr lang="ar-EG" sz="2800" dirty="0" smtClean="0"/>
              <a:t> 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plantar aspect of the </a:t>
            </a:r>
            <a:r>
              <a:rPr lang="en-US" sz="2800" dirty="0" smtClean="0"/>
              <a:t>heel. Direction </a:t>
            </a:r>
            <a:r>
              <a:rPr lang="en-US" sz="2800" dirty="0"/>
              <a:t>and </a:t>
            </a:r>
            <a:r>
              <a:rPr lang="en-US" sz="2800" dirty="0" smtClean="0"/>
              <a:t>centering </a:t>
            </a:r>
            <a:r>
              <a:rPr lang="en-US" sz="2800" dirty="0"/>
              <a:t>of the X-ray beam</a:t>
            </a:r>
            <a:br>
              <a:rPr lang="en-US" sz="2800" dirty="0"/>
            </a:br>
            <a:r>
              <a:rPr lang="en-US" sz="2800" dirty="0"/>
              <a:t>• Centre to the plantar aspect of the heel at the level of the</a:t>
            </a:r>
            <a:br>
              <a:rPr lang="en-US" sz="2800" dirty="0"/>
            </a:br>
            <a:r>
              <a:rPr lang="en-US" sz="2800" dirty="0"/>
              <a:t>tubercle of the fifth metatarsal.</a:t>
            </a:r>
            <a:br>
              <a:rPr lang="en-US" sz="2800" dirty="0"/>
            </a:br>
            <a:r>
              <a:rPr lang="en-US" sz="2800" dirty="0"/>
              <a:t>• The central ray is directed cranially at an angle of 40 </a:t>
            </a:r>
            <a:r>
              <a:rPr lang="ar-EG" sz="2800" dirty="0" smtClean="0"/>
              <a:t> </a:t>
            </a:r>
            <a:r>
              <a:rPr lang="en-US" sz="2800" dirty="0" smtClean="0"/>
              <a:t>degrees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the plantar aspect of the heel.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6124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34495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2- Axial – basic</a:t>
            </a:r>
            <a:br>
              <a:rPr lang="en-US" sz="32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Position of patient and cassette</a:t>
            </a:r>
            <a:br>
              <a:rPr lang="en-US" sz="2800" dirty="0"/>
            </a:br>
            <a:r>
              <a:rPr lang="en-US" sz="2800" dirty="0"/>
              <a:t>• The patient sits or lies supine on the X-ray, table with </a:t>
            </a:r>
            <a:r>
              <a:rPr lang="ar-EG" sz="2800" dirty="0" smtClean="0"/>
              <a:t> </a:t>
            </a:r>
            <a:r>
              <a:rPr lang="en-US" sz="2800" dirty="0" smtClean="0"/>
              <a:t>both limbs extended.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• The affected leg is rotated medially until both malleoli </a:t>
            </a:r>
            <a:r>
              <a:rPr lang="en-US" sz="2800" dirty="0" smtClean="0"/>
              <a:t>are equidistant </a:t>
            </a:r>
            <a:r>
              <a:rPr lang="en-US" sz="2800" dirty="0"/>
              <a:t>from the film.</a:t>
            </a:r>
            <a:br>
              <a:rPr lang="en-US" sz="2800" dirty="0"/>
            </a:br>
            <a:r>
              <a:rPr lang="en-US" sz="2800" dirty="0"/>
              <a:t>• The ankle is </a:t>
            </a:r>
            <a:r>
              <a:rPr lang="en-US" sz="2800" dirty="0" err="1"/>
              <a:t>dorsiflexed</a:t>
            </a:r>
            <a:r>
              <a:rPr lang="en-US" sz="2800" dirty="0"/>
              <a:t> The position is maintained by </a:t>
            </a:r>
            <a:r>
              <a:rPr lang="en-US" sz="2800" dirty="0" smtClean="0"/>
              <a:t>using a </a:t>
            </a:r>
            <a:r>
              <a:rPr lang="en-US" sz="2800" dirty="0"/>
              <a:t>bandage strapped around the forefoot and held in </a:t>
            </a:r>
            <a:r>
              <a:rPr lang="en-US" sz="2800" dirty="0" smtClean="0"/>
              <a:t>position by </a:t>
            </a:r>
            <a:r>
              <a:rPr lang="en-US" sz="2800" dirty="0"/>
              <a:t>the patient.</a:t>
            </a:r>
            <a:br>
              <a:rPr lang="en-US" sz="2800" dirty="0"/>
            </a:b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8603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Foot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r>
              <a:rPr lang="en-US" sz="11200" b="1" dirty="0" smtClean="0"/>
              <a:t>1- </a:t>
            </a:r>
            <a:r>
              <a:rPr lang="en-US" sz="11200" b="1" dirty="0" err="1"/>
              <a:t>Dorsi</a:t>
            </a:r>
            <a:r>
              <a:rPr lang="en-US" sz="11200" b="1" dirty="0"/>
              <a:t>-plantar (basic</a:t>
            </a:r>
            <a:r>
              <a:rPr lang="en-US" sz="11200" b="1" dirty="0" smtClean="0"/>
              <a:t>)</a:t>
            </a:r>
          </a:p>
          <a:p>
            <a:pPr marL="0" indent="0" algn="l">
              <a:buNone/>
            </a:pPr>
            <a:r>
              <a:rPr lang="en-US" sz="9600" dirty="0"/>
              <a:t>Position of patient and cassette</a:t>
            </a:r>
          </a:p>
          <a:p>
            <a:pPr marL="0" indent="0" algn="l">
              <a:buNone/>
            </a:pPr>
            <a:r>
              <a:rPr lang="en-US" sz="9600" dirty="0"/>
              <a:t>• The patient is seated on the X-ray table, supported if </a:t>
            </a:r>
            <a:r>
              <a:rPr lang="ar-EG" sz="9600" dirty="0" smtClean="0"/>
              <a:t> </a:t>
            </a:r>
            <a:r>
              <a:rPr lang="en-US" sz="9600" dirty="0" smtClean="0"/>
              <a:t>necessary, with </a:t>
            </a:r>
            <a:r>
              <a:rPr lang="en-US" sz="9600" dirty="0"/>
              <a:t>the affected hip and knee flexed.</a:t>
            </a:r>
          </a:p>
          <a:p>
            <a:pPr marL="0" indent="0" algn="l">
              <a:buNone/>
            </a:pPr>
            <a:r>
              <a:rPr lang="en-US" sz="9600" dirty="0"/>
              <a:t>• The plantar aspect of the affected foot is placed on the</a:t>
            </a:r>
          </a:p>
          <a:p>
            <a:pPr marL="0" indent="0" algn="l">
              <a:buNone/>
            </a:pPr>
            <a:r>
              <a:rPr lang="en-US" sz="9600" dirty="0"/>
              <a:t>cassette and the lower leg is supported in the vertical position</a:t>
            </a:r>
          </a:p>
          <a:p>
            <a:pPr marL="0" indent="0" algn="l">
              <a:buNone/>
            </a:pPr>
            <a:r>
              <a:rPr lang="en-US" sz="9600" dirty="0"/>
              <a:t>by the other knee.</a:t>
            </a:r>
          </a:p>
          <a:p>
            <a:pPr marL="0" indent="0" algn="l">
              <a:buNone/>
            </a:pPr>
            <a:r>
              <a:rPr lang="en-US" sz="9600" dirty="0" smtClean="0"/>
              <a:t>Direction </a:t>
            </a:r>
            <a:r>
              <a:rPr lang="en-US" sz="9600" dirty="0"/>
              <a:t>and </a:t>
            </a:r>
            <a:r>
              <a:rPr lang="en-US" sz="9600" dirty="0" smtClean="0"/>
              <a:t>centering </a:t>
            </a:r>
            <a:r>
              <a:rPr lang="en-US" sz="9600" dirty="0"/>
              <a:t>of the X-ray beam</a:t>
            </a:r>
          </a:p>
          <a:p>
            <a:pPr marL="0" indent="0" algn="l">
              <a:buNone/>
            </a:pPr>
            <a:r>
              <a:rPr lang="en-US" sz="9600" dirty="0"/>
              <a:t>• The central ray is directed over the cuboid-</a:t>
            </a:r>
            <a:r>
              <a:rPr lang="en-US" sz="9600" dirty="0" err="1"/>
              <a:t>navicular</a:t>
            </a:r>
            <a:r>
              <a:rPr lang="en-US" sz="9600" dirty="0"/>
              <a:t> joint,</a:t>
            </a:r>
          </a:p>
          <a:p>
            <a:pPr marL="0" indent="0" algn="l">
              <a:buNone/>
            </a:pPr>
            <a:r>
              <a:rPr lang="en-US" sz="9600" dirty="0"/>
              <a:t>midway between the palpable </a:t>
            </a:r>
            <a:r>
              <a:rPr lang="en-US" sz="9600" dirty="0" err="1"/>
              <a:t>navicular</a:t>
            </a:r>
            <a:r>
              <a:rPr lang="en-US" sz="9600" dirty="0"/>
              <a:t> tuberosity and the</a:t>
            </a:r>
          </a:p>
          <a:p>
            <a:pPr marL="0" indent="0" algn="l">
              <a:buNone/>
            </a:pPr>
            <a:r>
              <a:rPr lang="en-US" sz="9600" dirty="0"/>
              <a:t>tuberosity of the fifth metatarsal.</a:t>
            </a:r>
          </a:p>
          <a:p>
            <a:pPr marL="0" indent="0" algn="l">
              <a:buNone/>
            </a:pPr>
            <a:r>
              <a:rPr lang="en-US" sz="9600" dirty="0"/>
              <a:t>• The X-ray tube is angled 15 degrees cranially when the</a:t>
            </a:r>
          </a:p>
          <a:p>
            <a:pPr marL="0" indent="0" algn="l">
              <a:buNone/>
            </a:pPr>
            <a:r>
              <a:rPr lang="en-US" sz="9600" dirty="0"/>
              <a:t>cassette is flat on the table.</a:t>
            </a:r>
          </a:p>
          <a:p>
            <a:pPr marL="0" indent="0" algn="l">
              <a:buNone/>
            </a:pPr>
            <a:r>
              <a:rPr lang="en-US" sz="9600" dirty="0"/>
              <a:t>• The X-ray tube is vertical when the cassette is raised on a</a:t>
            </a:r>
          </a:p>
          <a:p>
            <a:pPr marL="0" indent="0" algn="l">
              <a:buNone/>
            </a:pPr>
            <a:r>
              <a:rPr lang="en-US" sz="9600" dirty="0"/>
              <a:t>15-degree pad</a:t>
            </a:r>
            <a:r>
              <a:rPr lang="en-US" sz="9600" dirty="0" smtClean="0"/>
              <a:t>.</a:t>
            </a:r>
          </a:p>
          <a:p>
            <a:pPr marL="457200" lvl="1" indent="0" algn="l">
              <a:buNone/>
            </a:pPr>
            <a:r>
              <a:rPr lang="ar-EG" sz="9600" b="1" dirty="0" smtClean="0"/>
              <a:t>       </a:t>
            </a:r>
            <a:r>
              <a:rPr lang="en-US" sz="9600" b="1" dirty="0" smtClean="0"/>
              <a:t>detector size</a:t>
            </a:r>
            <a:r>
              <a:rPr lang="en-US" sz="9600" dirty="0" smtClean="0"/>
              <a:t> </a:t>
            </a:r>
            <a:r>
              <a:rPr lang="en-US" sz="7200" dirty="0" smtClean="0"/>
              <a:t>18 cm x 24 cm       </a:t>
            </a:r>
            <a:r>
              <a:rPr lang="en-US" sz="9600" b="1" dirty="0" smtClean="0"/>
              <a:t>exposure</a:t>
            </a:r>
            <a:r>
              <a:rPr lang="en-US" sz="7200" dirty="0" smtClean="0"/>
              <a:t>50-55 </a:t>
            </a:r>
            <a:r>
              <a:rPr lang="en-US" sz="7200" dirty="0" err="1" smtClean="0"/>
              <a:t>kVp</a:t>
            </a:r>
            <a:endParaRPr lang="en-US" sz="7200" dirty="0" smtClean="0"/>
          </a:p>
          <a:p>
            <a:pPr marL="457200" lvl="1" indent="0" algn="l">
              <a:buNone/>
            </a:pPr>
            <a:r>
              <a:rPr lang="en-US" sz="7200" dirty="0" smtClean="0"/>
              <a:t>3-4 </a:t>
            </a:r>
            <a:r>
              <a:rPr lang="en-US" sz="7200" dirty="0" err="1" smtClean="0"/>
              <a:t>mAs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93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622425"/>
            <a:ext cx="5127625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138348" cy="491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b="1" dirty="0"/>
              <a:t>Tibia and fibula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b="1" dirty="0" smtClean="0"/>
              <a:t>1- </a:t>
            </a:r>
            <a:r>
              <a:rPr lang="en-US" sz="3600" b="1" dirty="0" err="1" smtClean="0"/>
              <a:t>Antro-postereior</a:t>
            </a:r>
            <a:endParaRPr lang="en-US" sz="3600" b="1" dirty="0" smtClean="0"/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The patient is either supine or seated on the X-ray table, </a:t>
            </a:r>
            <a:r>
              <a:rPr lang="en-US" sz="2400" dirty="0" smtClean="0"/>
              <a:t>with both </a:t>
            </a:r>
            <a:r>
              <a:rPr lang="en-US" sz="2400" dirty="0"/>
              <a:t>legs extended.</a:t>
            </a:r>
          </a:p>
          <a:p>
            <a:pPr marL="0" indent="0" algn="l">
              <a:buNone/>
            </a:pPr>
            <a:r>
              <a:rPr lang="ar-EG" sz="2400" dirty="0" smtClean="0"/>
              <a:t>    </a:t>
            </a:r>
            <a:r>
              <a:rPr lang="en-US" sz="2400" dirty="0" smtClean="0"/>
              <a:t>• </a:t>
            </a:r>
            <a:r>
              <a:rPr lang="en-US" sz="2400" dirty="0"/>
              <a:t>The ankle is supported in dorsiflexion by a firm </a:t>
            </a:r>
            <a:r>
              <a:rPr lang="en-US" sz="2400" dirty="0" smtClean="0"/>
              <a:t>90-degree pad </a:t>
            </a:r>
            <a:r>
              <a:rPr lang="en-US" sz="2400" dirty="0"/>
              <a:t>placed against </a:t>
            </a:r>
            <a:r>
              <a:rPr lang="en-US" sz="2400" dirty="0" smtClean="0"/>
              <a:t>the plantar </a:t>
            </a:r>
            <a:r>
              <a:rPr lang="en-US" sz="2400" dirty="0"/>
              <a:t>aspect of the foot. The </a:t>
            </a:r>
            <a:r>
              <a:rPr lang="en-US" sz="2400" dirty="0" smtClean="0"/>
              <a:t>limb is </a:t>
            </a:r>
            <a:r>
              <a:rPr lang="en-US" sz="2400" dirty="0"/>
              <a:t>rotated medially until the medial and lateral malleoli </a:t>
            </a:r>
            <a:r>
              <a:rPr lang="en-US" sz="2400" dirty="0" smtClean="0"/>
              <a:t>are equidistant </a:t>
            </a:r>
            <a:r>
              <a:rPr lang="en-US" sz="2400" dirty="0"/>
              <a:t>from the </a:t>
            </a:r>
            <a:r>
              <a:rPr lang="en-US" sz="2400" dirty="0" smtClean="0"/>
              <a:t>cassette. The </a:t>
            </a:r>
            <a:r>
              <a:rPr lang="en-US" sz="2400" dirty="0"/>
              <a:t>lower edge of the cassette is positioned just below </a:t>
            </a:r>
            <a:r>
              <a:rPr lang="en-US" sz="2400" dirty="0" smtClean="0"/>
              <a:t>the plantar </a:t>
            </a:r>
            <a:r>
              <a:rPr lang="en-US" sz="2400" dirty="0"/>
              <a:t>aspect of the heel.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</a:t>
            </a:r>
            <a:r>
              <a:rPr lang="en-US" sz="2400" dirty="0" smtClean="0"/>
              <a:t>beam.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• Centre to the middle of the cassette, with the central ray </a:t>
            </a:r>
            <a:r>
              <a:rPr lang="en-US" sz="2400" dirty="0" smtClean="0"/>
              <a:t>at right-angles </a:t>
            </a:r>
            <a:r>
              <a:rPr lang="en-US" sz="2400" dirty="0"/>
              <a:t>to both the long axis of the tibia and an </a:t>
            </a:r>
            <a:r>
              <a:rPr lang="en-US" sz="2400" dirty="0" smtClean="0"/>
              <a:t>imaginary line </a:t>
            </a:r>
            <a:r>
              <a:rPr lang="en-US" sz="2400" dirty="0"/>
              <a:t>joining the malleoli</a:t>
            </a:r>
            <a:r>
              <a:rPr lang="en-US" sz="2400" dirty="0" smtClean="0"/>
              <a:t>.</a:t>
            </a:r>
            <a:r>
              <a:rPr lang="en-US" sz="2400" b="1" dirty="0"/>
              <a:t> detector size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/>
              <a:t>35 cm x 43 cm </a:t>
            </a:r>
            <a:r>
              <a:rPr lang="en-US" sz="2000" i="1" dirty="0"/>
              <a:t>or </a:t>
            </a:r>
            <a:r>
              <a:rPr lang="en-US" sz="2000" dirty="0"/>
              <a:t>43 cm x 35 cm</a:t>
            </a:r>
          </a:p>
          <a:p>
            <a:pPr marL="0" indent="0" algn="l">
              <a:buNone/>
            </a:pPr>
            <a:r>
              <a:rPr lang="en-US" sz="2400" b="1" dirty="0"/>
              <a:t>exposure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/>
              <a:t>50-60 </a:t>
            </a:r>
            <a:r>
              <a:rPr lang="en-US" sz="2000" dirty="0" err="1"/>
              <a:t>kVp</a:t>
            </a:r>
            <a:endParaRPr lang="en-US" sz="2000" dirty="0"/>
          </a:p>
          <a:p>
            <a:pPr marL="457200" lvl="1" indent="0" algn="l">
              <a:buNone/>
            </a:pPr>
            <a:r>
              <a:rPr lang="en-US" sz="2000" dirty="0"/>
              <a:t>3-5 </a:t>
            </a:r>
            <a:r>
              <a:rPr lang="en-US" sz="2000" dirty="0" err="1"/>
              <a:t>mAs</a:t>
            </a:r>
            <a:endParaRPr lang="en-US" sz="2000" dirty="0"/>
          </a:p>
          <a:p>
            <a:pPr marL="0" indent="0" algn="l">
              <a:buNone/>
            </a:pP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10525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043039" cy="32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7"/>
            <a:ext cx="4211960" cy="519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 smtClean="0"/>
              <a:t>2- lateral</a:t>
            </a:r>
          </a:p>
          <a:p>
            <a:pPr marL="0" indent="0" algn="l">
              <a:buNone/>
            </a:pPr>
            <a:r>
              <a:rPr lang="en-US" sz="2800" dirty="0"/>
              <a:t>Position of patient and cassette</a:t>
            </a:r>
          </a:p>
          <a:p>
            <a:pPr marL="0" indent="0" algn="l">
              <a:buNone/>
            </a:pPr>
            <a:r>
              <a:rPr lang="en-US" sz="2800" dirty="0"/>
              <a:t>• From the supine/seated position, the patient rotates on to </a:t>
            </a:r>
            <a:r>
              <a:rPr lang="en-US" sz="2800" dirty="0" smtClean="0"/>
              <a:t>the affected </a:t>
            </a:r>
            <a:r>
              <a:rPr lang="en-US" sz="2800" dirty="0"/>
              <a:t>side.</a:t>
            </a:r>
          </a:p>
          <a:p>
            <a:pPr marL="0" indent="0" algn="l">
              <a:buNone/>
            </a:pPr>
            <a:r>
              <a:rPr lang="en-US" sz="2800" dirty="0"/>
              <a:t>• The leg is rotated further until the malleoli are </a:t>
            </a:r>
            <a:r>
              <a:rPr lang="en-US" sz="2800" dirty="0" smtClean="0"/>
              <a:t>superimposed vertically, The </a:t>
            </a:r>
            <a:r>
              <a:rPr lang="en-US" sz="2800" dirty="0"/>
              <a:t>tibia should be parallel to the cassette.</a:t>
            </a:r>
          </a:p>
          <a:p>
            <a:pPr marL="0" indent="0" algn="l">
              <a:buNone/>
            </a:pPr>
            <a:r>
              <a:rPr lang="en-US" sz="2800" dirty="0"/>
              <a:t>• A pad is placed under the knee for support.</a:t>
            </a:r>
          </a:p>
          <a:p>
            <a:pPr marL="0" indent="0" algn="l">
              <a:buNone/>
            </a:pPr>
            <a:r>
              <a:rPr lang="en-US" sz="2800" dirty="0"/>
              <a:t>• The lower edge of the cassette is positioned just below </a:t>
            </a:r>
            <a:r>
              <a:rPr lang="en-US" sz="2800" dirty="0" smtClean="0"/>
              <a:t>the plantar </a:t>
            </a:r>
            <a:r>
              <a:rPr lang="en-US" sz="2800" dirty="0"/>
              <a:t>aspect of the </a:t>
            </a:r>
            <a:r>
              <a:rPr lang="en-US" sz="2800" dirty="0" smtClean="0"/>
              <a:t>heel.</a:t>
            </a:r>
          </a:p>
          <a:p>
            <a:pPr marL="0" indent="0" algn="l">
              <a:buNone/>
            </a:pPr>
            <a:r>
              <a:rPr lang="en-US" sz="2800" dirty="0" smtClean="0"/>
              <a:t>Direction </a:t>
            </a:r>
            <a:r>
              <a:rPr lang="en-US" sz="2800" dirty="0"/>
              <a:t>and </a:t>
            </a:r>
            <a:r>
              <a:rPr lang="en-US" sz="2800" dirty="0" smtClean="0"/>
              <a:t>centering </a:t>
            </a:r>
            <a:r>
              <a:rPr lang="en-US" sz="2800" dirty="0"/>
              <a:t>of the X-ray beam</a:t>
            </a:r>
          </a:p>
          <a:p>
            <a:pPr marL="0" indent="0" algn="l">
              <a:buNone/>
            </a:pPr>
            <a:r>
              <a:rPr lang="en-US" sz="2800" dirty="0"/>
              <a:t>• Centre to the middle of the cassette, with the central </a:t>
            </a:r>
            <a:r>
              <a:rPr lang="ar-EG" sz="2800" dirty="0" smtClean="0"/>
              <a:t> </a:t>
            </a:r>
            <a:r>
              <a:rPr lang="en-US" sz="2800" dirty="0" smtClean="0"/>
              <a:t>ray at right-angles </a:t>
            </a:r>
            <a:r>
              <a:rPr lang="en-US" sz="2800" dirty="0"/>
              <a:t>to the long axis of the tibia and parallel to </a:t>
            </a:r>
            <a:r>
              <a:rPr lang="en-US" sz="2800" dirty="0" smtClean="0"/>
              <a:t>an imaginary </a:t>
            </a:r>
            <a:r>
              <a:rPr lang="en-US" sz="2800" dirty="0"/>
              <a:t>line joining the malleoli.</a:t>
            </a:r>
            <a:endParaRPr lang="en-US" sz="2800" dirty="0" smtClean="0"/>
          </a:p>
          <a:p>
            <a:pPr marL="0" indent="0" algn="l">
              <a:buNone/>
            </a:pP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40278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764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7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b="1" dirty="0"/>
              <a:t>Knee joint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1- </a:t>
            </a:r>
            <a:r>
              <a:rPr lang="en-US" sz="2800" b="1" dirty="0"/>
              <a:t>Antero-posterior</a:t>
            </a:r>
          </a:p>
          <a:p>
            <a:pPr marL="0" indent="0" algn="l">
              <a:buNone/>
            </a:pPr>
            <a:r>
              <a:rPr lang="en-US" sz="2000" dirty="0"/>
              <a:t>Position of patient and cassette</a:t>
            </a:r>
          </a:p>
          <a:p>
            <a:pPr marL="0" indent="0" algn="just" rtl="0">
              <a:buNone/>
            </a:pPr>
            <a:r>
              <a:rPr lang="en-US" sz="2000" dirty="0"/>
              <a:t>• The patient is either supine or seated on the X-ray table, </a:t>
            </a:r>
            <a:r>
              <a:rPr lang="en-US" sz="2000" dirty="0" smtClean="0"/>
              <a:t>with both </a:t>
            </a:r>
            <a:r>
              <a:rPr lang="en-US" sz="2000" dirty="0"/>
              <a:t>legs extended. The affected limb is rotated to </a:t>
            </a:r>
            <a:r>
              <a:rPr lang="en-US" sz="2000" dirty="0" smtClean="0"/>
              <a:t>centralize the </a:t>
            </a:r>
            <a:r>
              <a:rPr lang="en-US" sz="2000" dirty="0"/>
              <a:t>patella between the femoral condyles, and sandbags </a:t>
            </a:r>
            <a:r>
              <a:rPr lang="en-US" sz="2000" dirty="0" smtClean="0"/>
              <a:t>are placed </a:t>
            </a:r>
            <a:r>
              <a:rPr lang="en-US" sz="2000" dirty="0"/>
              <a:t>against the ankle to help maintain this position.</a:t>
            </a:r>
          </a:p>
          <a:p>
            <a:pPr marL="0" indent="0" algn="just">
              <a:buNone/>
            </a:pPr>
            <a:r>
              <a:rPr lang="en-US" sz="2000" dirty="0"/>
              <a:t>• The cassette should be in close contact with the </a:t>
            </a:r>
            <a:r>
              <a:rPr lang="en-US" sz="2000" dirty="0" smtClean="0"/>
              <a:t>posterior aspect </a:t>
            </a:r>
            <a:r>
              <a:rPr lang="en-US" sz="2000" dirty="0"/>
              <a:t>of the knee joint, with its </a:t>
            </a:r>
            <a:r>
              <a:rPr lang="en-US" sz="2000" dirty="0" err="1"/>
              <a:t>centre</a:t>
            </a:r>
            <a:r>
              <a:rPr lang="en-US" sz="2000" dirty="0"/>
              <a:t> level with the </a:t>
            </a:r>
            <a:r>
              <a:rPr lang="en-US" sz="2000" dirty="0" smtClean="0"/>
              <a:t>upper borders </a:t>
            </a:r>
            <a:r>
              <a:rPr lang="en-US" sz="2000" dirty="0"/>
              <a:t>of the </a:t>
            </a:r>
            <a:r>
              <a:rPr lang="en-US" sz="2000" dirty="0" err="1"/>
              <a:t>tibial</a:t>
            </a:r>
            <a:r>
              <a:rPr lang="en-US" sz="2000" dirty="0"/>
              <a:t> </a:t>
            </a:r>
            <a:r>
              <a:rPr lang="en-US" sz="2000" dirty="0" smtClean="0"/>
              <a:t>condyles.</a:t>
            </a:r>
          </a:p>
          <a:p>
            <a:pPr marL="0" indent="0" algn="l">
              <a:buNone/>
            </a:pPr>
            <a:r>
              <a:rPr lang="en-US" sz="2000" dirty="0" smtClean="0"/>
              <a:t>Direction </a:t>
            </a:r>
            <a:r>
              <a:rPr lang="en-US" sz="2000" dirty="0"/>
              <a:t>and </a:t>
            </a:r>
            <a:r>
              <a:rPr lang="en-US" sz="2000" dirty="0" smtClean="0"/>
              <a:t>centering </a:t>
            </a:r>
            <a:r>
              <a:rPr lang="en-US" sz="2000" dirty="0"/>
              <a:t>of the X-ray </a:t>
            </a:r>
            <a:r>
              <a:rPr lang="en-US" sz="2000" dirty="0" smtClean="0"/>
              <a:t>beam.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• Centre 2.5 cm below the apex of the patella through the joint</a:t>
            </a:r>
          </a:p>
          <a:p>
            <a:pPr marL="0" indent="0" algn="l">
              <a:buNone/>
            </a:pPr>
            <a:r>
              <a:rPr lang="en-US" sz="2000" dirty="0"/>
              <a:t>space, with the central ray at 90 degrees to the long axis </a:t>
            </a:r>
            <a:r>
              <a:rPr lang="en-US" sz="2000" dirty="0" smtClean="0"/>
              <a:t>of the tibia</a:t>
            </a:r>
          </a:p>
          <a:p>
            <a:pPr marL="457200" lvl="1" indent="0" algn="l">
              <a:buNone/>
            </a:pPr>
            <a:r>
              <a:rPr lang="en-US" sz="2000" b="1" dirty="0" smtClean="0"/>
              <a:t>detector size</a:t>
            </a:r>
            <a:r>
              <a:rPr lang="en-US" sz="2000" dirty="0"/>
              <a:t> </a:t>
            </a:r>
            <a:r>
              <a:rPr lang="en-US" sz="1800" dirty="0" smtClean="0"/>
              <a:t>24 </a:t>
            </a:r>
            <a:r>
              <a:rPr lang="en-US" sz="1800" dirty="0"/>
              <a:t>cm x 30 </a:t>
            </a:r>
            <a:r>
              <a:rPr lang="en-US" sz="1800" dirty="0" smtClean="0"/>
              <a:t>cm    </a:t>
            </a:r>
            <a:r>
              <a:rPr lang="en-US" sz="1800" b="1" dirty="0" smtClean="0"/>
              <a:t>exposure</a:t>
            </a:r>
            <a:r>
              <a:rPr lang="en-US" sz="1800" dirty="0" smtClean="0"/>
              <a:t>60-70 </a:t>
            </a:r>
            <a:r>
              <a:rPr lang="en-US" sz="1800" dirty="0" err="1"/>
              <a:t>kVp</a:t>
            </a:r>
            <a:endParaRPr lang="en-US" sz="1800" dirty="0"/>
          </a:p>
          <a:p>
            <a:pPr marL="457200" lvl="1" indent="0" algn="l">
              <a:buNone/>
            </a:pPr>
            <a:r>
              <a:rPr lang="en-US" sz="1800" dirty="0"/>
              <a:t>7-10 </a:t>
            </a:r>
            <a:r>
              <a:rPr lang="en-US" sz="1800" dirty="0" err="1"/>
              <a:t>mAs</a:t>
            </a:r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9220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3559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352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763"/>
            <a:ext cx="8820472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 smtClean="0"/>
              <a:t>2- </a:t>
            </a:r>
            <a:r>
              <a:rPr lang="en-US" sz="2800" b="1" dirty="0" smtClean="0"/>
              <a:t>Lateral knee</a:t>
            </a:r>
          </a:p>
          <a:p>
            <a:pPr marL="0" indent="0"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The patient lies on the side to be examined, with the </a:t>
            </a:r>
            <a:r>
              <a:rPr lang="en-US" sz="2400" dirty="0" smtClean="0"/>
              <a:t>knee flexed </a:t>
            </a:r>
            <a:r>
              <a:rPr lang="en-US" sz="2400" dirty="0"/>
              <a:t>at 45 or 90 </a:t>
            </a:r>
            <a:r>
              <a:rPr lang="en-US" sz="2400" dirty="0" smtClean="0"/>
              <a:t>degrees.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• The other limb is brought forward in front of the one </a:t>
            </a:r>
            <a:r>
              <a:rPr lang="en-US" sz="2400" dirty="0" smtClean="0"/>
              <a:t>being examined </a:t>
            </a:r>
            <a:r>
              <a:rPr lang="en-US" sz="2400" dirty="0"/>
              <a:t>and supported on a </a:t>
            </a:r>
            <a:r>
              <a:rPr lang="en-US" sz="2400" dirty="0" smtClean="0"/>
              <a:t>sandbag </a:t>
            </a:r>
          </a:p>
          <a:p>
            <a:pPr marL="0" indent="0"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A sandbag is placed under the ankle of the affected side </a:t>
            </a:r>
            <a:r>
              <a:rPr lang="en-US" sz="2400" dirty="0" smtClean="0"/>
              <a:t>to bring </a:t>
            </a:r>
            <a:r>
              <a:rPr lang="en-US" sz="2400" dirty="0"/>
              <a:t>the long axis of the tibia parallel to the cassette.</a:t>
            </a:r>
          </a:p>
          <a:p>
            <a:pPr marL="0" indent="0" algn="l">
              <a:buNone/>
            </a:pPr>
            <a:r>
              <a:rPr lang="en-US" sz="2400" dirty="0"/>
              <a:t>• The position of the limb is now adjusted to ensure that </a:t>
            </a:r>
            <a:r>
              <a:rPr lang="en-US" sz="2400" dirty="0" smtClean="0"/>
              <a:t>the femoral </a:t>
            </a:r>
            <a:r>
              <a:rPr lang="en-US" sz="2400" dirty="0"/>
              <a:t>condyles are superimposed vertically</a:t>
            </a:r>
            <a:r>
              <a:rPr lang="en-US" sz="2400" dirty="0" smtClean="0"/>
              <a:t>.</a:t>
            </a:r>
          </a:p>
          <a:p>
            <a:pPr marL="0" indent="0" algn="l">
              <a:buNone/>
            </a:pPr>
            <a:r>
              <a:rPr lang="en-US" sz="2400" dirty="0" smtClean="0"/>
              <a:t> • </a:t>
            </a:r>
            <a:r>
              <a:rPr lang="en-US" sz="2400" dirty="0"/>
              <a:t>The </a:t>
            </a:r>
            <a:r>
              <a:rPr lang="en-US" sz="2400" dirty="0" smtClean="0"/>
              <a:t>center </a:t>
            </a:r>
            <a:r>
              <a:rPr lang="en-US" sz="2400" dirty="0"/>
              <a:t>of the cassette is placed level with the </a:t>
            </a:r>
            <a:r>
              <a:rPr lang="en-US" sz="2400" dirty="0" smtClean="0"/>
              <a:t>medial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condyle.</a:t>
            </a:r>
          </a:p>
          <a:p>
            <a:pPr marL="0" indent="0" algn="l">
              <a:buNone/>
            </a:pPr>
            <a:r>
              <a:rPr lang="en-US" sz="2400" dirty="0" smtClean="0"/>
              <a:t>• </a:t>
            </a:r>
            <a:r>
              <a:rPr lang="en-US" sz="2400" u="sng" dirty="0"/>
              <a:t>Centre</a:t>
            </a:r>
            <a:r>
              <a:rPr lang="en-US" sz="2400" dirty="0"/>
              <a:t> to the middle of the superior border of the medial </a:t>
            </a:r>
            <a:r>
              <a:rPr lang="en-US" sz="2400" dirty="0" err="1" smtClean="0"/>
              <a:t>tibial</a:t>
            </a:r>
            <a:r>
              <a:rPr lang="en-US" sz="2400" dirty="0"/>
              <a:t> </a:t>
            </a:r>
            <a:r>
              <a:rPr lang="en-US" sz="2400" dirty="0" smtClean="0"/>
              <a:t>condyle</a:t>
            </a:r>
            <a:r>
              <a:rPr lang="en-US" sz="2400" dirty="0"/>
              <a:t>, with the central ray at 90 degrees to the long </a:t>
            </a:r>
            <a:r>
              <a:rPr lang="en-US" sz="2400" dirty="0" smtClean="0"/>
              <a:t>axis of </a:t>
            </a:r>
            <a:r>
              <a:rPr lang="en-US" sz="2400" dirty="0"/>
              <a:t>the </a:t>
            </a:r>
            <a:r>
              <a:rPr lang="en-US" sz="2400" dirty="0" smtClean="0"/>
              <a:t>tibia</a:t>
            </a:r>
          </a:p>
          <a:p>
            <a:pPr marL="0" indent="0" algn="l">
              <a:buNone/>
            </a:pPr>
            <a:r>
              <a:rPr lang="en-US" sz="2400" b="1" dirty="0"/>
              <a:t>detector </a:t>
            </a:r>
            <a:r>
              <a:rPr lang="en-US" sz="2400" b="1" dirty="0" smtClean="0"/>
              <a:t>size </a:t>
            </a:r>
            <a:r>
              <a:rPr lang="en-US" sz="2000" dirty="0" smtClean="0"/>
              <a:t>24 </a:t>
            </a:r>
            <a:r>
              <a:rPr lang="en-US" sz="2000" dirty="0"/>
              <a:t>cm x 30 </a:t>
            </a:r>
            <a:r>
              <a:rPr lang="en-US" sz="2000" dirty="0" smtClean="0"/>
              <a:t>cm         </a:t>
            </a:r>
            <a:r>
              <a:rPr lang="en-US" sz="2400" b="1" dirty="0" smtClean="0"/>
              <a:t>exposure   </a:t>
            </a:r>
            <a:r>
              <a:rPr lang="en-US" sz="2400" dirty="0" smtClean="0"/>
              <a:t>60-70 </a:t>
            </a:r>
            <a:r>
              <a:rPr lang="en-US" sz="2400" dirty="0" err="1"/>
              <a:t>kVp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 smtClean="0"/>
              <a:t>7-10 </a:t>
            </a:r>
            <a:r>
              <a:rPr lang="en-US" sz="2000" dirty="0"/>
              <a:t>mAs</a:t>
            </a:r>
          </a:p>
          <a:p>
            <a:pPr marL="0" indent="0" algn="l">
              <a:buNone/>
            </a:pPr>
            <a:endParaRPr lang="ar-EG" sz="1800" dirty="0"/>
          </a:p>
        </p:txBody>
      </p:sp>
    </p:spTree>
    <p:extLst>
      <p:ext uri="{BB962C8B-B14F-4D97-AF65-F5344CB8AC3E}">
        <p14:creationId xmlns:p14="http://schemas.microsoft.com/office/powerpoint/2010/main" val="4091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9263"/>
            <a:ext cx="51244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74949"/>
            <a:ext cx="3348444" cy="250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73230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28192"/>
            <a:ext cx="3584848" cy="54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3763"/>
            <a:ext cx="10297144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u="sng" dirty="0" smtClean="0"/>
              <a:t>The </a:t>
            </a:r>
            <a:r>
              <a:rPr lang="en-US" sz="2400" b="1" u="sng" dirty="0"/>
              <a:t>skyline projection can be used to:</a:t>
            </a:r>
          </a:p>
          <a:p>
            <a:pPr marL="0" indent="0" algn="l">
              <a:buNone/>
            </a:pPr>
            <a:r>
              <a:rPr lang="en-US" sz="2400" dirty="0"/>
              <a:t>• assess the retro-patellar joint space for degenerative disease;</a:t>
            </a:r>
          </a:p>
          <a:p>
            <a:pPr marL="0" indent="0" algn="l">
              <a:buNone/>
            </a:pPr>
            <a:r>
              <a:rPr lang="en-US" sz="2400" dirty="0"/>
              <a:t>• determine the degree of any lateral subluxation of the </a:t>
            </a:r>
            <a:r>
              <a:rPr lang="en-US" sz="2400" dirty="0" smtClean="0"/>
              <a:t>patella with </a:t>
            </a:r>
          </a:p>
          <a:p>
            <a:pPr marL="0" indent="0" algn="l">
              <a:buNone/>
            </a:pPr>
            <a:r>
              <a:rPr lang="en-US" sz="2400" dirty="0" smtClean="0"/>
              <a:t>ligament laxity; diagnose </a:t>
            </a:r>
            <a:r>
              <a:rPr lang="en-US" sz="2400" dirty="0"/>
              <a:t>chondromalacia patellae;</a:t>
            </a:r>
          </a:p>
          <a:p>
            <a:pPr marL="0" indent="0" algn="l">
              <a:buNone/>
            </a:pPr>
            <a:r>
              <a:rPr lang="en-US" sz="2400" dirty="0" smtClean="0"/>
              <a:t>The </a:t>
            </a:r>
            <a:r>
              <a:rPr lang="en-US" sz="2400" dirty="0"/>
              <a:t>optimum retro-patellar joint spacing occurs when the</a:t>
            </a:r>
          </a:p>
          <a:p>
            <a:pPr marL="0" indent="0" algn="l">
              <a:buNone/>
            </a:pPr>
            <a:r>
              <a:rPr lang="en-US" sz="2400" dirty="0"/>
              <a:t>knee is flexed approximately 30–45 degrees. Further flexion</a:t>
            </a:r>
          </a:p>
          <a:p>
            <a:pPr marL="0" indent="0" algn="l">
              <a:buNone/>
            </a:pPr>
            <a:r>
              <a:rPr lang="en-US" sz="2400" dirty="0"/>
              <a:t>pulls the patella into the </a:t>
            </a:r>
            <a:r>
              <a:rPr lang="en-US" sz="2400" dirty="0" err="1"/>
              <a:t>intercondylar</a:t>
            </a:r>
            <a:r>
              <a:rPr lang="en-US" sz="2400" dirty="0"/>
              <a:t> notch, reducing the joint</a:t>
            </a:r>
          </a:p>
          <a:p>
            <a:pPr marL="0" indent="0" algn="l">
              <a:buNone/>
            </a:pPr>
            <a:r>
              <a:rPr lang="en-US" sz="2400" dirty="0"/>
              <a:t>spacing; as flexion increases, the patella tracks over the lateral</a:t>
            </a:r>
          </a:p>
          <a:p>
            <a:pPr marL="0" indent="0" algn="l">
              <a:buNone/>
            </a:pPr>
            <a:r>
              <a:rPr lang="en-US" sz="2400" dirty="0"/>
              <a:t>femoral condyle. The patella moves a distance of 2 cm from full</a:t>
            </a:r>
          </a:p>
          <a:p>
            <a:pPr marL="0" indent="0" algn="l">
              <a:buNone/>
            </a:pPr>
            <a:r>
              <a:rPr lang="en-US" sz="2400" dirty="0"/>
              <a:t>extension to full flexion.</a:t>
            </a:r>
          </a:p>
          <a:p>
            <a:pPr marL="0" indent="0" algn="l">
              <a:buNone/>
            </a:pPr>
            <a:r>
              <a:rPr lang="en-US" sz="2400" dirty="0"/>
              <a:t>There are three methods of achieving the skyline projection:</a:t>
            </a:r>
          </a:p>
          <a:p>
            <a:pPr marL="0" indent="0" algn="l">
              <a:buNone/>
            </a:pPr>
            <a:r>
              <a:rPr lang="en-US" sz="2400" dirty="0"/>
              <a:t>• </a:t>
            </a:r>
            <a:r>
              <a:rPr lang="en-US" sz="2400" b="1" dirty="0"/>
              <a:t>conventional </a:t>
            </a:r>
            <a:r>
              <a:rPr lang="en-US" sz="2400" b="1" dirty="0" err="1"/>
              <a:t>infero</a:t>
            </a:r>
            <a:r>
              <a:rPr lang="en-US" sz="2400" b="1" dirty="0"/>
              <a:t>-superior;</a:t>
            </a:r>
          </a:p>
          <a:p>
            <a:pPr marL="0" indent="0" algn="l">
              <a:buNone/>
            </a:pPr>
            <a:r>
              <a:rPr lang="en-US" sz="2400" b="1" dirty="0"/>
              <a:t>• </a:t>
            </a:r>
            <a:r>
              <a:rPr lang="en-US" sz="2400" b="1" dirty="0" err="1"/>
              <a:t>supero</a:t>
            </a:r>
            <a:r>
              <a:rPr lang="en-US" sz="2400" b="1" dirty="0"/>
              <a:t>-inferior – beam directed downwards;</a:t>
            </a:r>
          </a:p>
          <a:p>
            <a:pPr marL="0" indent="0" algn="l">
              <a:buNone/>
            </a:pPr>
            <a:r>
              <a:rPr lang="en-US" sz="2400" b="1" dirty="0"/>
              <a:t>• </a:t>
            </a:r>
            <a:r>
              <a:rPr lang="en-US" sz="2400" b="1" dirty="0" err="1"/>
              <a:t>infero</a:t>
            </a:r>
            <a:r>
              <a:rPr lang="en-US" sz="2400" b="1" dirty="0"/>
              <a:t>-superior – patient prone</a:t>
            </a:r>
            <a:r>
              <a:rPr lang="en-US" sz="2400" b="1" dirty="0" smtClean="0"/>
              <a:t>. skyline </a:t>
            </a:r>
            <a:r>
              <a:rPr lang="en-US" sz="2400" b="1" dirty="0"/>
              <a:t>projections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13230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0"/>
            <a:ext cx="10297144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A- </a:t>
            </a:r>
            <a:r>
              <a:rPr lang="en-US" sz="2800" b="1" dirty="0"/>
              <a:t>Conventional </a:t>
            </a:r>
            <a:r>
              <a:rPr lang="en-US" sz="2800" b="1" dirty="0" err="1"/>
              <a:t>infero</a:t>
            </a:r>
            <a:r>
              <a:rPr lang="en-US" sz="2800" b="1" dirty="0"/>
              <a:t>-superior</a:t>
            </a:r>
          </a:p>
          <a:p>
            <a:pPr marL="0" indent="0" algn="l">
              <a:buNone/>
            </a:pPr>
            <a:r>
              <a:rPr lang="en-US" sz="2400" dirty="0" smtClean="0"/>
              <a:t>Position </a:t>
            </a:r>
            <a:r>
              <a:rPr lang="en-US" sz="2400" dirty="0"/>
              <a:t>of patient and cassette</a:t>
            </a:r>
          </a:p>
          <a:p>
            <a:pPr marL="0" indent="0" algn="l">
              <a:buNone/>
            </a:pPr>
            <a:r>
              <a:rPr lang="en-US" sz="2400" dirty="0"/>
              <a:t>• The patient sits on the X-ray table, with the knee flexed</a:t>
            </a:r>
          </a:p>
          <a:p>
            <a:pPr marL="0" indent="0" algn="l">
              <a:buNone/>
            </a:pPr>
            <a:r>
              <a:rPr lang="en-US" sz="2400" dirty="0"/>
              <a:t>30–45 degrees and supported on a pad placed below the </a:t>
            </a:r>
            <a:r>
              <a:rPr lang="en-US" sz="2400" dirty="0" smtClean="0"/>
              <a:t>knee.</a:t>
            </a:r>
          </a:p>
          <a:p>
            <a:pPr marL="0" indent="0"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A cassette is held by the patient against the anterior distal</a:t>
            </a:r>
          </a:p>
          <a:p>
            <a:pPr marL="0" indent="0" algn="l">
              <a:buNone/>
            </a:pPr>
            <a:r>
              <a:rPr lang="en-US" sz="2400" dirty="0"/>
              <a:t>femur and supported using a non-opaque pad, which rests on</a:t>
            </a:r>
          </a:p>
          <a:p>
            <a:pPr marL="0" indent="0" algn="l">
              <a:buNone/>
            </a:pPr>
            <a:r>
              <a:rPr lang="en-US" sz="2400" dirty="0"/>
              <a:t>the anterior aspect of the thigh.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The tube is </a:t>
            </a:r>
            <a:r>
              <a:rPr lang="en-US" sz="2400" dirty="0" smtClean="0"/>
              <a:t>lowered, </a:t>
            </a:r>
            <a:r>
              <a:rPr lang="en-US" sz="2400" dirty="0"/>
              <a:t>the central ray </a:t>
            </a:r>
            <a:r>
              <a:rPr lang="en-US" sz="2400" dirty="0" smtClean="0"/>
              <a:t>is directed </a:t>
            </a:r>
            <a:r>
              <a:rPr lang="en-US" sz="2400" dirty="0"/>
              <a:t>cranially to pass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through </a:t>
            </a:r>
            <a:r>
              <a:rPr lang="en-US" sz="2400" dirty="0"/>
              <a:t>the </a:t>
            </a:r>
            <a:r>
              <a:rPr lang="en-US" sz="2400" u="sng" dirty="0"/>
              <a:t>apex of the </a:t>
            </a:r>
            <a:r>
              <a:rPr lang="en-US" sz="2400" u="sng" dirty="0" smtClean="0"/>
              <a:t>patella </a:t>
            </a:r>
            <a:r>
              <a:rPr lang="en-US" sz="2400" dirty="0" smtClean="0"/>
              <a:t>parallel </a:t>
            </a:r>
            <a:r>
              <a:rPr lang="en-US" sz="2400" dirty="0"/>
              <a:t>to the long </a:t>
            </a:r>
            <a:r>
              <a:rPr lang="en-US" sz="2400" dirty="0" smtClean="0"/>
              <a:t>axis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• The beam should be closely collimated to the patella and</a:t>
            </a:r>
          </a:p>
          <a:p>
            <a:pPr marL="0" indent="0" algn="l">
              <a:buNone/>
            </a:pPr>
            <a:r>
              <a:rPr lang="en-US" sz="2400" dirty="0"/>
              <a:t>femoral condyles to limit scattered radiation to the trunk and</a:t>
            </a:r>
          </a:p>
          <a:p>
            <a:pPr marL="0" indent="0" algn="l">
              <a:buNone/>
            </a:pPr>
            <a:r>
              <a:rPr lang="ar-EG" sz="2400" dirty="0" smtClean="0"/>
              <a:t> </a:t>
            </a:r>
            <a:r>
              <a:rPr lang="en-US" sz="2400" dirty="0" smtClean="0"/>
              <a:t>head.</a:t>
            </a:r>
            <a:r>
              <a:rPr lang="en-US" sz="2400" b="1" dirty="0"/>
              <a:t> detector size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/>
              <a:t>18 cm x 24 </a:t>
            </a:r>
            <a:r>
              <a:rPr lang="en-US" sz="2000" dirty="0" smtClean="0"/>
              <a:t>cm      </a:t>
            </a:r>
            <a:r>
              <a:rPr lang="en-US" sz="2400" b="1" dirty="0" smtClean="0"/>
              <a:t>exposure  </a:t>
            </a:r>
            <a:r>
              <a:rPr lang="en-US" sz="2000" dirty="0" smtClean="0"/>
              <a:t>60-70 kV</a:t>
            </a:r>
            <a:endParaRPr lang="en-US" sz="2000" dirty="0"/>
          </a:p>
          <a:p>
            <a:pPr marL="457200" lvl="1" indent="0" algn="l">
              <a:buNone/>
            </a:pPr>
            <a:r>
              <a:rPr lang="en-US" sz="2000" dirty="0"/>
              <a:t>7-10 </a:t>
            </a:r>
            <a:r>
              <a:rPr lang="en-US" sz="2000" dirty="0" err="1"/>
              <a:t>mAs</a:t>
            </a:r>
            <a:endParaRPr lang="en-US" sz="2000" dirty="0"/>
          </a:p>
          <a:p>
            <a:pPr marL="0" indent="0" algn="l">
              <a:buNone/>
            </a:pP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1224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244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780928"/>
            <a:ext cx="33843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67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0"/>
            <a:ext cx="9217024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B- </a:t>
            </a:r>
            <a:r>
              <a:rPr lang="en-US" sz="2800" b="1" dirty="0" err="1" smtClean="0"/>
              <a:t>Supero</a:t>
            </a:r>
            <a:r>
              <a:rPr lang="en-US" sz="2800" b="1" dirty="0" smtClean="0"/>
              <a:t>-inferior</a:t>
            </a:r>
            <a:endParaRPr lang="en-US" sz="2000" b="1" dirty="0"/>
          </a:p>
          <a:p>
            <a:pPr marL="0" indent="0" algn="l">
              <a:buNone/>
            </a:pPr>
            <a:r>
              <a:rPr lang="en-US" sz="2000" dirty="0" smtClean="0"/>
              <a:t>Position </a:t>
            </a:r>
            <a:r>
              <a:rPr lang="en-US" sz="2000" dirty="0"/>
              <a:t>of patient and cassette</a:t>
            </a:r>
          </a:p>
          <a:p>
            <a:pPr marL="0" indent="0" algn="l">
              <a:buNone/>
            </a:pPr>
            <a:r>
              <a:rPr lang="ar-EG" sz="2000" dirty="0" smtClean="0"/>
              <a:t> </a:t>
            </a:r>
            <a:r>
              <a:rPr lang="en-US" sz="2000" dirty="0" smtClean="0"/>
              <a:t>• </a:t>
            </a:r>
            <a:r>
              <a:rPr lang="en-US" sz="2000" dirty="0"/>
              <a:t>The patient sits on the X-ray table, with the affected </a:t>
            </a:r>
            <a:r>
              <a:rPr lang="en-US" sz="2000" dirty="0" smtClean="0"/>
              <a:t>knee flexed </a:t>
            </a:r>
            <a:r>
              <a:rPr lang="en-US" sz="2000" dirty="0"/>
              <a:t>over the side.</a:t>
            </a:r>
          </a:p>
          <a:p>
            <a:pPr marL="0" indent="0" algn="l">
              <a:buNone/>
            </a:pPr>
            <a:r>
              <a:rPr lang="en-US" sz="2000" dirty="0"/>
              <a:t>• Ideally, the leg should be flexed to 45 degrees to reflect a </a:t>
            </a:r>
            <a:r>
              <a:rPr lang="en-US" sz="2000" dirty="0" smtClean="0"/>
              <a:t>similar knee </a:t>
            </a:r>
            <a:r>
              <a:rPr lang="en-US" sz="2000" dirty="0"/>
              <a:t>position to the conventional skyline projection. </a:t>
            </a:r>
            <a:r>
              <a:rPr lang="en-US" sz="2000" dirty="0" smtClean="0"/>
              <a:t>Too much </a:t>
            </a:r>
            <a:r>
              <a:rPr lang="en-US" sz="2000" dirty="0"/>
              <a:t>flexion reduces the retro-patellar spacing. Sitting </a:t>
            </a:r>
            <a:r>
              <a:rPr lang="en-US" sz="2000" dirty="0" smtClean="0"/>
              <a:t>the patient </a:t>
            </a:r>
            <a:r>
              <a:rPr lang="en-US" sz="2000" dirty="0"/>
              <a:t>on a cushion helps to achieve the optimum position.</a:t>
            </a:r>
          </a:p>
          <a:p>
            <a:pPr marL="0" indent="0" algn="l">
              <a:buNone/>
            </a:pPr>
            <a:r>
              <a:rPr lang="en-US" sz="2000" dirty="0"/>
              <a:t>• The cassette is supported horizontally on a stool at the </a:t>
            </a:r>
            <a:r>
              <a:rPr lang="en-US" sz="2000" dirty="0" smtClean="0"/>
              <a:t>level  of the inferior </a:t>
            </a:r>
            <a:r>
              <a:rPr lang="en-US" sz="2000" dirty="0" err="1"/>
              <a:t>tibial</a:t>
            </a:r>
            <a:r>
              <a:rPr lang="en-US" sz="2000" dirty="0"/>
              <a:t> tuberosity </a:t>
            </a:r>
            <a:r>
              <a:rPr lang="en-US" sz="2000" dirty="0" smtClean="0"/>
              <a:t>border. </a:t>
            </a:r>
          </a:p>
          <a:p>
            <a:pPr marL="0" indent="0" algn="l">
              <a:buNone/>
            </a:pPr>
            <a:r>
              <a:rPr lang="en-US" sz="2000" dirty="0" smtClean="0"/>
              <a:t>Direction </a:t>
            </a:r>
            <a:r>
              <a:rPr lang="en-US" sz="2000" dirty="0"/>
              <a:t>and </a:t>
            </a:r>
            <a:r>
              <a:rPr lang="en-US" sz="2000" dirty="0" smtClean="0"/>
              <a:t>centering </a:t>
            </a:r>
            <a:r>
              <a:rPr lang="en-US" sz="2000" dirty="0"/>
              <a:t>of the X-ray beam</a:t>
            </a:r>
          </a:p>
          <a:p>
            <a:pPr marL="0" indent="0" algn="l">
              <a:buNone/>
            </a:pPr>
            <a:r>
              <a:rPr lang="en-US" sz="2000" dirty="0"/>
              <a:t>• The vertical beam is directed to the posterior aspect of </a:t>
            </a:r>
            <a:r>
              <a:rPr lang="en-US" sz="2000" dirty="0" smtClean="0"/>
              <a:t>the proximal </a:t>
            </a:r>
            <a:r>
              <a:rPr lang="en-US" sz="2000" dirty="0"/>
              <a:t>border of the patella. The central ray should </a:t>
            </a:r>
            <a:r>
              <a:rPr lang="en-US" sz="2000" dirty="0" smtClean="0"/>
              <a:t>be parallel </a:t>
            </a:r>
            <a:r>
              <a:rPr lang="en-US" sz="2000" dirty="0"/>
              <a:t>to the long axis of the patella.</a:t>
            </a:r>
          </a:p>
          <a:p>
            <a:pPr marL="0" indent="0" algn="l">
              <a:buNone/>
            </a:pPr>
            <a:r>
              <a:rPr lang="en-US" sz="2000" dirty="0"/>
              <a:t>• The beam is collimated to the patella and femoral condyles</a:t>
            </a:r>
            <a:r>
              <a:rPr lang="en-US" sz="2000" dirty="0" smtClean="0"/>
              <a:t>.</a:t>
            </a:r>
          </a:p>
          <a:p>
            <a:pPr marL="0" indent="0" algn="l">
              <a:buNone/>
            </a:pPr>
            <a:r>
              <a:rPr lang="en-US" sz="2000" b="1" dirty="0"/>
              <a:t>detector size</a:t>
            </a:r>
            <a:endParaRPr lang="en-US" sz="2000" dirty="0"/>
          </a:p>
          <a:p>
            <a:pPr marL="457200" lvl="1" indent="0" algn="l">
              <a:buNone/>
            </a:pPr>
            <a:r>
              <a:rPr lang="en-US" sz="1800" dirty="0"/>
              <a:t>18 cm x 24 cm</a:t>
            </a:r>
          </a:p>
          <a:p>
            <a:pPr marL="0" indent="0" algn="l">
              <a:buNone/>
            </a:pPr>
            <a:r>
              <a:rPr lang="en-US" sz="2000" b="1" dirty="0"/>
              <a:t>exposure</a:t>
            </a:r>
            <a:endParaRPr lang="en-US" sz="2000" dirty="0"/>
          </a:p>
          <a:p>
            <a:pPr marL="457200" lvl="1" indent="0" algn="l">
              <a:buNone/>
            </a:pPr>
            <a:r>
              <a:rPr lang="en-US" sz="1800" dirty="0"/>
              <a:t>60-70 </a:t>
            </a:r>
            <a:r>
              <a:rPr lang="en-US" sz="1800" dirty="0" err="1"/>
              <a:t>kVp</a:t>
            </a:r>
            <a:endParaRPr lang="en-US" sz="1800" dirty="0"/>
          </a:p>
          <a:p>
            <a:pPr marL="457200" lvl="1" indent="0" algn="l">
              <a:buNone/>
            </a:pPr>
            <a:r>
              <a:rPr lang="en-US" sz="1800" dirty="0"/>
              <a:t>7-10 </a:t>
            </a:r>
            <a:r>
              <a:rPr lang="en-US" sz="1800" dirty="0" err="1"/>
              <a:t>mAs</a:t>
            </a:r>
            <a:endParaRPr lang="en-US" sz="1800" dirty="0"/>
          </a:p>
          <a:p>
            <a:pPr marL="0" indent="0" algn="l">
              <a:buNone/>
            </a:pP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2053179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31498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16832"/>
            <a:ext cx="30502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68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32792"/>
            <a:ext cx="8229600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C- </a:t>
            </a:r>
            <a:r>
              <a:rPr lang="en-US" sz="2800" b="1" dirty="0" err="1"/>
              <a:t>Infero</a:t>
            </a:r>
            <a:r>
              <a:rPr lang="en-US" sz="2800" b="1" dirty="0"/>
              <a:t>-superior – patient </a:t>
            </a:r>
            <a:r>
              <a:rPr lang="en-US" sz="2800" b="1" dirty="0" smtClean="0"/>
              <a:t>prone</a:t>
            </a:r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The patient lies prone on the X-ray table, with the cassette</a:t>
            </a:r>
          </a:p>
          <a:p>
            <a:pPr marL="0" indent="0" algn="l">
              <a:buNone/>
            </a:pPr>
            <a:r>
              <a:rPr lang="en-US" sz="2400" dirty="0"/>
              <a:t>placed under the knee joint and the knee flexed through 90</a:t>
            </a:r>
          </a:p>
          <a:p>
            <a:pPr marL="0" indent="0" algn="l">
              <a:buNone/>
            </a:pPr>
            <a:r>
              <a:rPr lang="en-US" sz="2400" dirty="0"/>
              <a:t>degrees.</a:t>
            </a:r>
          </a:p>
          <a:p>
            <a:pPr marL="0" indent="0" algn="l">
              <a:buNone/>
            </a:pPr>
            <a:r>
              <a:rPr lang="en-US" sz="2400" dirty="0"/>
              <a:t>• A bandage placed around the ankle and either tethered to a</a:t>
            </a:r>
          </a:p>
          <a:p>
            <a:pPr marL="0" indent="0" algn="l">
              <a:buNone/>
            </a:pPr>
            <a:r>
              <a:rPr lang="en-US" sz="2400" dirty="0"/>
              <a:t>vertical support or held by the patient may prevent unnecessary</a:t>
            </a:r>
          </a:p>
          <a:p>
            <a:pPr marL="0" indent="0" algn="l">
              <a:buNone/>
            </a:pPr>
            <a:r>
              <a:rPr lang="en-US" sz="2400" dirty="0"/>
              <a:t>movement.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Centre behind the patella, with the vertical central ray angled</a:t>
            </a:r>
          </a:p>
          <a:p>
            <a:pPr marL="0" indent="0" algn="l">
              <a:buNone/>
            </a:pPr>
            <a:r>
              <a:rPr lang="en-US" sz="2400" dirty="0"/>
              <a:t>approximately 15 degrees towards the knee, avoiding the </a:t>
            </a:r>
            <a:r>
              <a:rPr lang="en-US" sz="2400" dirty="0" smtClean="0"/>
              <a:t>toes</a:t>
            </a:r>
          </a:p>
          <a:p>
            <a:pPr marL="0" indent="0" algn="l">
              <a:buNone/>
            </a:pPr>
            <a:r>
              <a:rPr lang="en-US" sz="2400" b="1" dirty="0"/>
              <a:t>detector size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/>
              <a:t>18 cm x 24 cm</a:t>
            </a:r>
          </a:p>
          <a:p>
            <a:pPr marL="0" indent="0" algn="l">
              <a:buNone/>
            </a:pPr>
            <a:r>
              <a:rPr lang="en-US" sz="2400" b="1" dirty="0"/>
              <a:t>exposure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/>
              <a:t>60-70 </a:t>
            </a:r>
            <a:r>
              <a:rPr lang="en-US" sz="2000" dirty="0" err="1"/>
              <a:t>kVp</a:t>
            </a:r>
            <a:endParaRPr lang="en-US" sz="2000" dirty="0"/>
          </a:p>
          <a:p>
            <a:pPr marL="457200" lvl="1" indent="0" algn="l">
              <a:buNone/>
            </a:pPr>
            <a:r>
              <a:rPr lang="en-US" sz="2000" dirty="0"/>
              <a:t>7-10 </a:t>
            </a:r>
            <a:r>
              <a:rPr lang="en-US" sz="2000" dirty="0" err="1" smtClean="0"/>
              <a:t>mAs</a:t>
            </a:r>
            <a:r>
              <a:rPr lang="en-US" sz="2400" dirty="0" smtClean="0"/>
              <a:t>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4191831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5681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67" y="2348880"/>
            <a:ext cx="33813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63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US" dirty="0"/>
              <a:t>Shaft of femur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 smtClean="0"/>
              <a:t>1- Antero-posterior</a:t>
            </a:r>
            <a:endParaRPr lang="en-US" sz="2400" b="1" dirty="0"/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The patient lies supine on the X-ray table, with both legs</a:t>
            </a:r>
          </a:p>
          <a:p>
            <a:pPr marL="0" indent="0" algn="l">
              <a:buNone/>
            </a:pPr>
            <a:r>
              <a:rPr lang="en-US" sz="2400" dirty="0"/>
              <a:t>extended.</a:t>
            </a:r>
          </a:p>
          <a:p>
            <a:pPr marL="0" indent="0" algn="l">
              <a:buNone/>
            </a:pPr>
            <a:r>
              <a:rPr lang="en-US" sz="2400" dirty="0"/>
              <a:t>• The affected limb is rotated to centralize the patella over the</a:t>
            </a:r>
          </a:p>
          <a:p>
            <a:pPr marL="0" indent="0" algn="l">
              <a:buNone/>
            </a:pPr>
            <a:r>
              <a:rPr lang="en-US" sz="2400" dirty="0"/>
              <a:t>femur.</a:t>
            </a:r>
          </a:p>
          <a:p>
            <a:pPr marL="0" indent="0"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The cassette is positioned in the Bucky tray immediately under</a:t>
            </a:r>
          </a:p>
          <a:p>
            <a:pPr marL="0" indent="0" algn="l">
              <a:buNone/>
            </a:pPr>
            <a:r>
              <a:rPr lang="en-US" sz="2400" dirty="0"/>
              <a:t>the limb, adjacent to the posterior aspect of the thigh to include</a:t>
            </a:r>
          </a:p>
          <a:p>
            <a:pPr marL="0" indent="0" algn="l">
              <a:buNone/>
            </a:pPr>
            <a:r>
              <a:rPr lang="en-US" sz="2400" dirty="0"/>
              <a:t>both the hip and the knee joints.</a:t>
            </a:r>
          </a:p>
          <a:p>
            <a:pPr marL="0" indent="0" algn="l">
              <a:buNone/>
            </a:pPr>
            <a:r>
              <a:rPr lang="en-US" sz="2400" dirty="0"/>
              <a:t>• Alternatively, the cassette is positioned directly under the limb,</a:t>
            </a:r>
          </a:p>
          <a:p>
            <a:pPr marL="0" indent="0" algn="l">
              <a:buNone/>
            </a:pPr>
            <a:r>
              <a:rPr lang="en-US" sz="2400" dirty="0"/>
              <a:t>against the posterior aspect of the thigh to include </a:t>
            </a:r>
            <a:r>
              <a:rPr lang="en-US" sz="2400" dirty="0" smtClean="0"/>
              <a:t>knee joint</a:t>
            </a:r>
            <a:r>
              <a:rPr lang="en-US" sz="2400" dirty="0"/>
              <a:t>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Centre to the middle of the cassette, with the vertical central</a:t>
            </a:r>
          </a:p>
          <a:p>
            <a:pPr marL="0" indent="0" algn="l">
              <a:buNone/>
            </a:pPr>
            <a:r>
              <a:rPr lang="ar-EG" sz="2400" dirty="0" smtClean="0"/>
              <a:t>     </a:t>
            </a:r>
            <a:r>
              <a:rPr lang="en-US" sz="2400" dirty="0" smtClean="0"/>
              <a:t>ray </a:t>
            </a:r>
            <a:r>
              <a:rPr lang="en-US" sz="2400" dirty="0"/>
              <a:t>at 90 degrees to an imaginary line joining </a:t>
            </a:r>
            <a:r>
              <a:rPr lang="en-US" sz="2400" dirty="0" smtClean="0"/>
              <a:t>femoral</a:t>
            </a:r>
            <a:r>
              <a:rPr lang="en-US" sz="2400" dirty="0"/>
              <a:t> </a:t>
            </a:r>
            <a:r>
              <a:rPr lang="en-US" sz="2400" dirty="0" smtClean="0"/>
              <a:t>condyles</a:t>
            </a:r>
            <a:r>
              <a:rPr lang="en-US" sz="2400" dirty="0"/>
              <a:t>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614803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3" y="2313258"/>
            <a:ext cx="51244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24" y="1628800"/>
            <a:ext cx="3983943" cy="47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27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0"/>
            <a:ext cx="9433048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u="sng" dirty="0" smtClean="0"/>
              <a:t>2- Lateral </a:t>
            </a:r>
            <a:r>
              <a:rPr lang="en-US" sz="2400" b="1" u="sng" dirty="0"/>
              <a:t>– basic</a:t>
            </a:r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From the </a:t>
            </a:r>
            <a:r>
              <a:rPr lang="en-US" sz="2400" dirty="0" err="1"/>
              <a:t>antero</a:t>
            </a:r>
            <a:r>
              <a:rPr lang="en-US" sz="2400" dirty="0"/>
              <a:t>-posterior position, the patient rotates on to</a:t>
            </a:r>
          </a:p>
          <a:p>
            <a:pPr marL="0" indent="0" algn="l">
              <a:buNone/>
            </a:pPr>
            <a:r>
              <a:rPr lang="en-US" sz="2400" dirty="0"/>
              <a:t>the affected side, and the knee is slightly flexed.</a:t>
            </a:r>
          </a:p>
          <a:p>
            <a:pPr marL="0" indent="0" algn="l">
              <a:buNone/>
            </a:pPr>
            <a:r>
              <a:rPr lang="en-US" sz="2400" dirty="0"/>
              <a:t>• The pelvis is rotated backwards to separate the thighs.</a:t>
            </a:r>
          </a:p>
          <a:p>
            <a:pPr marL="0" indent="0" algn="l">
              <a:buNone/>
            </a:pPr>
            <a:r>
              <a:rPr lang="en-US" sz="2400" dirty="0"/>
              <a:t>• The position of the limb is then adjusted to vertically superimpose</a:t>
            </a:r>
          </a:p>
          <a:p>
            <a:pPr marL="0" indent="0" algn="l">
              <a:buNone/>
            </a:pPr>
            <a:r>
              <a:rPr lang="en-US" sz="2400" dirty="0"/>
              <a:t>the femoral condyles.</a:t>
            </a:r>
          </a:p>
          <a:p>
            <a:pPr marL="0" indent="0"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The cassette is positioned in the Bucky tray under the lateral</a:t>
            </a:r>
          </a:p>
          <a:p>
            <a:pPr marL="0" indent="0" algn="l">
              <a:buNone/>
            </a:pPr>
            <a:r>
              <a:rPr lang="en-US" sz="2400" dirty="0"/>
              <a:t>aspect of the thigh to include the knee </a:t>
            </a:r>
            <a:r>
              <a:rPr lang="en-US" sz="2400" dirty="0" smtClean="0"/>
              <a:t>joint.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• Alternatively, the cassette is positioned directly under the limb,</a:t>
            </a:r>
          </a:p>
          <a:p>
            <a:pPr marL="0" indent="0" algn="l">
              <a:buNone/>
            </a:pPr>
            <a:r>
              <a:rPr lang="en-US" sz="2400" dirty="0"/>
              <a:t>against the lateral aspect of the </a:t>
            </a:r>
            <a:r>
              <a:rPr lang="en-US" sz="2400" dirty="0" smtClean="0"/>
              <a:t>thigh </a:t>
            </a:r>
            <a:r>
              <a:rPr lang="en-US" sz="2400" dirty="0"/>
              <a:t>to include the knee joint.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Centre to the middle of the cassette, with the vertical central</a:t>
            </a:r>
          </a:p>
          <a:p>
            <a:pPr marL="0" indent="0" algn="l">
              <a:buNone/>
            </a:pPr>
            <a:r>
              <a:rPr lang="en-US" sz="2400" dirty="0"/>
              <a:t>ray parallel to the imaginary line joining the femoral condyles.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15853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-99392"/>
            <a:ext cx="8640960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b="1" dirty="0" smtClean="0"/>
              <a:t>2- </a:t>
            </a:r>
            <a:r>
              <a:rPr lang="en-US" b="1" dirty="0" err="1"/>
              <a:t>Dorsi</a:t>
            </a:r>
            <a:r>
              <a:rPr lang="en-US" b="1" dirty="0"/>
              <a:t>-plantar </a:t>
            </a:r>
            <a:r>
              <a:rPr lang="en-US" b="1" dirty="0" smtClean="0"/>
              <a:t>oblique</a:t>
            </a:r>
          </a:p>
          <a:p>
            <a:pPr marL="0" indent="0" algn="l">
              <a:buNone/>
            </a:pPr>
            <a:r>
              <a:rPr lang="ar-EG" dirty="0" smtClean="0"/>
              <a:t> </a:t>
            </a:r>
            <a:r>
              <a:rPr lang="en-US" dirty="0" smtClean="0"/>
              <a:t>Position </a:t>
            </a:r>
            <a:r>
              <a:rPr lang="en-US" dirty="0"/>
              <a:t>of patient and cassette</a:t>
            </a:r>
          </a:p>
          <a:p>
            <a:pPr marL="0" indent="0" algn="l">
              <a:buNone/>
            </a:pPr>
            <a:r>
              <a:rPr lang="en-US" dirty="0"/>
              <a:t>• From the basic </a:t>
            </a:r>
            <a:r>
              <a:rPr lang="en-US" dirty="0" err="1"/>
              <a:t>dorsi</a:t>
            </a:r>
            <a:r>
              <a:rPr lang="en-US" dirty="0"/>
              <a:t>-plantar position, the affected limb </a:t>
            </a:r>
            <a:r>
              <a:rPr lang="en-US" dirty="0" smtClean="0"/>
              <a:t>is allowed </a:t>
            </a:r>
            <a:r>
              <a:rPr lang="en-US" dirty="0"/>
              <a:t>to lean medially to bring the plantar surface of </a:t>
            </a:r>
            <a:r>
              <a:rPr lang="en-US" dirty="0" smtClean="0"/>
              <a:t>the foot </a:t>
            </a:r>
            <a:r>
              <a:rPr lang="en-US" dirty="0"/>
              <a:t>approximately 30–45 degrees to the cassette.</a:t>
            </a:r>
          </a:p>
          <a:p>
            <a:pPr marL="0" indent="0" algn="l">
              <a:buNone/>
            </a:pPr>
            <a:r>
              <a:rPr lang="en-US" dirty="0"/>
              <a:t>• A non-opaque angled pad is placed under the foot to </a:t>
            </a:r>
            <a:r>
              <a:rPr lang="en-US" dirty="0" smtClean="0"/>
              <a:t>maintain the </a:t>
            </a:r>
            <a:r>
              <a:rPr lang="en-US" dirty="0"/>
              <a:t>position, with the opposite limb acting as a support.</a:t>
            </a:r>
          </a:p>
          <a:p>
            <a:pPr marL="0" indent="0" algn="l">
              <a:buNone/>
            </a:pPr>
            <a:r>
              <a:rPr lang="en-US" dirty="0"/>
              <a:t>Direction and </a:t>
            </a:r>
            <a:r>
              <a:rPr lang="en-US" dirty="0" smtClean="0"/>
              <a:t>centering </a:t>
            </a:r>
            <a:r>
              <a:rPr lang="en-US" dirty="0"/>
              <a:t>of the X-ray beam</a:t>
            </a:r>
          </a:p>
          <a:p>
            <a:pPr marL="0" indent="0" algn="l">
              <a:buNone/>
            </a:pPr>
            <a:r>
              <a:rPr lang="ar-EG" dirty="0" smtClean="0"/>
              <a:t> </a:t>
            </a:r>
            <a:r>
              <a:rPr lang="en-US" dirty="0" smtClean="0"/>
              <a:t>• </a:t>
            </a:r>
            <a:r>
              <a:rPr lang="en-US" dirty="0"/>
              <a:t>The vertical central ray is directed over the </a:t>
            </a:r>
            <a:r>
              <a:rPr lang="ar-EG" dirty="0" smtClean="0"/>
              <a:t>  </a:t>
            </a:r>
            <a:r>
              <a:rPr lang="en-US" dirty="0" smtClean="0"/>
              <a:t>cuboid-</a:t>
            </a:r>
            <a:r>
              <a:rPr lang="en-US" dirty="0" err="1" smtClean="0"/>
              <a:t>navicular</a:t>
            </a:r>
            <a:r>
              <a:rPr lang="en-US" dirty="0" smtClean="0"/>
              <a:t> joint.</a:t>
            </a:r>
          </a:p>
          <a:p>
            <a:pPr marL="0" indent="0" algn="l">
              <a:buNone/>
            </a:pPr>
            <a:r>
              <a:rPr lang="en-US" b="1" dirty="0" smtClean="0"/>
              <a:t>detector size </a:t>
            </a:r>
            <a:r>
              <a:rPr lang="en-US" sz="2400" dirty="0" smtClean="0"/>
              <a:t>18 </a:t>
            </a:r>
            <a:r>
              <a:rPr lang="en-US" sz="2400" dirty="0"/>
              <a:t>cm x 24 </a:t>
            </a:r>
            <a:r>
              <a:rPr lang="en-US" sz="2400" dirty="0" smtClean="0"/>
              <a:t>cm </a:t>
            </a:r>
            <a:r>
              <a:rPr lang="en-US" b="1" dirty="0" smtClean="0"/>
              <a:t>exposure</a:t>
            </a:r>
            <a:r>
              <a:rPr lang="en-US" dirty="0"/>
              <a:t> </a:t>
            </a:r>
            <a:r>
              <a:rPr lang="en-US" sz="2400" dirty="0" smtClean="0"/>
              <a:t>50-55 </a:t>
            </a:r>
            <a:r>
              <a:rPr lang="en-US" sz="2400" dirty="0" err="1" smtClean="0"/>
              <a:t>kVp</a:t>
            </a:r>
            <a:r>
              <a:rPr lang="en-US" sz="2400" dirty="0" smtClean="0"/>
              <a:t>  3-4 </a:t>
            </a:r>
            <a:r>
              <a:rPr lang="en-US" sz="2400" dirty="0" err="1"/>
              <a:t>mAs</a:t>
            </a:r>
            <a:endParaRPr lang="en-US" sz="2400" dirty="0"/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718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6" y="2044496"/>
            <a:ext cx="5284358" cy="331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ÙØªÙØ¬Ø© Ø¨Ø­Ø« Ø§ÙØµÙØ± Ø¹Ù âªfemoral shaft ap x ray positioning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75" y="2060848"/>
            <a:ext cx="3113497" cy="329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7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340768"/>
            <a:ext cx="31146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581250" cy="46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2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6632"/>
            <a:ext cx="8568952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3- Lateral</a:t>
            </a:r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From the </a:t>
            </a:r>
            <a:r>
              <a:rPr lang="en-US" sz="2400" dirty="0" err="1"/>
              <a:t>dorsi</a:t>
            </a:r>
            <a:r>
              <a:rPr lang="en-US" sz="2400" dirty="0"/>
              <a:t>-plantar position, the leg is rotated outwards</a:t>
            </a:r>
          </a:p>
          <a:p>
            <a:pPr marL="0" indent="0" algn="l">
              <a:buNone/>
            </a:pPr>
            <a:r>
              <a:rPr lang="en-US" sz="2400" dirty="0"/>
              <a:t>to bring the lateral aspect of the foot in contact with </a:t>
            </a:r>
            <a:r>
              <a:rPr lang="en-US" sz="2400" dirty="0" smtClean="0"/>
              <a:t>the cassette.</a:t>
            </a:r>
          </a:p>
          <a:p>
            <a:pPr marL="0" indent="0"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A pad is placed under the knee for support.</a:t>
            </a:r>
          </a:p>
          <a:p>
            <a:pPr marL="0" indent="0" algn="l">
              <a:buNone/>
            </a:pPr>
            <a:r>
              <a:rPr lang="en-US" sz="2400" dirty="0"/>
              <a:t>• The position of the foot is adjusted slightly to bring the plantar</a:t>
            </a:r>
          </a:p>
          <a:p>
            <a:pPr marL="0" indent="0" algn="l">
              <a:buNone/>
            </a:pPr>
            <a:r>
              <a:rPr lang="en-US" sz="2400" dirty="0"/>
              <a:t>aspect perpendicular to the cassette.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The vertical central ray is </a:t>
            </a:r>
            <a:r>
              <a:rPr lang="en-US" sz="2400" dirty="0" smtClean="0"/>
              <a:t>centered </a:t>
            </a:r>
            <a:r>
              <a:rPr lang="en-US" sz="2400" dirty="0"/>
              <a:t>over the navicular </a:t>
            </a:r>
            <a:r>
              <a:rPr lang="en-US" sz="2400" dirty="0" smtClean="0"/>
              <a:t>cuneiform.</a:t>
            </a:r>
            <a:endParaRPr lang="ar-EG" sz="2400" dirty="0" smtClean="0"/>
          </a:p>
          <a:p>
            <a:pPr marL="0" indent="0" algn="l">
              <a:buNone/>
            </a:pPr>
            <a:r>
              <a:rPr lang="en-US" sz="2400" b="1" dirty="0"/>
              <a:t>detector size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/>
              <a:t>18 cm x 24 cm</a:t>
            </a:r>
          </a:p>
          <a:p>
            <a:pPr marL="0" indent="0" algn="l">
              <a:buNone/>
            </a:pPr>
            <a:r>
              <a:rPr lang="en-US" sz="2400" b="1" dirty="0"/>
              <a:t>exposure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000" dirty="0"/>
              <a:t>55-60 </a:t>
            </a:r>
            <a:r>
              <a:rPr lang="en-US" sz="2000" dirty="0" err="1"/>
              <a:t>kVp</a:t>
            </a:r>
            <a:endParaRPr lang="en-US" sz="2000" dirty="0"/>
          </a:p>
          <a:p>
            <a:pPr marL="457200" lvl="1" indent="0" algn="l">
              <a:buNone/>
            </a:pPr>
            <a:r>
              <a:rPr lang="en-US" sz="2000" dirty="0"/>
              <a:t>4-6 </a:t>
            </a:r>
            <a:r>
              <a:rPr lang="en-US" sz="2000" dirty="0" err="1" smtClean="0"/>
              <a:t>mAs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42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79600"/>
            <a:ext cx="5057775" cy="399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8" y="1817978"/>
            <a:ext cx="6859503" cy="409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dirty="0"/>
              <a:t>Ankle joint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92696"/>
            <a:ext cx="8748464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1- Antero-posterior </a:t>
            </a:r>
            <a:r>
              <a:rPr lang="en-US" sz="2400" b="1" dirty="0"/>
              <a:t>– </a:t>
            </a:r>
            <a:r>
              <a:rPr lang="en-US" sz="2400" b="1" dirty="0" smtClean="0"/>
              <a:t>basic (Mortice </a:t>
            </a:r>
            <a:r>
              <a:rPr lang="en-US" sz="2400" b="1" dirty="0"/>
              <a:t>projection</a:t>
            </a:r>
            <a:r>
              <a:rPr lang="en-US" sz="2400" b="1" dirty="0" smtClean="0"/>
              <a:t>)</a:t>
            </a:r>
          </a:p>
          <a:p>
            <a:pPr marL="0" indent="0" algn="l">
              <a:buNone/>
            </a:pPr>
            <a:r>
              <a:rPr lang="en-US" sz="2400" dirty="0"/>
              <a:t>Position of patient and cassette</a:t>
            </a:r>
          </a:p>
          <a:p>
            <a:pPr marL="0" indent="0" algn="l">
              <a:buNone/>
            </a:pPr>
            <a:r>
              <a:rPr lang="en-US" sz="2400" dirty="0"/>
              <a:t>• The patient is either supine or seated on the X-ray table with</a:t>
            </a:r>
          </a:p>
          <a:p>
            <a:pPr marL="0" indent="0" algn="l">
              <a:buNone/>
            </a:pPr>
            <a:r>
              <a:rPr lang="en-US" sz="2400" dirty="0"/>
              <a:t>both legs extended.</a:t>
            </a:r>
          </a:p>
          <a:p>
            <a:pPr marL="0" indent="0" algn="l">
              <a:buNone/>
            </a:pPr>
            <a:r>
              <a:rPr lang="en-US" sz="2400" dirty="0"/>
              <a:t>• A pad may be placed under the knee for comfort.</a:t>
            </a:r>
          </a:p>
          <a:p>
            <a:pPr marL="0" indent="0" algn="l">
              <a:buNone/>
            </a:pPr>
            <a:r>
              <a:rPr lang="en-US" sz="2400" dirty="0"/>
              <a:t>• The affected ankle is supported in dorsiflexion by a firm</a:t>
            </a:r>
          </a:p>
          <a:p>
            <a:pPr marL="0" indent="0" algn="l">
              <a:buNone/>
            </a:pPr>
            <a:r>
              <a:rPr lang="en-US" sz="2400" dirty="0"/>
              <a:t>90-degree pad placed against the plantar aspect of the foot.</a:t>
            </a:r>
          </a:p>
          <a:p>
            <a:pPr marL="0" indent="0" algn="l">
              <a:buNone/>
            </a:pPr>
            <a:r>
              <a:rPr lang="en-US" sz="2400" dirty="0"/>
              <a:t>The limb is rotated medially (approximately 20 degrees) until</a:t>
            </a:r>
          </a:p>
          <a:p>
            <a:pPr marL="0" indent="0" algn="l">
              <a:buNone/>
            </a:pPr>
            <a:r>
              <a:rPr lang="en-US" sz="2400" dirty="0"/>
              <a:t>the medial and lateral malleoli are equidistant from the cassette.</a:t>
            </a:r>
          </a:p>
          <a:p>
            <a:pPr marL="0" indent="0" algn="l">
              <a:buNone/>
            </a:pPr>
            <a:r>
              <a:rPr lang="en-US" sz="2400" dirty="0"/>
              <a:t>• The lower edge of the cassette is positioned just below the</a:t>
            </a:r>
          </a:p>
          <a:p>
            <a:pPr marL="0" indent="0" algn="l">
              <a:buNone/>
            </a:pPr>
            <a:r>
              <a:rPr lang="en-US" sz="2400" dirty="0"/>
              <a:t>plantar aspect of the heel.</a:t>
            </a:r>
          </a:p>
          <a:p>
            <a:pPr marL="0" indent="0" algn="l">
              <a:buNone/>
            </a:pPr>
            <a:r>
              <a:rPr lang="en-US" sz="2400" dirty="0"/>
              <a:t>Direction and </a:t>
            </a:r>
            <a:r>
              <a:rPr lang="en-US" sz="2400" dirty="0" smtClean="0"/>
              <a:t>centering </a:t>
            </a:r>
            <a:r>
              <a:rPr lang="en-US" sz="2400" dirty="0"/>
              <a:t>of the X-ray beam</a:t>
            </a:r>
          </a:p>
          <a:p>
            <a:pPr marL="0" indent="0" algn="l">
              <a:buNone/>
            </a:pPr>
            <a:r>
              <a:rPr lang="en-US" sz="2400" dirty="0"/>
              <a:t>• Centre midway between the malleoli with the vertical central</a:t>
            </a:r>
          </a:p>
          <a:p>
            <a:pPr marL="0" indent="0" algn="l">
              <a:buNone/>
            </a:pPr>
            <a:r>
              <a:rPr lang="en-US" sz="2400" dirty="0"/>
              <a:t>ray at 90 degrees to an imaginary line joining the malleoli.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8429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2100</Words>
  <Application>Microsoft Office PowerPoint</Application>
  <PresentationFormat>عرض على الشاشة (3:4)‏</PresentationFormat>
  <Paragraphs>223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5" baseType="lpstr">
      <vt:lpstr>Algerian</vt:lpstr>
      <vt:lpstr>Arial</vt:lpstr>
      <vt:lpstr>Calibri</vt:lpstr>
      <vt:lpstr>Times New Roman</vt:lpstr>
      <vt:lpstr>سمة Office</vt:lpstr>
      <vt:lpstr>بسم الله الرحمن  الرحيم</vt:lpstr>
      <vt:lpstr>Foot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Ankle joint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Calcaneum</vt:lpstr>
      <vt:lpstr>عرض تقديمي في PowerPoint</vt:lpstr>
      <vt:lpstr>          • The cassette is positioned with its lower edge just distal   to the plantar aspect of the heel. Direction and centering of the X-ray beam • Centre to the plantar aspect of the heel at the level of the tubercle of the fifth metatarsal. • The central ray is directed cranially at an angle of 40  degrees to the plantar aspect of the heel.</vt:lpstr>
      <vt:lpstr>عرض تقديمي في PowerPoint</vt:lpstr>
      <vt:lpstr>عرض تقديمي في PowerPoint</vt:lpstr>
      <vt:lpstr>عرض تقديمي في PowerPoint</vt:lpstr>
      <vt:lpstr>Tibia and fibula</vt:lpstr>
      <vt:lpstr>عرض تقديمي في PowerPoint</vt:lpstr>
      <vt:lpstr>عرض تقديمي في PowerPoint</vt:lpstr>
      <vt:lpstr>عرض تقديمي في PowerPoint</vt:lpstr>
      <vt:lpstr>Knee joint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Shaft of femur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 الرحيم</dc:title>
  <dc:creator>Windows 7</dc:creator>
  <cp:lastModifiedBy>you</cp:lastModifiedBy>
  <cp:revision>28</cp:revision>
  <dcterms:created xsi:type="dcterms:W3CDTF">2019-03-02T12:33:59Z</dcterms:created>
  <dcterms:modified xsi:type="dcterms:W3CDTF">2019-04-29T22:54:01Z</dcterms:modified>
</cp:coreProperties>
</file>