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93" r:id="rId5"/>
    <p:sldId id="270" r:id="rId6"/>
    <p:sldId id="277" r:id="rId7"/>
    <p:sldId id="294" r:id="rId8"/>
    <p:sldId id="295" r:id="rId9"/>
    <p:sldId id="258" r:id="rId10"/>
    <p:sldId id="259" r:id="rId11"/>
    <p:sldId id="296" r:id="rId12"/>
    <p:sldId id="260" r:id="rId13"/>
    <p:sldId id="261" r:id="rId14"/>
    <p:sldId id="262" r:id="rId15"/>
    <p:sldId id="263" r:id="rId16"/>
    <p:sldId id="265" r:id="rId17"/>
    <p:sldId id="264" r:id="rId18"/>
    <p:sldId id="266" r:id="rId19"/>
    <p:sldId id="267" r:id="rId20"/>
    <p:sldId id="268" r:id="rId21"/>
    <p:sldId id="297" r:id="rId22"/>
    <p:sldId id="278" r:id="rId23"/>
    <p:sldId id="292" r:id="rId24"/>
    <p:sldId id="279" r:id="rId25"/>
    <p:sldId id="280" r:id="rId26"/>
    <p:sldId id="298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578-144E-48DD-BFAC-F651C2C88B06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DF1-9387-4EC3-933B-B7D294AB1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36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578-144E-48DD-BFAC-F651C2C88B06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DF1-9387-4EC3-933B-B7D294AB1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5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578-144E-48DD-BFAC-F651C2C88B06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DF1-9387-4EC3-933B-B7D294AB1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4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578-144E-48DD-BFAC-F651C2C88B06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DF1-9387-4EC3-933B-B7D294AB1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5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578-144E-48DD-BFAC-F651C2C88B06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DF1-9387-4EC3-933B-B7D294AB1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48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578-144E-48DD-BFAC-F651C2C88B06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DF1-9387-4EC3-933B-B7D294AB1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66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578-144E-48DD-BFAC-F651C2C88B06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DF1-9387-4EC3-933B-B7D294AB1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02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578-144E-48DD-BFAC-F651C2C88B06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DF1-9387-4EC3-933B-B7D294AB1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49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578-144E-48DD-BFAC-F651C2C88B06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DF1-9387-4EC3-933B-B7D294AB1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04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578-144E-48DD-BFAC-F651C2C88B06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DF1-9387-4EC3-933B-B7D294AB1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4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578-144E-48DD-BFAC-F651C2C88B06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DF1-9387-4EC3-933B-B7D294AB1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2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8578-144E-48DD-BFAC-F651C2C88B06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96DF1-9387-4EC3-933B-B7D294AB1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115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PAIN </a:t>
            </a:r>
            <a:endParaRPr lang="en-GB" sz="115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Ahmed Talaat Temerek</a:t>
            </a:r>
          </a:p>
          <a:p>
            <a:r>
              <a:rPr lang="en-GB" dirty="0" smtClean="0"/>
              <a:t>Lecturer of OMFS</a:t>
            </a:r>
          </a:p>
          <a:p>
            <a:r>
              <a:rPr lang="en-GB" dirty="0" smtClean="0"/>
              <a:t>Assuit and South valley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60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7922"/>
            <a:ext cx="10515600" cy="539904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600" b="1" u="sng" spc="600" dirty="0" smtClean="0"/>
              <a:t>PULPAL PAIN </a:t>
            </a:r>
          </a:p>
          <a:p>
            <a:pPr>
              <a:lnSpc>
                <a:spcPct val="150000"/>
              </a:lnSpc>
            </a:pPr>
            <a:r>
              <a:rPr lang="en-GB" sz="3600" b="1" u="sng" spc="600" dirty="0"/>
              <a:t>PERIODONTAL PAIN </a:t>
            </a:r>
            <a:endParaRPr lang="en-GB" sz="3600" b="1" u="sng" spc="600" dirty="0" smtClean="0"/>
          </a:p>
          <a:p>
            <a:pPr>
              <a:lnSpc>
                <a:spcPct val="150000"/>
              </a:lnSpc>
            </a:pPr>
            <a:r>
              <a:rPr lang="en-GB" sz="3600" b="1" u="sng" spc="600" dirty="0"/>
              <a:t>GINGIVAL PAIN </a:t>
            </a:r>
            <a:endParaRPr lang="en-GB" sz="3600" b="1" u="sng" spc="600" dirty="0" smtClean="0"/>
          </a:p>
          <a:p>
            <a:pPr>
              <a:lnSpc>
                <a:spcPct val="150000"/>
              </a:lnSpc>
            </a:pPr>
            <a:r>
              <a:rPr lang="en-GB" sz="3600" b="1" u="sng" spc="600" dirty="0"/>
              <a:t>BONE PAIN </a:t>
            </a:r>
          </a:p>
          <a:p>
            <a:pPr>
              <a:lnSpc>
                <a:spcPct val="150000"/>
              </a:lnSpc>
            </a:pPr>
            <a:r>
              <a:rPr lang="en-GB" sz="3600" b="1" u="sng" spc="600" dirty="0"/>
              <a:t>DENTURE BASE PAIN </a:t>
            </a:r>
          </a:p>
          <a:p>
            <a:pPr>
              <a:lnSpc>
                <a:spcPct val="150000"/>
              </a:lnSpc>
            </a:pPr>
            <a:endParaRPr lang="en-GB" sz="3600" b="1" u="sng" spc="600" dirty="0"/>
          </a:p>
        </p:txBody>
      </p:sp>
    </p:spTree>
    <p:extLst>
      <p:ext uri="{BB962C8B-B14F-4D97-AF65-F5344CB8AC3E}">
        <p14:creationId xmlns:p14="http://schemas.microsoft.com/office/powerpoint/2010/main" val="354236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spc="600" dirty="0"/>
              <a:t>PULPAL PAIN </a:t>
            </a:r>
            <a:br>
              <a:rPr lang="en-GB" b="1" u="sng" spc="6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GB" sz="3600" b="1" u="sng" spc="600" dirty="0"/>
          </a:p>
          <a:p>
            <a:pPr lvl="1">
              <a:lnSpc>
                <a:spcPct val="150000"/>
              </a:lnSpc>
            </a:pPr>
            <a:r>
              <a:rPr lang="en-GB" sz="3200" dirty="0"/>
              <a:t>Dentine sensitivity: due to dentine exposure. </a:t>
            </a:r>
          </a:p>
          <a:p>
            <a:pPr lvl="1">
              <a:lnSpc>
                <a:spcPct val="150000"/>
              </a:lnSpc>
            </a:pPr>
            <a:r>
              <a:rPr lang="en-GB" sz="3200" dirty="0"/>
              <a:t>Cracked tooth: E only, E and D only, E D and Pulp, Root and Cr &amp;Root.</a:t>
            </a:r>
          </a:p>
          <a:p>
            <a:pPr lvl="1">
              <a:lnSpc>
                <a:spcPct val="150000"/>
              </a:lnSpc>
            </a:pPr>
            <a:r>
              <a:rPr lang="en-GB" sz="3200" dirty="0"/>
              <a:t>Pulpitis: Hyperaemia, Acute pulpitis, </a:t>
            </a:r>
            <a:r>
              <a:rPr lang="en-GB" sz="3200" dirty="0" err="1"/>
              <a:t>Supprattive</a:t>
            </a:r>
            <a:r>
              <a:rPr lang="en-GB" sz="3200" dirty="0"/>
              <a:t> pulpitis, Chronic pulpitis and Chronic </a:t>
            </a:r>
            <a:r>
              <a:rPr lang="en-GB" sz="3200" dirty="0" err="1"/>
              <a:t>Hyperplstic</a:t>
            </a:r>
            <a:r>
              <a:rPr lang="en-GB" sz="3200" dirty="0"/>
              <a:t> Pulpitis.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84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0627"/>
            <a:ext cx="10515600" cy="54263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3600" b="1" u="sng" spc="600" dirty="0" smtClean="0"/>
              <a:t>PERIODONTAL PAIN 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Acute apical periodontitis of pulpal origin. 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Traumatic periodontitis.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Chronic apical periodontitis.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Acute periodontitis of gingival origin.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Periodontal – </a:t>
            </a:r>
            <a:r>
              <a:rPr lang="en-GB" sz="3200" dirty="0" err="1" smtClean="0"/>
              <a:t>endondotic</a:t>
            </a:r>
            <a:r>
              <a:rPr lang="en-GB" sz="3200" dirty="0" smtClean="0"/>
              <a:t> lesion.</a:t>
            </a:r>
          </a:p>
          <a:p>
            <a:pPr lvl="1">
              <a:lnSpc>
                <a:spcPct val="150000"/>
              </a:lnSpc>
            </a:pPr>
            <a:endParaRPr lang="en-GB" sz="3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4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3331"/>
            <a:ext cx="10515600" cy="545363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GB" sz="3600" b="1" u="sng" spc="600" dirty="0" smtClean="0"/>
              <a:t>GINGIVAL PAIN 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Traumatic Gingivitis.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Acute gingivitis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A.N.U.G.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Acute Pericoronitis.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Third molar infection.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Teething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Gingivitis due to other causes e.g. Lichen Planus and Mucous Membrane Pemphigoid.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419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0627"/>
            <a:ext cx="10515600" cy="542633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3600" b="1" u="sng" spc="600" dirty="0" smtClean="0"/>
              <a:t>BONE PAIN 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Dry socket.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Cyst.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Infected dental cyst.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Osteomyelitis.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Trauma.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Tumor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581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6036"/>
            <a:ext cx="10515600" cy="548092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3600" b="1" u="sng" spc="600" dirty="0" smtClean="0"/>
              <a:t>DENTURE BASE PAIN </a:t>
            </a:r>
          </a:p>
        </p:txBody>
      </p:sp>
    </p:spTree>
    <p:extLst>
      <p:ext uri="{BB962C8B-B14F-4D97-AF65-F5344CB8AC3E}">
        <p14:creationId xmlns:p14="http://schemas.microsoft.com/office/powerpoint/2010/main" val="38114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6600" b="1" spc="600" dirty="0">
                <a:solidFill>
                  <a:srgbClr val="C00000"/>
                </a:solidFill>
                <a:latin typeface="Juice ITC" panose="04040403040A02020202" pitchFamily="82" charset="0"/>
              </a:rPr>
              <a:t>PAIN OF </a:t>
            </a:r>
            <a:r>
              <a:rPr lang="en-GB" sz="6600" b="1" spc="600" dirty="0" smtClean="0">
                <a:solidFill>
                  <a:srgbClr val="C00000"/>
                </a:solidFill>
                <a:latin typeface="Juice ITC" panose="04040403040A02020202" pitchFamily="82" charset="0"/>
              </a:rPr>
              <a:t>NON-DENTAL </a:t>
            </a:r>
            <a:r>
              <a:rPr lang="en-GB" sz="6600" b="1" spc="600" dirty="0">
                <a:solidFill>
                  <a:srgbClr val="C00000"/>
                </a:solidFill>
                <a:latin typeface="Juice ITC" panose="04040403040A02020202" pitchFamily="82" charset="0"/>
              </a:rPr>
              <a:t>ORIGIN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400" b="1" u="sng" spc="600" dirty="0" smtClean="0"/>
              <a:t>CHARACTER</a:t>
            </a:r>
          </a:p>
          <a:p>
            <a:pPr marL="0" indent="0" algn="ctr">
              <a:buNone/>
            </a:pPr>
            <a:endParaRPr lang="en-GB" sz="4400" b="1" u="sng" spc="600" dirty="0"/>
          </a:p>
          <a:p>
            <a:pPr>
              <a:lnSpc>
                <a:spcPct val="250000"/>
              </a:lnSpc>
            </a:pPr>
            <a:r>
              <a:rPr lang="en-GB" sz="1800" b="1" dirty="0" smtClean="0"/>
              <a:t>Less common than pain of dental origin</a:t>
            </a:r>
          </a:p>
          <a:p>
            <a:pPr>
              <a:lnSpc>
                <a:spcPct val="250000"/>
              </a:lnSpc>
            </a:pPr>
            <a:r>
              <a:rPr lang="en-GB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The commonest cause temporomandibular joint disorder.</a:t>
            </a:r>
            <a:endParaRPr lang="en-GB" sz="2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04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0627"/>
            <a:ext cx="10515600" cy="5426336"/>
          </a:xfrm>
        </p:spPr>
        <p:txBody>
          <a:bodyPr/>
          <a:lstStyle/>
          <a:p>
            <a:pPr marL="571500" indent="-571500">
              <a:lnSpc>
                <a:spcPct val="100000"/>
              </a:lnSpc>
              <a:buFont typeface="+mj-lt"/>
              <a:buAutoNum type="romanUcPeriod"/>
            </a:pPr>
            <a:r>
              <a:rPr lang="en-GB" dirty="0" smtClean="0"/>
              <a:t>Neurologic</a:t>
            </a:r>
          </a:p>
          <a:p>
            <a:pPr marL="1028700" lvl="1" indent="-571500">
              <a:lnSpc>
                <a:spcPct val="100000"/>
              </a:lnSpc>
              <a:buFont typeface="+mj-lt"/>
              <a:buAutoNum type="arabicParenR"/>
            </a:pPr>
            <a:r>
              <a:rPr lang="en-GB" dirty="0" smtClean="0"/>
              <a:t>Trigeminal Neuralgia</a:t>
            </a:r>
          </a:p>
          <a:p>
            <a:pPr marL="1028700" lvl="1" indent="-571500">
              <a:lnSpc>
                <a:spcPct val="100000"/>
              </a:lnSpc>
              <a:buFont typeface="+mj-lt"/>
              <a:buAutoNum type="arabicParenR"/>
            </a:pPr>
            <a:r>
              <a:rPr lang="en-GB" dirty="0" smtClean="0"/>
              <a:t>Glossopharyngeal Neuralgia</a:t>
            </a:r>
          </a:p>
          <a:p>
            <a:pPr marL="1028700" lvl="1" indent="-571500">
              <a:lnSpc>
                <a:spcPct val="100000"/>
              </a:lnSpc>
              <a:buFont typeface="+mj-lt"/>
              <a:buAutoNum type="arabicParenR"/>
            </a:pPr>
            <a:r>
              <a:rPr lang="en-GB" dirty="0" smtClean="0"/>
              <a:t>H.Z.</a:t>
            </a:r>
          </a:p>
          <a:p>
            <a:pPr marL="1028700" lvl="1" indent="-571500">
              <a:lnSpc>
                <a:spcPct val="100000"/>
              </a:lnSpc>
              <a:buFont typeface="+mj-lt"/>
              <a:buAutoNum type="arabicParenR"/>
            </a:pPr>
            <a:r>
              <a:rPr lang="en-GB" dirty="0" smtClean="0"/>
              <a:t>Post-herpetic Neuralgia</a:t>
            </a:r>
          </a:p>
          <a:p>
            <a:pPr marL="1028700" lvl="1" indent="-571500">
              <a:lnSpc>
                <a:spcPct val="100000"/>
              </a:lnSpc>
              <a:buFont typeface="+mj-lt"/>
              <a:buAutoNum type="arabicParenR"/>
            </a:pPr>
            <a:r>
              <a:rPr lang="en-GB" dirty="0" smtClean="0"/>
              <a:t>Ramsay-Hunt Syndrome (Geniculate Herpes).</a:t>
            </a:r>
          </a:p>
          <a:p>
            <a:pPr marL="1028700" lvl="1" indent="-571500">
              <a:lnSpc>
                <a:spcPct val="100000"/>
              </a:lnSpc>
              <a:buFont typeface="+mj-lt"/>
              <a:buAutoNum type="arabicParenR"/>
            </a:pPr>
            <a:r>
              <a:rPr lang="en-GB" dirty="0" smtClean="0"/>
              <a:t>Bell`s Palsy.</a:t>
            </a:r>
          </a:p>
          <a:p>
            <a:pPr marL="1028700" lvl="1" indent="-571500">
              <a:lnSpc>
                <a:spcPct val="100000"/>
              </a:lnSpc>
              <a:buFont typeface="+mj-lt"/>
              <a:buAutoNum type="arabicParenR"/>
            </a:pPr>
            <a:r>
              <a:rPr lang="en-GB" dirty="0" smtClean="0"/>
              <a:t>Multiple sclerosis.</a:t>
            </a:r>
          </a:p>
          <a:p>
            <a:pPr marL="1028700" lvl="1" indent="-571500">
              <a:lnSpc>
                <a:spcPct val="100000"/>
              </a:lnSpc>
              <a:buFont typeface="+mj-lt"/>
              <a:buAutoNum type="arabicParenR"/>
            </a:pPr>
            <a:r>
              <a:rPr lang="en-GB" dirty="0" smtClean="0"/>
              <a:t>HIV infection</a:t>
            </a:r>
          </a:p>
          <a:p>
            <a:pPr marL="1028700" lvl="1" indent="-571500">
              <a:lnSpc>
                <a:spcPct val="100000"/>
              </a:lnSpc>
              <a:buFont typeface="+mj-lt"/>
              <a:buAutoNum type="arabicParenR"/>
            </a:pPr>
            <a:r>
              <a:rPr lang="en-GB" dirty="0" smtClean="0"/>
              <a:t>Intracranial Tumor.</a:t>
            </a:r>
          </a:p>
          <a:p>
            <a:pPr marL="1028700" lvl="1" indent="-571500">
              <a:lnSpc>
                <a:spcPct val="100000"/>
              </a:lnSpc>
              <a:buFont typeface="+mj-lt"/>
              <a:buAutoNum type="arabicParenR"/>
            </a:pPr>
            <a:r>
              <a:rPr lang="en-GB" dirty="0" smtClean="0"/>
              <a:t>Causalgia.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45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6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6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6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6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6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6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6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6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6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2513"/>
            <a:ext cx="10515600" cy="534445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en-GB" dirty="0" smtClean="0"/>
              <a:t>Vascular Pain</a:t>
            </a:r>
            <a:endParaRPr lang="en-GB" dirty="0"/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Migraine 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Cluster headache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Giant cell </a:t>
            </a:r>
            <a:r>
              <a:rPr lang="en-GB" dirty="0" err="1" smtClean="0"/>
              <a:t>artreritis</a:t>
            </a:r>
            <a:r>
              <a:rPr lang="en-GB" dirty="0" smtClean="0"/>
              <a:t>.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Paroxysmal Facial hemicranias.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Referred pain.  </a:t>
            </a:r>
          </a:p>
          <a:p>
            <a:pPr marL="571500" indent="-571500">
              <a:buFont typeface="+mj-lt"/>
              <a:buAutoNum type="romanUcPeriod" startAt="2"/>
            </a:pPr>
            <a:r>
              <a:rPr lang="en-GB" dirty="0" smtClean="0"/>
              <a:t>Maxillary Sinus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Sinusitis 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Malignancy</a:t>
            </a:r>
          </a:p>
          <a:p>
            <a:pPr marL="0" indent="0">
              <a:buNone/>
            </a:pPr>
            <a:endParaRPr lang="en-GB" dirty="0" smtClean="0"/>
          </a:p>
          <a:p>
            <a:pPr marL="1028700" lvl="1" indent="-5715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31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1194"/>
            <a:ext cx="10515600" cy="5835769"/>
          </a:xfrm>
        </p:spPr>
        <p:txBody>
          <a:bodyPr/>
          <a:lstStyle/>
          <a:p>
            <a:pPr marL="571500" indent="-571500">
              <a:buFont typeface="+mj-lt"/>
              <a:buAutoNum type="romanUcPeriod" startAt="4"/>
            </a:pPr>
            <a:r>
              <a:rPr lang="en-GB" dirty="0" smtClean="0"/>
              <a:t>Salivary Gland: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Acute </a:t>
            </a:r>
            <a:r>
              <a:rPr lang="en-GB" dirty="0" err="1" smtClean="0"/>
              <a:t>sialadenitis</a:t>
            </a:r>
            <a:r>
              <a:rPr lang="en-GB" dirty="0" smtClean="0"/>
              <a:t> (bacterial, viral, fungal)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Chronic </a:t>
            </a:r>
            <a:r>
              <a:rPr lang="en-GB" dirty="0" err="1" smtClean="0"/>
              <a:t>sialdentitis</a:t>
            </a:r>
            <a:endParaRPr lang="en-GB" dirty="0" smtClean="0"/>
          </a:p>
          <a:p>
            <a:pPr marL="1028700" lvl="1" indent="-571500">
              <a:buFont typeface="+mj-lt"/>
              <a:buAutoNum type="arabicPeriod"/>
            </a:pPr>
            <a:r>
              <a:rPr lang="en-GB" dirty="0" err="1" smtClean="0"/>
              <a:t>Sjogrene</a:t>
            </a:r>
            <a:r>
              <a:rPr lang="en-GB" dirty="0" smtClean="0"/>
              <a:t> Syndrome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Malignancy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Stone, stenosis of duct, obstruction of duct orifice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HIV disease.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Mumps.</a:t>
            </a:r>
          </a:p>
          <a:p>
            <a:pPr marL="571500" indent="-571500">
              <a:buFont typeface="+mj-lt"/>
              <a:buAutoNum type="romanUcPeriod" startAt="4"/>
            </a:pPr>
            <a:r>
              <a:rPr lang="en-GB" dirty="0" smtClean="0"/>
              <a:t>Oral mucosa: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GB" dirty="0" smtClean="0"/>
              <a:t>HZ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GB" dirty="0" smtClean="0"/>
              <a:t>Ramsay-Hunt Syndrome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GB" dirty="0" smtClean="0"/>
              <a:t>Herpetic </a:t>
            </a:r>
            <a:r>
              <a:rPr lang="en-GB" dirty="0" err="1" smtClean="0"/>
              <a:t>Gingivostomatitis</a:t>
            </a:r>
            <a:endParaRPr lang="en-GB" dirty="0" smtClean="0"/>
          </a:p>
          <a:p>
            <a:pPr marL="1028700" lvl="1" indent="-571500">
              <a:buFont typeface="+mj-lt"/>
              <a:buAutoNum type="romanUcPeriod"/>
            </a:pPr>
            <a:r>
              <a:rPr lang="en-GB" dirty="0" smtClean="0"/>
              <a:t>Late stage Carcinoma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GB" dirty="0" smtClean="0"/>
              <a:t>Mucosal ulcers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24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7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7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7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7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7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7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7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spc="10000" dirty="0" smtClean="0">
                <a:solidFill>
                  <a:srgbClr val="C00000"/>
                </a:solidFill>
                <a:latin typeface="Juice ITC" panose="04040403040A02020202" pitchFamily="82" charset="0"/>
              </a:rPr>
              <a:t>PAIN</a:t>
            </a:r>
            <a:endParaRPr lang="en-GB" sz="6600" b="1" spc="10000" dirty="0">
              <a:solidFill>
                <a:srgbClr val="C00000"/>
              </a:solidFill>
              <a:latin typeface="Juice ITC" panose="04040403040A0202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5646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GB" sz="2400" b="1" dirty="0"/>
              <a:t> “Pain </a:t>
            </a:r>
            <a:r>
              <a:rPr lang="en-GB" sz="2400" b="1" dirty="0" smtClean="0"/>
              <a:t>is an </a:t>
            </a:r>
            <a:r>
              <a:rPr lang="en-GB" sz="2400" b="1" dirty="0"/>
              <a:t>unpleasant sensory and emotional experience associated with actual or potential tissue damage, or described in terms of such damage</a:t>
            </a:r>
            <a:r>
              <a:rPr lang="en-GB" sz="2400" b="1" dirty="0" smtClean="0"/>
              <a:t>”.</a:t>
            </a: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GB" sz="2400" b="1" dirty="0" smtClean="0"/>
              <a:t> Pain</a:t>
            </a:r>
            <a:r>
              <a:rPr lang="en-GB" sz="2400" b="1" dirty="0"/>
              <a:t> has both physical and emotional components. The physical part of pain results from nerve stimulation</a:t>
            </a:r>
            <a:r>
              <a:rPr lang="en-GB" sz="2400" b="1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85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7672"/>
            <a:ext cx="10515600" cy="5699291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 startAt="6"/>
            </a:pPr>
            <a:r>
              <a:rPr lang="en-GB" dirty="0" smtClean="0"/>
              <a:t>TMJ/Masticatory muscles: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TMJ disorders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Fractures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Osteomyelitis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Infected Cyst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smtClean="0"/>
              <a:t>Malignancy</a:t>
            </a:r>
            <a:endParaRPr lang="en-GB" dirty="0"/>
          </a:p>
          <a:p>
            <a:pPr marL="571500" indent="-571500">
              <a:buFont typeface="+mj-lt"/>
              <a:buAutoNum type="romanUcPeriod" startAt="6"/>
            </a:pPr>
            <a:r>
              <a:rPr lang="en-GB" dirty="0" smtClean="0"/>
              <a:t>Ears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dirty="0" err="1" smtClean="0"/>
              <a:t>Ototis</a:t>
            </a:r>
            <a:r>
              <a:rPr lang="en-GB" dirty="0" smtClean="0"/>
              <a:t> media</a:t>
            </a:r>
          </a:p>
          <a:p>
            <a:pPr marL="571500" indent="-571500">
              <a:buFont typeface="+mj-lt"/>
              <a:buAutoNum type="romanUcPeriod" startAt="6"/>
            </a:pPr>
            <a:r>
              <a:rPr lang="en-GB" dirty="0" smtClean="0"/>
              <a:t>Eye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Glaucoma</a:t>
            </a:r>
          </a:p>
          <a:p>
            <a:pPr marL="571500" indent="-571500">
              <a:buFont typeface="+mj-lt"/>
              <a:buAutoNum type="romanUcPeriod" startAt="6"/>
            </a:pPr>
            <a:r>
              <a:rPr lang="en-GB" dirty="0" smtClean="0"/>
              <a:t>Psychogenic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Atypical facial pain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Atypical </a:t>
            </a:r>
            <a:r>
              <a:rPr lang="en-GB" dirty="0" err="1" smtClean="0"/>
              <a:t>odontalgia</a:t>
            </a: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Burning mouth syndrome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15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09" y="257519"/>
            <a:ext cx="11259403" cy="643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3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Definition: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self limiting disorder characterized by instantaneous attacks, of sharp lancinating, shooting pain confined to the area of distribution of the trigeminal nerve and characterized by the presence of trigger zone.</a:t>
            </a:r>
            <a:endParaRPr lang="en-GB" dirty="0"/>
          </a:p>
          <a:p>
            <a:r>
              <a:rPr lang="en-US" b="1" u="sng" dirty="0"/>
              <a:t>Etiology</a:t>
            </a:r>
            <a:r>
              <a:rPr lang="en-US" b="1" dirty="0"/>
              <a:t>: </a:t>
            </a:r>
            <a:r>
              <a:rPr lang="en-US" b="1" dirty="0" smtClean="0"/>
              <a:t>  UNKNOWN</a:t>
            </a:r>
            <a:endParaRPr lang="en-GB" dirty="0"/>
          </a:p>
          <a:p>
            <a:pPr lvl="1" eaLnBrk="0"/>
            <a:r>
              <a:rPr lang="en-US" dirty="0"/>
              <a:t>Demyelination.</a:t>
            </a:r>
            <a:endParaRPr lang="en-GB" dirty="0"/>
          </a:p>
          <a:p>
            <a:pPr lvl="1" eaLnBrk="0"/>
            <a:r>
              <a:rPr lang="en-US" dirty="0"/>
              <a:t>Vascular compression of the trigeminal </a:t>
            </a:r>
            <a:r>
              <a:rPr lang="en-US" dirty="0" smtClean="0"/>
              <a:t>ganglion in Pons region. </a:t>
            </a:r>
            <a:endParaRPr lang="en-GB" dirty="0"/>
          </a:p>
          <a:p>
            <a:pPr lvl="1" eaLnBrk="0"/>
            <a:r>
              <a:rPr lang="en-US" dirty="0"/>
              <a:t>Trauma or infection of the nerve.</a:t>
            </a:r>
            <a:endParaRPr lang="en-GB" dirty="0"/>
          </a:p>
          <a:p>
            <a:pPr lvl="1" eaLnBrk="0"/>
            <a:r>
              <a:rPr lang="en-US" dirty="0"/>
              <a:t>Idiopathic.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01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spc="600" dirty="0" smtClean="0"/>
              <a:t>CLASSIFICATION</a:t>
            </a:r>
            <a:endParaRPr lang="en-GB" b="1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3958"/>
            <a:ext cx="10515600" cy="518614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Classic TN:</a:t>
            </a:r>
          </a:p>
          <a:p>
            <a:pPr lvl="1">
              <a:lnSpc>
                <a:spcPct val="150000"/>
              </a:lnSpc>
            </a:pPr>
            <a:r>
              <a:rPr lang="en-GB" sz="1800" dirty="0"/>
              <a:t>the most common form </a:t>
            </a:r>
          </a:p>
          <a:p>
            <a:pPr lvl="1">
              <a:lnSpc>
                <a:spcPct val="150000"/>
              </a:lnSpc>
            </a:pPr>
            <a:r>
              <a:rPr lang="en-GB" sz="1800" dirty="0"/>
              <a:t>paroxysmal attacks </a:t>
            </a:r>
          </a:p>
          <a:p>
            <a:pPr lvl="1">
              <a:lnSpc>
                <a:spcPct val="150000"/>
              </a:lnSpc>
            </a:pPr>
            <a:r>
              <a:rPr lang="en-GB" sz="1800" dirty="0"/>
              <a:t>pain has at least one of the following features: intense, sharp, superficial or stabbing, or precipitated by a trigger point or area. </a:t>
            </a:r>
          </a:p>
          <a:p>
            <a:pPr lvl="1">
              <a:lnSpc>
                <a:spcPct val="150000"/>
              </a:lnSpc>
            </a:pPr>
            <a:r>
              <a:rPr lang="en-GB" sz="1800" dirty="0"/>
              <a:t>There is no clinical neurologic deficit on examination.</a:t>
            </a:r>
          </a:p>
          <a:p>
            <a:pPr lvl="1">
              <a:lnSpc>
                <a:spcPct val="150000"/>
              </a:lnSpc>
            </a:pPr>
            <a:r>
              <a:rPr lang="en-GB" sz="1800" dirty="0"/>
              <a:t>Symptoms of classic TN cannot be attributed to another disorder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Symptomatic TN: </a:t>
            </a:r>
            <a:r>
              <a:rPr lang="en-GB" sz="2200" dirty="0"/>
              <a:t>has all of the features of classic TN with the additional finding of a causative lesion, other than vascular compression.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Atypical TN: </a:t>
            </a:r>
            <a:r>
              <a:rPr lang="en-GB" sz="1800" dirty="0" smtClean="0"/>
              <a:t>because </a:t>
            </a:r>
            <a:r>
              <a:rPr lang="en-GB" sz="1800" dirty="0"/>
              <a:t>it may meet most, </a:t>
            </a:r>
            <a:r>
              <a:rPr lang="en-GB" sz="1800" dirty="0" smtClean="0"/>
              <a:t>but not </a:t>
            </a:r>
            <a:r>
              <a:rPr lang="en-GB" sz="1800" dirty="0"/>
              <a:t>all, of the </a:t>
            </a:r>
            <a:r>
              <a:rPr lang="en-GB" sz="1800" dirty="0" smtClean="0"/>
              <a:t>diagnostic </a:t>
            </a:r>
            <a:r>
              <a:rPr lang="en-GB" sz="1800" dirty="0"/>
              <a:t>criteria of classic TN.</a:t>
            </a:r>
          </a:p>
        </p:txBody>
      </p:sp>
    </p:spTree>
    <p:extLst>
      <p:ext uri="{BB962C8B-B14F-4D97-AF65-F5344CB8AC3E}">
        <p14:creationId xmlns:p14="http://schemas.microsoft.com/office/powerpoint/2010/main" val="246747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6193"/>
            <a:ext cx="10515600" cy="672105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Incidence: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7230"/>
            <a:ext cx="10515600" cy="5139733"/>
          </a:xfrm>
        </p:spPr>
        <p:txBody>
          <a:bodyPr>
            <a:normAutofit lnSpcReduction="10000"/>
          </a:bodyPr>
          <a:lstStyle/>
          <a:p>
            <a:pPr lvl="0" eaLnBrk="0" fontAlgn="base"/>
            <a:r>
              <a:rPr lang="en-US" dirty="0" smtClean="0"/>
              <a:t>Involving </a:t>
            </a:r>
            <a:r>
              <a:rPr lang="en-US" dirty="0"/>
              <a:t>areas supplied by the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divisions of trigeminal nerve (teeth, jaws, face and associated structures</a:t>
            </a:r>
            <a:r>
              <a:rPr lang="en-US" dirty="0" smtClean="0"/>
              <a:t>).</a:t>
            </a:r>
          </a:p>
          <a:p>
            <a:pPr lvl="0" eaLnBrk="0" fontAlgn="base"/>
            <a:r>
              <a:rPr lang="en-US" u="sng" dirty="0"/>
              <a:t>Incidence</a:t>
            </a:r>
            <a:r>
              <a:rPr lang="en-US" dirty="0"/>
              <a:t>: 4/100 000</a:t>
            </a:r>
            <a:endParaRPr lang="en-GB" dirty="0"/>
          </a:p>
          <a:p>
            <a:pPr lvl="0" eaLnBrk="0" fontAlgn="base"/>
            <a:r>
              <a:rPr lang="en-US" u="sng" dirty="0"/>
              <a:t>Age</a:t>
            </a:r>
            <a:r>
              <a:rPr lang="en-US" dirty="0"/>
              <a:t>: more than 40 years of age, in affected patients under 40 years, suspect serious underlying pathology e.g. tumors or multiple sclerosis. </a:t>
            </a:r>
            <a:endParaRPr lang="en-GB" dirty="0"/>
          </a:p>
          <a:p>
            <a:pPr lvl="0" eaLnBrk="0" fontAlgn="base"/>
            <a:r>
              <a:rPr lang="en-US" u="sng" dirty="0"/>
              <a:t>Sex</a:t>
            </a:r>
            <a:r>
              <a:rPr lang="en-US" dirty="0"/>
              <a:t>: Females are affected twice more than males.</a:t>
            </a:r>
            <a:endParaRPr lang="en-GB" dirty="0"/>
          </a:p>
          <a:p>
            <a:pPr lvl="0" eaLnBrk="0" fontAlgn="base"/>
            <a:r>
              <a:rPr lang="en-US" dirty="0"/>
              <a:t>The right side is affected more commonly than the left side.</a:t>
            </a:r>
            <a:endParaRPr lang="en-GB" dirty="0"/>
          </a:p>
          <a:p>
            <a:pPr lvl="0" eaLnBrk="0" fontAlgn="base"/>
            <a:r>
              <a:rPr lang="en-US" dirty="0"/>
              <a:t>Mostly Unilateral, bilateral is relatively uncommon.</a:t>
            </a:r>
            <a:endParaRPr lang="en-GB" dirty="0"/>
          </a:p>
          <a:p>
            <a:pPr lvl="0" eaLnBrk="0" fontAlgn="base"/>
            <a:r>
              <a:rPr lang="en-US" dirty="0"/>
              <a:t>The 2</a:t>
            </a:r>
            <a:r>
              <a:rPr lang="en-US" baseline="30000" dirty="0"/>
              <a:t>nd </a:t>
            </a:r>
            <a:r>
              <a:rPr lang="en-US" dirty="0"/>
              <a:t>division of trigeminal nerve (V2) is more commonly than the 3</a:t>
            </a:r>
            <a:r>
              <a:rPr lang="en-US" baseline="30000" dirty="0"/>
              <a:t>rd </a:t>
            </a:r>
            <a:r>
              <a:rPr lang="en-US" dirty="0"/>
              <a:t>division,</a:t>
            </a:r>
            <a:r>
              <a:rPr lang="en-US" baseline="30000" dirty="0"/>
              <a:t> </a:t>
            </a:r>
            <a:r>
              <a:rPr lang="en-US" dirty="0"/>
              <a:t>on the other hand the ophthalmic nerve is involved only in 5% of cases.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18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2546"/>
            <a:ext cx="10515600" cy="303615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Clinical features: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6161"/>
            <a:ext cx="10515600" cy="5745708"/>
          </a:xfrm>
        </p:spPr>
        <p:txBody>
          <a:bodyPr>
            <a:normAutofit lnSpcReduction="10000"/>
          </a:bodyPr>
          <a:lstStyle/>
          <a:p>
            <a:r>
              <a:rPr lang="en-US" i="1" u="sng" dirty="0" smtClean="0"/>
              <a:t>Signs</a:t>
            </a:r>
            <a:endParaRPr lang="en-GB" dirty="0"/>
          </a:p>
          <a:p>
            <a:pPr lvl="1"/>
            <a:r>
              <a:rPr lang="en-US" b="1" dirty="0" smtClean="0"/>
              <a:t>Tic Douloureux:</a:t>
            </a:r>
            <a:r>
              <a:rPr lang="en-US" dirty="0" smtClean="0"/>
              <a:t> Spasmodic </a:t>
            </a:r>
            <a:r>
              <a:rPr lang="en-US" dirty="0"/>
              <a:t>contraction of face muscles due to the pain of trigeminal neuralgia.</a:t>
            </a:r>
            <a:endParaRPr lang="en-GB" dirty="0"/>
          </a:p>
          <a:p>
            <a:r>
              <a:rPr lang="en-US" i="1" u="sng" dirty="0"/>
              <a:t>Symptoms</a:t>
            </a:r>
            <a:endParaRPr lang="en-GB" dirty="0"/>
          </a:p>
          <a:p>
            <a:pPr lvl="1"/>
            <a:r>
              <a:rPr lang="en-US" dirty="0"/>
              <a:t>Pain is limited to one of the three divisions of the</a:t>
            </a:r>
            <a:br>
              <a:rPr lang="en-US" dirty="0"/>
            </a:br>
            <a:r>
              <a:rPr lang="en-US" dirty="0"/>
              <a:t>trigeminal nerve, most commonly the 2nd and 3rd divisions.</a:t>
            </a:r>
            <a:endParaRPr lang="en-GB" dirty="0"/>
          </a:p>
          <a:p>
            <a:pPr lvl="1"/>
            <a:r>
              <a:rPr lang="en-US" dirty="0"/>
              <a:t>The pain of trigeminal neuralgia never crosses the midline. </a:t>
            </a:r>
            <a:endParaRPr lang="en-GB" dirty="0"/>
          </a:p>
          <a:p>
            <a:pPr lvl="1"/>
            <a:r>
              <a:rPr lang="en-US" dirty="0"/>
              <a:t>Pain is described as sharp and stabbing, electric shock, red hot needle type. It is of rapid onset, short duration and with rapid recovery. </a:t>
            </a:r>
            <a:endParaRPr lang="en-GB" dirty="0"/>
          </a:p>
          <a:p>
            <a:pPr lvl="1"/>
            <a:r>
              <a:rPr lang="en-US" dirty="0"/>
              <a:t>Paroxysms occur most commonly in the first hours after awakening.</a:t>
            </a:r>
            <a:endParaRPr lang="en-GB" dirty="0"/>
          </a:p>
          <a:p>
            <a:pPr lvl="1"/>
            <a:r>
              <a:rPr lang="en-US" dirty="0"/>
              <a:t>The pain of trigeminal neuralgia is as clusters, patients having periods of daily pain, then periods of remission. The remission may last days, weeks, months or years.</a:t>
            </a:r>
            <a:endParaRPr lang="en-GB" dirty="0"/>
          </a:p>
          <a:p>
            <a:pPr lvl="1"/>
            <a:r>
              <a:rPr lang="en-US" dirty="0"/>
              <a:t>Trigeminal neuralgia does not affect sleep.</a:t>
            </a:r>
            <a:endParaRPr lang="en-GB" dirty="0"/>
          </a:p>
          <a:p>
            <a:pPr lvl="1"/>
            <a:r>
              <a:rPr lang="en-US" dirty="0"/>
              <a:t>This pain could be evoked by touch or even breeze to the trigger zone on the face or mouth or it is evoked spontaneously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41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b="1" u="sng" dirty="0">
                <a:solidFill>
                  <a:srgbClr val="C00000"/>
                </a:solidFill>
              </a:rPr>
              <a:t>Trigger </a:t>
            </a:r>
            <a:r>
              <a:rPr lang="en-US" sz="5400" b="1" u="sng" dirty="0" smtClean="0">
                <a:solidFill>
                  <a:srgbClr val="C00000"/>
                </a:solidFill>
              </a:rPr>
              <a:t>zone</a:t>
            </a:r>
            <a:endParaRPr lang="en-GB" sz="5400" dirty="0">
              <a:solidFill>
                <a:srgbClr val="C00000"/>
              </a:solidFill>
            </a:endParaRPr>
          </a:p>
          <a:p>
            <a:pPr lvl="1" eaLnBrk="0" fontAlgn="base">
              <a:lnSpc>
                <a:spcPct val="200000"/>
              </a:lnSpc>
            </a:pPr>
            <a:r>
              <a:rPr lang="en-US" b="1" dirty="0">
                <a:solidFill>
                  <a:srgbClr val="C00000"/>
                </a:solidFill>
              </a:rPr>
              <a:t>Represent primary site of origin for pain provocation. </a:t>
            </a:r>
            <a:endParaRPr lang="en-GB" b="1" dirty="0">
              <a:solidFill>
                <a:srgbClr val="C00000"/>
              </a:solidFill>
            </a:endParaRPr>
          </a:p>
          <a:p>
            <a:pPr lvl="1" eaLnBrk="0" fontAlgn="base">
              <a:lnSpc>
                <a:spcPct val="200000"/>
              </a:lnSpc>
            </a:pPr>
            <a:r>
              <a:rPr lang="en-US" b="1" dirty="0">
                <a:solidFill>
                  <a:srgbClr val="C00000"/>
                </a:solidFill>
              </a:rPr>
              <a:t>Half-inch finger sign</a:t>
            </a:r>
            <a:r>
              <a:rPr lang="en-US" b="1" i="1" dirty="0">
                <a:solidFill>
                  <a:srgbClr val="C00000"/>
                </a:solidFill>
              </a:rPr>
              <a:t>:</a:t>
            </a:r>
            <a:r>
              <a:rPr lang="en-US" b="1" dirty="0">
                <a:solidFill>
                  <a:srgbClr val="C00000"/>
                </a:solidFill>
              </a:rPr>
              <a:t> The patient points to the trigger area with his finger without touching it, as this may precipitate the attack. </a:t>
            </a:r>
            <a:endParaRPr lang="en-GB" b="1" dirty="0">
              <a:solidFill>
                <a:srgbClr val="C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350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Differential diagnosis:</a:t>
            </a:r>
            <a:r>
              <a:rPr lang="en-GB" sz="4000" dirty="0"/>
              <a:t/>
            </a:r>
            <a:br>
              <a:rPr lang="en-GB" sz="40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5216237"/>
          </a:xfrm>
        </p:spPr>
        <p:txBody>
          <a:bodyPr>
            <a:normAutofit/>
          </a:bodyPr>
          <a:lstStyle/>
          <a:p>
            <a:pPr marL="514350" indent="-514350" eaLnBrk="0">
              <a:buFont typeface="+mj-lt"/>
              <a:buAutoNum type="arabicPeriod"/>
            </a:pPr>
            <a:r>
              <a:rPr lang="en-US" sz="3200" dirty="0"/>
              <a:t>Presence of trigger zone and periods of remissions.</a:t>
            </a:r>
            <a:endParaRPr lang="en-GB" sz="3200" dirty="0"/>
          </a:p>
          <a:p>
            <a:pPr marL="514350" indent="-514350" eaLnBrk="0">
              <a:buFont typeface="+mj-lt"/>
              <a:buAutoNum type="arabicPeriod"/>
            </a:pPr>
            <a:r>
              <a:rPr lang="en-US" sz="3200" dirty="0"/>
              <a:t>Clinical examination of other cranial nerves to exclude other causes.</a:t>
            </a:r>
            <a:endParaRPr lang="en-GB" sz="3200" dirty="0"/>
          </a:p>
          <a:p>
            <a:pPr marL="514350" indent="-514350" eaLnBrk="0">
              <a:buFont typeface="+mj-lt"/>
              <a:buAutoNum type="arabicPeriod"/>
            </a:pPr>
            <a:r>
              <a:rPr lang="en-US" sz="3200" dirty="0"/>
              <a:t>L.A nerve block of the trigger zone will arrest pain for the duration of LA.</a:t>
            </a:r>
            <a:endParaRPr lang="en-GB" sz="3200" dirty="0"/>
          </a:p>
          <a:p>
            <a:pPr marL="514350" indent="-514350" eaLnBrk="0">
              <a:buFont typeface="+mj-lt"/>
              <a:buAutoNum type="arabicPeriod"/>
            </a:pPr>
            <a:r>
              <a:rPr lang="en-US" sz="3200" dirty="0"/>
              <a:t>Diagnostic aids:</a:t>
            </a:r>
            <a:endParaRPr lang="en-GB" sz="3200" dirty="0"/>
          </a:p>
          <a:p>
            <a:pPr marL="914400" lvl="1" indent="-457200" eaLnBrk="0">
              <a:buFont typeface="+mj-lt"/>
              <a:buAutoNum type="arabicPeriod"/>
            </a:pPr>
            <a:r>
              <a:rPr lang="en-US" sz="2800" dirty="0"/>
              <a:t>CT &amp; MRI are used to exclude the presence of tumor.</a:t>
            </a:r>
            <a:endParaRPr lang="en-GB" dirty="0"/>
          </a:p>
          <a:p>
            <a:pPr marL="914400" lvl="1" indent="-457200" eaLnBrk="0">
              <a:buFont typeface="+mj-lt"/>
              <a:buAutoNum type="arabicPeriod"/>
            </a:pPr>
            <a:r>
              <a:rPr lang="en-US" sz="2800" dirty="0"/>
              <a:t>Tegretol can be used for diagnosis.</a:t>
            </a:r>
            <a:endParaRPr lang="en-GB" dirty="0"/>
          </a:p>
          <a:p>
            <a:pPr marL="514350" indent="-514350" eaLnBrk="0">
              <a:buFont typeface="+mj-lt"/>
              <a:buAutoNum type="arabicPeriod"/>
            </a:pPr>
            <a:r>
              <a:rPr lang="en-US" sz="3200" i="1" dirty="0"/>
              <a:t>Multiple sclerosis: </a:t>
            </a:r>
            <a:r>
              <a:rPr lang="en-US" sz="3200" dirty="0"/>
              <a:t>Occur at younger age + mainly bilateral while trigeminal neuralgia is unilateral.</a:t>
            </a:r>
            <a:endParaRPr lang="en-GB" sz="2400" dirty="0"/>
          </a:p>
          <a:p>
            <a:pPr marL="0" indent="0" eaLnBrk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228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7922"/>
            <a:ext cx="10515600" cy="5399041"/>
          </a:xfrm>
        </p:spPr>
        <p:txBody>
          <a:bodyPr>
            <a:normAutofit/>
          </a:bodyPr>
          <a:lstStyle/>
          <a:p>
            <a:pPr marL="514350" indent="-514350" eaLnBrk="0">
              <a:buFont typeface="+mj-lt"/>
              <a:buAutoNum type="arabicPeriod" startAt="5"/>
            </a:pPr>
            <a:r>
              <a:rPr lang="en-US" i="1" dirty="0"/>
              <a:t>Cluster headache:</a:t>
            </a:r>
            <a:r>
              <a:rPr lang="en-US" dirty="0"/>
              <a:t> headache occurs at night + No trigger zone.</a:t>
            </a:r>
            <a:endParaRPr lang="en-GB" dirty="0"/>
          </a:p>
          <a:p>
            <a:pPr marL="514350" indent="-514350" eaLnBrk="0">
              <a:buFont typeface="+mj-lt"/>
              <a:buAutoNum type="arabicPeriod" startAt="5"/>
            </a:pPr>
            <a:r>
              <a:rPr lang="en-US" i="1" dirty="0"/>
              <a:t>Post-herpetic neuralgia:</a:t>
            </a:r>
            <a:r>
              <a:rPr lang="en-US" dirty="0"/>
              <a:t> After herpes zoster of the 5</a:t>
            </a:r>
            <a:r>
              <a:rPr lang="en-US" baseline="30000" dirty="0"/>
              <a:t>th </a:t>
            </a:r>
            <a:r>
              <a:rPr lang="en-US" dirty="0"/>
              <a:t>cranial Nerve + history of skin lesion prior to pain aids in the diagnosis.</a:t>
            </a:r>
            <a:endParaRPr lang="en-GB" dirty="0"/>
          </a:p>
          <a:p>
            <a:pPr marL="514350" indent="-514350" eaLnBrk="0">
              <a:buFont typeface="+mj-lt"/>
              <a:buAutoNum type="arabicPeriod" startAt="5"/>
            </a:pPr>
            <a:r>
              <a:rPr lang="en-US" i="1" dirty="0"/>
              <a:t>Psychogenic Neuralgia:</a:t>
            </a:r>
            <a:r>
              <a:rPr lang="en-US" dirty="0"/>
              <a:t> the distribution of pain is unanatomical, it may cross the midline with no trigger zone it is usually deep, vague, poorly localized.</a:t>
            </a:r>
            <a:endParaRPr lang="en-GB" dirty="0"/>
          </a:p>
          <a:p>
            <a:pPr marL="514350" indent="-514350" eaLnBrk="0">
              <a:buFont typeface="+mj-lt"/>
              <a:buAutoNum type="arabicPeriod" startAt="5"/>
            </a:pPr>
            <a:r>
              <a:rPr lang="en-US" i="1" dirty="0"/>
              <a:t>Neoplasia: </a:t>
            </a:r>
            <a:endParaRPr lang="en-GB" dirty="0"/>
          </a:p>
          <a:p>
            <a:pPr lvl="1" eaLnBrk="0"/>
            <a:r>
              <a:rPr lang="en-US" dirty="0"/>
              <a:t>Intracranial neoplasms may cause facial pain if they irritate or compress the root or the ganglion of the trigeminal nerve. </a:t>
            </a:r>
            <a:endParaRPr lang="en-GB" sz="2000" dirty="0"/>
          </a:p>
          <a:p>
            <a:pPr lvl="1" eaLnBrk="0"/>
            <a:r>
              <a:rPr lang="en-US" dirty="0"/>
              <a:t>This may be indistinguishable from idiopathic trigeminal neuralgia and is usually termed symptomatic trigeminal </a:t>
            </a:r>
            <a:r>
              <a:rPr lang="en-US" dirty="0" smtClean="0"/>
              <a:t>neuralgia. </a:t>
            </a:r>
            <a:endParaRPr lang="en-GB" sz="2000" dirty="0"/>
          </a:p>
          <a:p>
            <a:pPr lvl="1" eaLnBrk="0"/>
            <a:r>
              <a:rPr lang="en-US" dirty="0"/>
              <a:t>D.D: by careful clinical examination + imaging the patients with facial pain of any type.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2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5910"/>
            <a:ext cx="10515600" cy="5631053"/>
          </a:xfrm>
        </p:spPr>
        <p:txBody>
          <a:bodyPr/>
          <a:lstStyle/>
          <a:p>
            <a:pPr marL="514350" indent="-514350" eaLnBrk="0">
              <a:buFont typeface="+mj-lt"/>
              <a:buAutoNum type="arabicPeriod" startAt="9"/>
            </a:pPr>
            <a:r>
              <a:rPr lang="en-US" i="1" dirty="0"/>
              <a:t>Glossopharyngeal neuralgia:</a:t>
            </a:r>
            <a:r>
              <a:rPr lang="en-US" dirty="0"/>
              <a:t> The pain is unilateral in the throat and base of the tongue on one side, some­times radiating to the ear.</a:t>
            </a:r>
            <a:endParaRPr lang="en-GB" dirty="0"/>
          </a:p>
          <a:p>
            <a:pPr marL="514350" indent="-514350" eaLnBrk="0">
              <a:buFont typeface="+mj-lt"/>
              <a:buAutoNum type="arabicPeriod" startAt="9"/>
            </a:pPr>
            <a:r>
              <a:rPr lang="en-US" i="1" dirty="0"/>
              <a:t>Pain of dental origin:</a:t>
            </a:r>
            <a:r>
              <a:rPr lang="en-US" dirty="0"/>
              <a:t> e.g. pulpitis, A.D.A.A. periodontitis, </a:t>
            </a:r>
            <a:r>
              <a:rPr lang="en-US" dirty="0" err="1"/>
              <a:t>pericoronitis</a:t>
            </a:r>
            <a:r>
              <a:rPr lang="en-US" dirty="0"/>
              <a:t>.</a:t>
            </a:r>
            <a:endParaRPr lang="en-GB" dirty="0"/>
          </a:p>
          <a:p>
            <a:pPr marL="514350" indent="-514350" eaLnBrk="0">
              <a:buFont typeface="+mj-lt"/>
              <a:buAutoNum type="arabicPeriod" startAt="9"/>
            </a:pPr>
            <a:r>
              <a:rPr lang="en-US" i="1" dirty="0"/>
              <a:t>Pain of osseous origin</a:t>
            </a:r>
            <a:r>
              <a:rPr lang="en-US" dirty="0"/>
              <a:t> (dry socket and acute osteomyelitis).</a:t>
            </a:r>
            <a:endParaRPr lang="en-GB" dirty="0"/>
          </a:p>
          <a:p>
            <a:pPr marL="514350" indent="-514350">
              <a:buFont typeface="+mj-lt"/>
              <a:buAutoNum type="arabicPeriod" startAt="9"/>
            </a:pPr>
            <a:r>
              <a:rPr lang="en-US" i="1" dirty="0"/>
              <a:t>Pain originating in T.M.J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03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spc="10000" dirty="0" smtClean="0">
                <a:solidFill>
                  <a:srgbClr val="C00000"/>
                </a:solidFill>
                <a:latin typeface="Juice ITC" panose="04040403040A02020202" pitchFamily="82" charset="0"/>
              </a:rPr>
              <a:t>PAIN</a:t>
            </a:r>
            <a:endParaRPr lang="en-GB" sz="6600" b="1" spc="10000" dirty="0">
              <a:solidFill>
                <a:srgbClr val="C00000"/>
              </a:solidFill>
              <a:latin typeface="Juice ITC" panose="04040403040A0202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56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4400" b="1" u="sng" spc="600" dirty="0" smtClean="0"/>
              <a:t>FACTS</a:t>
            </a:r>
          </a:p>
          <a:p>
            <a:pPr>
              <a:lnSpc>
                <a:spcPct val="150000"/>
              </a:lnSpc>
            </a:pPr>
            <a:r>
              <a:rPr lang="en-GB" sz="1800" b="1" dirty="0" smtClean="0"/>
              <a:t>Most common symptom in the maxillofacial area including mouth, face and neck.</a:t>
            </a:r>
          </a:p>
          <a:p>
            <a:pPr>
              <a:lnSpc>
                <a:spcPct val="150000"/>
              </a:lnSpc>
            </a:pPr>
            <a:r>
              <a:rPr lang="en-GB" sz="1800" b="1" dirty="0" smtClean="0"/>
              <a:t>Most common cause of emergency.</a:t>
            </a:r>
          </a:p>
          <a:p>
            <a:pPr>
              <a:lnSpc>
                <a:spcPct val="150000"/>
              </a:lnSpc>
            </a:pPr>
            <a:r>
              <a:rPr lang="en-GB" sz="1800" b="1" dirty="0" smtClean="0"/>
              <a:t>Pain usually arise after stimulation of receptors </a:t>
            </a:r>
            <a:r>
              <a:rPr lang="en-GB" sz="1800" b="1" spc="600" dirty="0" smtClean="0"/>
              <a:t>PERIPHERALLY</a:t>
            </a:r>
            <a:r>
              <a:rPr lang="en-GB" sz="1800" b="1" dirty="0" smtClean="0"/>
              <a:t> and is modified </a:t>
            </a:r>
            <a:r>
              <a:rPr lang="en-GB" sz="1800" b="1" spc="600" dirty="0" smtClean="0"/>
              <a:t>CENTRALLY</a:t>
            </a:r>
            <a:r>
              <a:rPr lang="en-GB" sz="1800" b="1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GB" sz="1800" b="1" dirty="0" smtClean="0"/>
              <a:t>Pain perception is complicated by </a:t>
            </a:r>
            <a:r>
              <a:rPr lang="en-GB" sz="1800" b="1" spc="600" dirty="0" smtClean="0"/>
              <a:t>CULTURAL</a:t>
            </a:r>
            <a:r>
              <a:rPr lang="en-GB" sz="1800" b="1" dirty="0" smtClean="0"/>
              <a:t>, </a:t>
            </a:r>
            <a:r>
              <a:rPr lang="en-GB" sz="1800" b="1" spc="600" dirty="0" smtClean="0"/>
              <a:t>COGNITIVE AND EMOTIONAL FACTORS </a:t>
            </a:r>
            <a:r>
              <a:rPr lang="en-GB" sz="1800" b="1" dirty="0" smtClean="0"/>
              <a:t>and modified by </a:t>
            </a:r>
            <a:r>
              <a:rPr lang="en-GB" sz="1800" b="1" spc="600" dirty="0" smtClean="0"/>
              <a:t>PREVIOUS DENTAL EXPERIENCE.</a:t>
            </a:r>
          </a:p>
          <a:p>
            <a:pPr>
              <a:lnSpc>
                <a:spcPct val="150000"/>
              </a:lnSpc>
            </a:pPr>
            <a:r>
              <a:rPr lang="en-GB" sz="1800" b="1" dirty="0" smtClean="0"/>
              <a:t>Pain may be of </a:t>
            </a:r>
            <a:r>
              <a:rPr lang="en-GB" sz="1800" b="1" spc="600" dirty="0" smtClean="0"/>
              <a:t>DENTAL </a:t>
            </a:r>
            <a:r>
              <a:rPr lang="en-GB" sz="1800" b="1" dirty="0" smtClean="0"/>
              <a:t>or</a:t>
            </a:r>
            <a:r>
              <a:rPr lang="en-GB" sz="1800" b="1" spc="600" dirty="0" smtClean="0"/>
              <a:t> NON-DENTAL </a:t>
            </a:r>
            <a:r>
              <a:rPr lang="en-GB" sz="1800" b="1" dirty="0" smtClean="0"/>
              <a:t>origin</a:t>
            </a:r>
            <a:r>
              <a:rPr lang="en-GB" sz="1800" b="1" spc="600" dirty="0" smtClean="0"/>
              <a:t>.</a:t>
            </a:r>
          </a:p>
          <a:p>
            <a:pPr>
              <a:lnSpc>
                <a:spcPct val="150000"/>
              </a:lnSpc>
            </a:pPr>
            <a:endParaRPr lang="en-GB" sz="1800" b="1" spc="600" dirty="0" smtClean="0"/>
          </a:p>
          <a:p>
            <a:pPr lvl="1">
              <a:lnSpc>
                <a:spcPct val="150000"/>
              </a:lnSpc>
            </a:pPr>
            <a:endParaRPr lang="en-GB" b="1" dirty="0" smtClean="0"/>
          </a:p>
          <a:p>
            <a:pPr>
              <a:lnSpc>
                <a:spcPct val="150000"/>
              </a:lnSpc>
            </a:pPr>
            <a:endParaRPr lang="en-GB" b="1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23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/>
            <a:r>
              <a:rPr lang="en-US" dirty="0"/>
              <a:t>Very brief.</a:t>
            </a:r>
            <a:endParaRPr lang="en-GB" dirty="0"/>
          </a:p>
          <a:p>
            <a:pPr lvl="0" eaLnBrk="0"/>
            <a:r>
              <a:rPr lang="en-US" dirty="0"/>
              <a:t>Severe.</a:t>
            </a:r>
            <a:endParaRPr lang="en-GB" dirty="0"/>
          </a:p>
          <a:p>
            <a:pPr lvl="0" eaLnBrk="0"/>
            <a:r>
              <a:rPr lang="en-US" dirty="0"/>
              <a:t>Lancinating pain.</a:t>
            </a:r>
            <a:endParaRPr lang="en-GB" dirty="0"/>
          </a:p>
          <a:p>
            <a:pPr lvl="0" eaLnBrk="0"/>
            <a:r>
              <a:rPr lang="en-US" dirty="0"/>
              <a:t>Trigger zone.</a:t>
            </a:r>
            <a:endParaRPr lang="en-GB" dirty="0"/>
          </a:p>
          <a:p>
            <a:pPr lvl="0" eaLnBrk="0"/>
            <a:r>
              <a:rPr lang="en-US" dirty="0"/>
              <a:t>Trigeminal nerve distribution.</a:t>
            </a:r>
            <a:endParaRPr lang="en-GB" dirty="0"/>
          </a:p>
          <a:p>
            <a:pPr lvl="0" eaLnBrk="0"/>
            <a:r>
              <a:rPr lang="en-US" dirty="0"/>
              <a:t>Sleep not affected.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1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I. Medical treatment: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776"/>
            <a:ext cx="10515600" cy="5295331"/>
          </a:xfrm>
        </p:spPr>
        <p:txBody>
          <a:bodyPr>
            <a:normAutofit/>
          </a:bodyPr>
          <a:lstStyle/>
          <a:p>
            <a:pPr eaLnBrk="0">
              <a:lnSpc>
                <a:spcPct val="100000"/>
              </a:lnSpc>
            </a:pPr>
            <a:r>
              <a:rPr lang="en-US" b="1" i="1" u="sng" dirty="0" smtClean="0"/>
              <a:t>1</a:t>
            </a:r>
            <a:r>
              <a:rPr lang="en-US" b="1" i="1" u="sng" dirty="0"/>
              <a:t>. </a:t>
            </a:r>
            <a:r>
              <a:rPr lang="en-US" b="1" i="1" u="sng" dirty="0" smtClean="0"/>
              <a:t>First line drug </a:t>
            </a:r>
            <a:r>
              <a:rPr lang="en-US" b="1" i="1" u="sng" dirty="0" smtClean="0">
                <a:latin typeface="Book Antiqua" panose="02040602050305030304" pitchFamily="18" charset="0"/>
              </a:rPr>
              <a:t>Carbamazepine</a:t>
            </a:r>
            <a:r>
              <a:rPr lang="en-US" b="1" i="1" u="sng" dirty="0" smtClean="0"/>
              <a:t> </a:t>
            </a:r>
            <a:r>
              <a:rPr lang="en-US" b="1" i="1" u="sng" dirty="0"/>
              <a:t>(Tegretol):</a:t>
            </a:r>
            <a:r>
              <a:rPr lang="en-US" b="1" u="sng" dirty="0"/>
              <a:t>     </a:t>
            </a:r>
            <a:endParaRPr lang="en-GB" dirty="0"/>
          </a:p>
          <a:p>
            <a:pPr lvl="1" eaLnBrk="0">
              <a:lnSpc>
                <a:spcPct val="100000"/>
              </a:lnSpc>
            </a:pPr>
            <a:r>
              <a:rPr lang="en-US" dirty="0"/>
              <a:t>Action as Dilantin. </a:t>
            </a:r>
            <a:endParaRPr lang="en-GB" dirty="0"/>
          </a:p>
          <a:p>
            <a:pPr lvl="1" eaLnBrk="0">
              <a:lnSpc>
                <a:spcPct val="100000"/>
              </a:lnSpc>
            </a:pPr>
            <a:r>
              <a:rPr lang="en-US" dirty="0"/>
              <a:t>Usually begin with 200 mg, 2 times </a:t>
            </a:r>
            <a:r>
              <a:rPr lang="en-US" dirty="0" smtClean="0"/>
              <a:t>daily and maximum dose of </a:t>
            </a:r>
            <a:r>
              <a:rPr lang="en-US" smtClean="0"/>
              <a:t>1200 mg/day.</a:t>
            </a:r>
            <a:endParaRPr lang="en-GB" dirty="0"/>
          </a:p>
          <a:p>
            <a:pPr lvl="1" eaLnBrk="0">
              <a:lnSpc>
                <a:spcPct val="100000"/>
              </a:lnSpc>
            </a:pPr>
            <a:r>
              <a:rPr lang="en-US" u="sng" dirty="0"/>
              <a:t>Side effect:</a:t>
            </a:r>
            <a:r>
              <a:rPr lang="en-US" dirty="0"/>
              <a:t> liver toxicity, </a:t>
            </a:r>
            <a:r>
              <a:rPr lang="en-US" dirty="0" smtClean="0"/>
              <a:t>aplastic anemia, </a:t>
            </a:r>
            <a:r>
              <a:rPr lang="en-US" dirty="0"/>
              <a:t>visual burning and dizziness.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US" b="1" i="1" u="sng" dirty="0"/>
              <a:t>2. Second line drugs</a:t>
            </a:r>
            <a:endParaRPr lang="en-GB" dirty="0"/>
          </a:p>
          <a:p>
            <a:pPr lvl="1" eaLnBrk="0">
              <a:lnSpc>
                <a:spcPct val="100000"/>
              </a:lnSpc>
            </a:pPr>
            <a:r>
              <a:rPr lang="en-US" dirty="0"/>
              <a:t>If the patient</a:t>
            </a:r>
            <a:r>
              <a:rPr lang="en-US" b="1" dirty="0"/>
              <a:t> </a:t>
            </a:r>
            <a:r>
              <a:rPr lang="en-US" dirty="0"/>
              <a:t>is unable to tolerate the side effects of carbamazepine or if the carbamazepine has been ineffective after 4 weeks at the maximum tolerated dose → the patient should be started the second-line drugs. </a:t>
            </a:r>
            <a:endParaRPr lang="en-GB" dirty="0"/>
          </a:p>
          <a:p>
            <a:pPr lvl="1" eaLnBrk="0">
              <a:lnSpc>
                <a:spcPct val="100000"/>
              </a:lnSpc>
            </a:pPr>
            <a:r>
              <a:rPr lang="en-US" dirty="0"/>
              <a:t>The second line drugs are antiepileptic medicines including </a:t>
            </a:r>
            <a:r>
              <a:rPr lang="en-US" dirty="0" smtClean="0"/>
              <a:t>gabapentin, oxcarbazepine, baclofen, clonazepam and tricyclic </a:t>
            </a:r>
            <a:r>
              <a:rPr lang="en-US" dirty="0"/>
              <a:t>antidepressants includ­ing amitriptyline &amp; imipramine.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09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II. PERIPHERAL PROCEDURES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9242"/>
            <a:ext cx="10515600" cy="5377218"/>
          </a:xfrm>
        </p:spPr>
        <p:txBody>
          <a:bodyPr>
            <a:normAutofit lnSpcReduction="10000"/>
          </a:bodyPr>
          <a:lstStyle/>
          <a:p>
            <a:pPr eaLnBrk="0"/>
            <a:r>
              <a:rPr lang="en-US" dirty="0" smtClean="0"/>
              <a:t>Trigeminal </a:t>
            </a:r>
            <a:r>
              <a:rPr lang="en-US" dirty="0"/>
              <a:t>neuralgia can be modulated by interruption of any part of the trigeminal pathway, from peripheral sensory nerves to the nerve root entry zone. </a:t>
            </a:r>
            <a:endParaRPr lang="en-US" dirty="0" smtClean="0"/>
          </a:p>
          <a:p>
            <a:pPr eaLnBrk="0"/>
            <a:r>
              <a:rPr lang="en-US" dirty="0"/>
              <a:t>The supraorbital, infraorbital, or mental nerves are most commonly approached</a:t>
            </a:r>
            <a:r>
              <a:rPr lang="en-US" dirty="0" smtClean="0"/>
              <a:t>.</a:t>
            </a:r>
            <a:endParaRPr lang="en-GB" dirty="0"/>
          </a:p>
          <a:p>
            <a:pPr marL="514350" lvl="0" indent="-514350" eaLnBrk="0">
              <a:buFont typeface="+mj-lt"/>
              <a:buAutoNum type="arabicPeriod"/>
            </a:pPr>
            <a:r>
              <a:rPr lang="en-US" dirty="0"/>
              <a:t>Thus local anesthetic blocks of peripheral nerves can be used as an emer­gency measure. </a:t>
            </a:r>
            <a:endParaRPr lang="en-GB" dirty="0"/>
          </a:p>
          <a:p>
            <a:pPr marL="514350" lvl="0" indent="-514350" eaLnBrk="0">
              <a:buFont typeface="+mj-lt"/>
              <a:buAutoNum type="arabicPeriod"/>
            </a:pPr>
            <a:r>
              <a:rPr lang="en-US" dirty="0"/>
              <a:t>Periph­eral nerve destruction usually by cryotherapy, alcohol injection, or nerve avulsion is used.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use of bone wax or </a:t>
            </a:r>
            <a:r>
              <a:rPr lang="en-US" dirty="0" err="1"/>
              <a:t>silastic</a:t>
            </a:r>
            <a:r>
              <a:rPr lang="en-US" dirty="0"/>
              <a:t> plugs at the foramen (Where the nerve has been avulsed) tends to slow down nerve regeneration with full sensation occur without return of trigeminal symptoms. Pain relief for 1-2 years.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4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GANGLION PROCEDURES</a:t>
            </a:r>
            <a:r>
              <a:rPr lang="en-GB" sz="2000" dirty="0"/>
              <a:t/>
            </a:r>
            <a:br>
              <a:rPr lang="en-GB" sz="20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1946"/>
            <a:ext cx="10515600" cy="5616054"/>
          </a:xfrm>
        </p:spPr>
        <p:txBody>
          <a:bodyPr>
            <a:normAutofit fontScale="85000" lnSpcReduction="20000"/>
          </a:bodyPr>
          <a:lstStyle/>
          <a:p>
            <a:pPr eaLnBrk="0"/>
            <a:r>
              <a:rPr lang="en-US" b="1" i="1" u="sng" dirty="0" smtClean="0"/>
              <a:t>1</a:t>
            </a:r>
            <a:r>
              <a:rPr lang="en-US" b="1" i="1" u="sng" dirty="0"/>
              <a:t>. Radiofrequency </a:t>
            </a:r>
            <a:r>
              <a:rPr lang="en-US" b="1" i="1" u="sng" dirty="0" err="1"/>
              <a:t>Thermocoagulation</a:t>
            </a:r>
            <a:endParaRPr lang="en-GB" sz="1200" dirty="0"/>
          </a:p>
          <a:p>
            <a:pPr lvl="0" eaLnBrk="0"/>
            <a:r>
              <a:rPr lang="en-US" dirty="0"/>
              <a:t>The radiofrequency needle passes into the foramen </a:t>
            </a:r>
            <a:r>
              <a:rPr lang="en-US" dirty="0" err="1"/>
              <a:t>ovale</a:t>
            </a:r>
            <a:r>
              <a:rPr lang="en-US" dirty="0"/>
              <a:t> to reach the trigeminal ganglion. </a:t>
            </a:r>
            <a:endParaRPr lang="en-GB" sz="1200" dirty="0"/>
          </a:p>
          <a:p>
            <a:pPr lvl="0" eaLnBrk="0"/>
            <a:r>
              <a:rPr lang="en-US" dirty="0"/>
              <a:t>When it is correctly placed, cerebrospinal fluid (CSF) should emerge on removal of the stylet because the ganglion contains CSF. </a:t>
            </a:r>
            <a:endParaRPr lang="en-GB" sz="1200" dirty="0"/>
          </a:p>
          <a:p>
            <a:pPr lvl="0" eaLnBrk="0"/>
            <a:r>
              <a:rPr lang="en-US" dirty="0"/>
              <a:t>The electrode is inserted just beyond the tip of the needle, and a low-amplitude current is applied using a lesion generator → produce a temperature of 55°- 60° in order to </a:t>
            </a:r>
            <a:r>
              <a:rPr lang="en-US" dirty="0" err="1"/>
              <a:t>distruct</a:t>
            </a:r>
            <a:r>
              <a:rPr lang="en-US" dirty="0"/>
              <a:t> the unmyelinated fibers of the ganglion. </a:t>
            </a:r>
            <a:endParaRPr lang="en-GB" sz="1200" dirty="0"/>
          </a:p>
          <a:p>
            <a:pPr lvl="0" eaLnBrk="0"/>
            <a:r>
              <a:rPr lang="en-US" dirty="0"/>
              <a:t>Action: electro-coagulation of trigeminal ganglion (Based on coagulation necrosis).</a:t>
            </a:r>
            <a:endParaRPr lang="en-GB" sz="2400" dirty="0"/>
          </a:p>
          <a:p>
            <a:pPr eaLnBrk="0"/>
            <a:r>
              <a:rPr lang="en-US" dirty="0"/>
              <a:t> </a:t>
            </a:r>
            <a:endParaRPr lang="en-GB" sz="2400" dirty="0"/>
          </a:p>
          <a:p>
            <a:pPr eaLnBrk="0"/>
            <a:r>
              <a:rPr lang="en-US" b="1" i="1" u="sng" dirty="0"/>
              <a:t>2. Glycerol Injection</a:t>
            </a:r>
            <a:endParaRPr lang="en-GB" sz="2400" dirty="0"/>
          </a:p>
          <a:p>
            <a:pPr lvl="2" eaLnBrk="0" fontAlgn="base"/>
            <a:r>
              <a:rPr lang="en-US" dirty="0"/>
              <a:t>The injection performed in the </a:t>
            </a:r>
            <a:r>
              <a:rPr lang="en-US" dirty="0" err="1"/>
              <a:t>gasserian</a:t>
            </a:r>
            <a:r>
              <a:rPr lang="en-US" dirty="0"/>
              <a:t> ganglion </a:t>
            </a:r>
            <a:r>
              <a:rPr lang="en-US" dirty="0" err="1"/>
              <a:t>intracranially</a:t>
            </a:r>
            <a:r>
              <a:rPr lang="en-US" dirty="0"/>
              <a:t>. </a:t>
            </a:r>
            <a:endParaRPr lang="en-GB" sz="1800" dirty="0"/>
          </a:p>
          <a:p>
            <a:pPr lvl="2" eaLnBrk="0" fontAlgn="base"/>
            <a:r>
              <a:rPr lang="en-US" u="sng" dirty="0"/>
              <a:t>Action</a:t>
            </a:r>
            <a:r>
              <a:rPr lang="en-US" dirty="0"/>
              <a:t>: coagulation necrosis.</a:t>
            </a:r>
            <a:endParaRPr lang="en-GB" sz="1800" dirty="0"/>
          </a:p>
          <a:p>
            <a:pPr lvl="2" eaLnBrk="0" fontAlgn="base"/>
            <a:r>
              <a:rPr lang="en-US" u="sng" dirty="0"/>
              <a:t>Drugs used are:</a:t>
            </a:r>
            <a:r>
              <a:rPr lang="en-US" dirty="0"/>
              <a:t> 100% glycerol.</a:t>
            </a:r>
            <a:endParaRPr lang="en-GB" sz="1800" dirty="0"/>
          </a:p>
          <a:p>
            <a:pPr lvl="2" eaLnBrk="0" fontAlgn="base"/>
            <a:r>
              <a:rPr lang="en-US" dirty="0"/>
              <a:t>Periods of pain relief vary from 6-30 months.</a:t>
            </a:r>
            <a:endParaRPr lang="en-GB" sz="1800" dirty="0"/>
          </a:p>
          <a:p>
            <a:pPr lvl="2" eaLnBrk="0" fontAlgn="base"/>
            <a:r>
              <a:rPr lang="en-US" i="1" dirty="0"/>
              <a:t>Ganglionic lysis:</a:t>
            </a:r>
            <a:r>
              <a:rPr lang="en-US" dirty="0"/>
              <a:t> Glycerol 100% is injected in the CSF of Meckel's cave to cause ganglion coagulation. It is a sensitive technique but gives reliable result of pain relief with no </a:t>
            </a:r>
            <a:r>
              <a:rPr lang="en-US" dirty="0" err="1"/>
              <a:t>permant</a:t>
            </a:r>
            <a:r>
              <a:rPr lang="en-US" dirty="0"/>
              <a:t> numbness.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8838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GANGLION PROCEDURES</a:t>
            </a:r>
            <a:r>
              <a:rPr lang="en-GB" sz="2000" dirty="0"/>
              <a:t/>
            </a:r>
            <a:br>
              <a:rPr lang="en-GB" sz="20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481"/>
            <a:ext cx="10515600" cy="5213444"/>
          </a:xfrm>
        </p:spPr>
        <p:txBody>
          <a:bodyPr>
            <a:normAutofit fontScale="92500" lnSpcReduction="10000"/>
          </a:bodyPr>
          <a:lstStyle/>
          <a:p>
            <a:pPr eaLnBrk="0"/>
            <a:r>
              <a:rPr lang="en-US" b="1" i="1" u="sng" dirty="0"/>
              <a:t>3. Balloon </a:t>
            </a:r>
            <a:r>
              <a:rPr lang="en-US" b="1" i="1" u="sng" dirty="0" smtClean="0"/>
              <a:t>Decompression</a:t>
            </a:r>
            <a:endParaRPr lang="en-GB" sz="2400" dirty="0"/>
          </a:p>
          <a:p>
            <a:pPr lvl="0" eaLnBrk="0"/>
            <a:r>
              <a:rPr lang="en-US" dirty="0"/>
              <a:t>A 12-gauge spinal needle is advanced only just into the foramen oval and the balloon catheter passed through it. </a:t>
            </a:r>
            <a:endParaRPr lang="en-GB" sz="2000" dirty="0"/>
          </a:p>
          <a:p>
            <a:pPr lvl="0" eaLnBrk="0"/>
            <a:r>
              <a:rPr lang="en-US" dirty="0"/>
              <a:t>When inflated, the balloon should take on the shape of Meckel's cave and should appear pear shaped. </a:t>
            </a:r>
            <a:endParaRPr lang="en-GB" sz="2000" dirty="0"/>
          </a:p>
          <a:p>
            <a:pPr lvl="0" eaLnBrk="0"/>
            <a:r>
              <a:rPr lang="en-US" dirty="0"/>
              <a:t>No more than 0.75 mL of contrast should be injected and the balloon should remain inflated for 1 minut</a:t>
            </a:r>
            <a:r>
              <a:rPr lang="en-US" sz="2400" dirty="0"/>
              <a:t>e.</a:t>
            </a:r>
            <a:endParaRPr lang="en-GB" sz="2000" dirty="0"/>
          </a:p>
          <a:p>
            <a:pPr eaLnBrk="0"/>
            <a:r>
              <a:rPr lang="en-US" b="1" i="1" u="sng" dirty="0"/>
              <a:t>4. Radiosurgery (Gamma knife):</a:t>
            </a:r>
            <a:endParaRPr lang="en-GB" sz="2400" dirty="0"/>
          </a:p>
          <a:p>
            <a:pPr lvl="0"/>
            <a:r>
              <a:rPr lang="en-US" dirty="0"/>
              <a:t>It's an electromagnetic radiation with high energy.</a:t>
            </a:r>
            <a:endParaRPr lang="en-GB" sz="2400" dirty="0"/>
          </a:p>
          <a:p>
            <a:pPr lvl="0"/>
            <a:r>
              <a:rPr lang="en-US" dirty="0"/>
              <a:t>Selectively affect the affected sensory root fibers of trigeminal nerve.</a:t>
            </a:r>
            <a:endParaRPr lang="en-GB" sz="2400" dirty="0"/>
          </a:p>
          <a:p>
            <a:pPr lvl="0"/>
            <a:r>
              <a:rPr lang="en-US" u="sng" dirty="0"/>
              <a:t>Disadvantages:</a:t>
            </a:r>
            <a:endParaRPr lang="en-GB" sz="2400" dirty="0"/>
          </a:p>
          <a:p>
            <a:pPr lvl="1"/>
            <a:r>
              <a:rPr lang="en-US" dirty="0"/>
              <a:t>Short period of pain relief.</a:t>
            </a:r>
            <a:endParaRPr lang="en-GB" sz="2000" dirty="0"/>
          </a:p>
          <a:p>
            <a:pPr lvl="1"/>
            <a:r>
              <a:rPr lang="en-US" dirty="0"/>
              <a:t>High recurrence.</a:t>
            </a:r>
            <a:r>
              <a:rPr lang="en-US" b="1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48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IV. SURGICAL TREATMENT (Open Procedures):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1002"/>
            <a:ext cx="10515600" cy="5322627"/>
          </a:xfrm>
        </p:spPr>
        <p:txBody>
          <a:bodyPr>
            <a:normAutofit lnSpcReduction="10000"/>
          </a:bodyPr>
          <a:lstStyle/>
          <a:p>
            <a:r>
              <a:rPr lang="en-US" b="1" i="1" u="sng" dirty="0" smtClean="0"/>
              <a:t>1</a:t>
            </a:r>
            <a:r>
              <a:rPr lang="en-US" b="1" i="1" u="sng" dirty="0"/>
              <a:t>. Trigeminal Root Section</a:t>
            </a:r>
            <a:r>
              <a:rPr lang="en-US" i="1" u="sng" dirty="0"/>
              <a:t>:</a:t>
            </a:r>
            <a:endParaRPr lang="en-GB" dirty="0"/>
          </a:p>
          <a:p>
            <a:pPr lvl="0" eaLnBrk="0"/>
            <a:r>
              <a:rPr lang="en-US" dirty="0"/>
              <a:t>It is an intra-cranial surgery in which the sensory roots of </a:t>
            </a:r>
            <a:r>
              <a:rPr lang="en-US" dirty="0" err="1" smtClean="0"/>
              <a:t>Gasserian</a:t>
            </a:r>
            <a:r>
              <a:rPr lang="en-US" dirty="0" smtClean="0"/>
              <a:t> </a:t>
            </a:r>
            <a:r>
              <a:rPr lang="en-US" dirty="0"/>
              <a:t>ganglion are cut sparing the motor root.</a:t>
            </a:r>
            <a:endParaRPr lang="en-GB" dirty="0"/>
          </a:p>
          <a:p>
            <a:pPr lvl="0" eaLnBrk="0"/>
            <a:r>
              <a:rPr lang="en-US" u="sng" dirty="0"/>
              <a:t>Disadvantages:</a:t>
            </a:r>
            <a:endParaRPr lang="en-GB" dirty="0"/>
          </a:p>
          <a:p>
            <a:pPr lvl="0" eaLnBrk="0"/>
            <a:r>
              <a:rPr lang="en-US" dirty="0"/>
              <a:t>Produces a permanent anesthesia of the areas supplied by cut nerves.</a:t>
            </a:r>
            <a:endParaRPr lang="en-GB" dirty="0"/>
          </a:p>
          <a:p>
            <a:pPr lvl="0" eaLnBrk="0"/>
            <a:r>
              <a:rPr lang="en-US" dirty="0"/>
              <a:t>Rendering the patient liable to keratitis, particularly when the greater superficial petrosal nerve was dam­aged.</a:t>
            </a:r>
            <a:endParaRPr lang="en-GB" dirty="0"/>
          </a:p>
          <a:p>
            <a:pPr lvl="0" eaLnBrk="0"/>
            <a:r>
              <a:rPr lang="en-US" dirty="0"/>
              <a:t>Cranial nerve damage (fifth, seventh, or eighth)</a:t>
            </a:r>
            <a:r>
              <a:rPr lang="en-US" baseline="30000" dirty="0"/>
              <a:t> </a:t>
            </a:r>
            <a:r>
              <a:rPr lang="en-US" dirty="0"/>
              <a:t>from excessive retraction or manipulation.</a:t>
            </a:r>
            <a:endParaRPr lang="en-GB" dirty="0"/>
          </a:p>
          <a:p>
            <a:pPr lvl="0" eaLnBrk="0"/>
            <a:r>
              <a:rPr lang="en-US" dirty="0"/>
              <a:t>Vascular damage.</a:t>
            </a:r>
            <a:endParaRPr lang="en-GB" dirty="0"/>
          </a:p>
          <a:p>
            <a:pPr lvl="0" eaLnBrk="0"/>
            <a:r>
              <a:rPr lang="en-US" dirty="0"/>
              <a:t>Postoperative hemorrhage causing cerebellar or brainstem compres­sion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5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IV. SURGICAL TREATMENT (Open Procedures):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/>
              <a:t>2. Micro-vascular decompression "MVD"</a:t>
            </a:r>
            <a:endParaRPr lang="en-GB" dirty="0"/>
          </a:p>
          <a:p>
            <a:pPr lvl="0" eaLnBrk="0"/>
            <a:r>
              <a:rPr lang="en-US" dirty="0"/>
              <a:t>A loop of an artery (usually superior cerebellar artery) which is resting on the trigeminal entry zone causing the nerve to produce the symptoms. </a:t>
            </a:r>
            <a:endParaRPr lang="en-GB" dirty="0"/>
          </a:p>
          <a:p>
            <a:r>
              <a:rPr lang="en-US" dirty="0"/>
              <a:t>In this operation the loop of the artery is dissected, elevated and then a small prosthesis are put to separate the artery from the nerve (called Jannetta – S operation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81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</a:t>
            </a:r>
            <a:r>
              <a:rPr lang="en-US" b="1" dirty="0" smtClean="0"/>
              <a:t>Pre-trigeminal </a:t>
            </a:r>
            <a:r>
              <a:rPr lang="en-US" b="1" dirty="0"/>
              <a:t>neuralgia</a:t>
            </a:r>
            <a:r>
              <a:rPr lang="en-US" i="1" dirty="0"/>
              <a:t>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0">
              <a:buNone/>
            </a:pPr>
            <a:endParaRPr lang="en-GB" dirty="0"/>
          </a:p>
          <a:p>
            <a:pPr lvl="0" eaLnBrk="0">
              <a:lnSpc>
                <a:spcPct val="150000"/>
              </a:lnSpc>
            </a:pPr>
            <a:r>
              <a:rPr lang="en-US" dirty="0" smtClean="0"/>
              <a:t>May reported by up to 20% of sufferers of TN.</a:t>
            </a:r>
          </a:p>
          <a:p>
            <a:pPr lvl="0" eaLnBrk="0"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is an aching dental pain in a region where physical and radio­graphic examination reveals no abnormality.</a:t>
            </a:r>
            <a:endParaRPr lang="en-GB" dirty="0"/>
          </a:p>
          <a:p>
            <a:pPr lvl="0" eaLnBrk="0">
              <a:lnSpc>
                <a:spcPct val="150000"/>
              </a:lnSpc>
            </a:pPr>
            <a:r>
              <a:rPr lang="en-US" dirty="0"/>
              <a:t>Local anes­thetic block of the tooth arrests pain. </a:t>
            </a:r>
            <a:endParaRPr lang="en-GB" dirty="0"/>
          </a:p>
          <a:p>
            <a:pPr lvl="0" eaLnBrk="0">
              <a:lnSpc>
                <a:spcPct val="150000"/>
              </a:lnSpc>
            </a:pPr>
            <a:r>
              <a:rPr lang="en-US" dirty="0"/>
              <a:t>Pre-TN responds to similar treatments as TN, beginning with anticonvulsant therapy</a:t>
            </a:r>
            <a:r>
              <a:rPr lang="en-US" dirty="0" smtClean="0"/>
              <a:t>.</a:t>
            </a:r>
          </a:p>
          <a:p>
            <a:pPr lvl="0" eaLnBrk="0">
              <a:lnSpc>
                <a:spcPct val="150000"/>
              </a:lnSpc>
            </a:pPr>
            <a:r>
              <a:rPr lang="en-US" dirty="0" smtClean="0"/>
              <a:t>Goes on to deteriorate in to TN.</a:t>
            </a:r>
            <a:endParaRPr lang="en-GB" dirty="0"/>
          </a:p>
          <a:p>
            <a:pPr marL="0" indent="0" eaLnBrk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72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spc="600" dirty="0" smtClean="0">
                <a:solidFill>
                  <a:srgbClr val="C00000"/>
                </a:solidFill>
                <a:latin typeface="Juice ITC" panose="04040403040A02020202" pitchFamily="82" charset="0"/>
              </a:rPr>
              <a:t>PAIN AND SENSATION DEFINITIONS</a:t>
            </a:r>
            <a:endParaRPr lang="en-GB" sz="6600" b="1" spc="600" dirty="0">
              <a:solidFill>
                <a:srgbClr val="C00000"/>
              </a:solidFill>
              <a:latin typeface="Juice ITC" panose="04040403040A0202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564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altLang="en-US" sz="3000" b="1" dirty="0"/>
              <a:t>Allodynia – </a:t>
            </a:r>
            <a:r>
              <a:rPr lang="en-GB" altLang="en-US" sz="3000" dirty="0"/>
              <a:t>pain from a stimulus that would not normally cause pain </a:t>
            </a:r>
          </a:p>
          <a:p>
            <a:pPr>
              <a:lnSpc>
                <a:spcPct val="100000"/>
              </a:lnSpc>
            </a:pPr>
            <a:r>
              <a:rPr lang="en-GB" altLang="en-US" sz="3000" b="1" dirty="0"/>
              <a:t>Analgesia – </a:t>
            </a:r>
            <a:r>
              <a:rPr lang="en-GB" altLang="en-US" sz="3000" dirty="0"/>
              <a:t>absence of a pain in the presence of stimulation that would normally be painful</a:t>
            </a:r>
          </a:p>
          <a:p>
            <a:pPr>
              <a:lnSpc>
                <a:spcPct val="100000"/>
              </a:lnSpc>
            </a:pPr>
            <a:r>
              <a:rPr lang="en-GB" altLang="en-US" sz="3000" b="1" dirty="0"/>
              <a:t>Anesthesia - </a:t>
            </a:r>
            <a:r>
              <a:rPr lang="en-GB" altLang="en-US" sz="3000" dirty="0"/>
              <a:t>absence of any sensation in the presence of stimulation that would normally be painful</a:t>
            </a:r>
          </a:p>
          <a:p>
            <a:pPr>
              <a:lnSpc>
                <a:spcPct val="100000"/>
              </a:lnSpc>
            </a:pPr>
            <a:r>
              <a:rPr lang="en-GB" altLang="en-US" sz="3000" b="1" dirty="0"/>
              <a:t>Hyperalgesia - </a:t>
            </a:r>
            <a:r>
              <a:rPr lang="en-GB" altLang="en-US" sz="3000" dirty="0"/>
              <a:t>severe pain from a stimulus that would normally cause only slight discomfort</a:t>
            </a:r>
          </a:p>
          <a:p>
            <a:pPr>
              <a:lnSpc>
                <a:spcPct val="150000"/>
              </a:lnSpc>
            </a:pPr>
            <a:endParaRPr lang="en-GB" sz="1800" b="1" spc="600" dirty="0" smtClean="0"/>
          </a:p>
          <a:p>
            <a:pPr lvl="1">
              <a:lnSpc>
                <a:spcPct val="150000"/>
              </a:lnSpc>
            </a:pPr>
            <a:endParaRPr lang="en-GB" b="1" dirty="0" smtClean="0"/>
          </a:p>
          <a:p>
            <a:pPr>
              <a:lnSpc>
                <a:spcPct val="150000"/>
              </a:lnSpc>
            </a:pPr>
            <a:endParaRPr lang="en-GB" b="1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75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4722236"/>
          </a:xfrm>
        </p:spPr>
        <p:txBody>
          <a:bodyPr>
            <a:normAutofit/>
          </a:bodyPr>
          <a:lstStyle/>
          <a:p>
            <a:endParaRPr lang="en-GB" altLang="en-US" sz="1400" b="1" dirty="0"/>
          </a:p>
          <a:p>
            <a:r>
              <a:rPr lang="en-GB" altLang="en-US" b="1" dirty="0"/>
              <a:t>Paresthesia </a:t>
            </a:r>
            <a:r>
              <a:rPr lang="en-GB" altLang="en-US" b="1" dirty="0" smtClean="0"/>
              <a:t>– </a:t>
            </a:r>
            <a:r>
              <a:rPr lang="en-GB" altLang="en-US" dirty="0"/>
              <a:t>an abnormal sensation that is either spontaneous or evoked </a:t>
            </a:r>
            <a:r>
              <a:rPr lang="en-GB" altLang="en-US" dirty="0" smtClean="0"/>
              <a:t>as</a:t>
            </a:r>
            <a:r>
              <a:rPr lang="en-GB" dirty="0"/>
              <a:t> </a:t>
            </a:r>
            <a:r>
              <a:rPr lang="en-GB" dirty="0" smtClean="0"/>
              <a:t>tingling, numbness </a:t>
            </a:r>
            <a:r>
              <a:rPr lang="en-GB" dirty="0"/>
              <a:t>or pricking </a:t>
            </a:r>
            <a:r>
              <a:rPr lang="en-GB" altLang="en-US" dirty="0" smtClean="0"/>
              <a:t>e.g</a:t>
            </a:r>
            <a:r>
              <a:rPr lang="en-GB" altLang="en-US" dirty="0"/>
              <a:t>. </a:t>
            </a:r>
            <a:r>
              <a:rPr lang="en-GB" altLang="en-US" dirty="0" smtClean="0"/>
              <a:t>pins, needles </a:t>
            </a:r>
            <a:r>
              <a:rPr lang="en-GB" altLang="en-US" dirty="0"/>
              <a:t>with no apparent </a:t>
            </a:r>
            <a:r>
              <a:rPr lang="en-GB" altLang="en-US" dirty="0" smtClean="0"/>
              <a:t>stimulus.</a:t>
            </a:r>
          </a:p>
          <a:p>
            <a:endParaRPr lang="en-GB" altLang="en-US" sz="1400" dirty="0" smtClean="0"/>
          </a:p>
          <a:p>
            <a:r>
              <a:rPr lang="en-GB" altLang="en-US" b="1" dirty="0" smtClean="0"/>
              <a:t>Dysesthesia – </a:t>
            </a:r>
            <a:r>
              <a:rPr lang="en-GB" altLang="en-US" dirty="0"/>
              <a:t>unpleasant abnormal sensation that is either spontaneous or evoked. All dysesthia are a type of paresthesia but not all paresthesia are type of </a:t>
            </a:r>
            <a:r>
              <a:rPr lang="en-GB" altLang="en-US" dirty="0" smtClean="0"/>
              <a:t>paresthesia.</a:t>
            </a:r>
            <a:endParaRPr lang="en-GB" altLang="en-US" dirty="0"/>
          </a:p>
          <a:p>
            <a:endParaRPr lang="en-GB" altLang="en-US" sz="1400" dirty="0"/>
          </a:p>
          <a:p>
            <a:r>
              <a:rPr lang="en-GB" b="1" dirty="0" smtClean="0"/>
              <a:t>Causalgia – </a:t>
            </a:r>
            <a:r>
              <a:rPr lang="en-GB" dirty="0"/>
              <a:t>burning pain, allodynia and hyperpathia after partial nerve injury</a:t>
            </a:r>
          </a:p>
        </p:txBody>
      </p:sp>
    </p:spTree>
    <p:extLst>
      <p:ext uri="{BB962C8B-B14F-4D97-AF65-F5344CB8AC3E}">
        <p14:creationId xmlns:p14="http://schemas.microsoft.com/office/powerpoint/2010/main" val="73227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84" y="447011"/>
            <a:ext cx="10515600" cy="570057"/>
          </a:xfrm>
        </p:spPr>
        <p:txBody>
          <a:bodyPr>
            <a:noAutofit/>
          </a:bodyPr>
          <a:lstStyle/>
          <a:p>
            <a:pPr algn="ctr"/>
            <a:r>
              <a:rPr lang="en-GB" sz="6600" b="1" spc="600" dirty="0">
                <a:solidFill>
                  <a:srgbClr val="C00000"/>
                </a:solidFill>
                <a:latin typeface="Juice ITC" panose="04040403040A02020202" pitchFamily="82" charset="0"/>
              </a:rPr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5444836"/>
          </a:xfrm>
        </p:spPr>
        <p:txBody>
          <a:bodyPr>
            <a:normAutofit/>
          </a:bodyPr>
          <a:lstStyle/>
          <a:p>
            <a:r>
              <a:rPr lang="en-GB" dirty="0"/>
              <a:t>Chief </a:t>
            </a:r>
            <a:r>
              <a:rPr lang="en-GB" dirty="0" smtClean="0"/>
              <a:t>complaint   </a:t>
            </a:r>
            <a:r>
              <a:rPr lang="en-GB" sz="4300" b="1" spc="600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PAIN</a:t>
            </a:r>
            <a:endParaRPr lang="en-GB" sz="4300" b="1" spc="600" dirty="0">
              <a:solidFill>
                <a:srgbClr val="C00000"/>
              </a:solidFill>
              <a:latin typeface="Bradley Hand ITC" panose="03070402050302030203" pitchFamily="66" charset="0"/>
            </a:endParaRPr>
          </a:p>
          <a:p>
            <a:r>
              <a:rPr lang="en-GB" dirty="0" smtClean="0"/>
              <a:t>History </a:t>
            </a:r>
            <a:r>
              <a:rPr lang="en-GB" dirty="0"/>
              <a:t>of present illness</a:t>
            </a:r>
          </a:p>
          <a:p>
            <a:r>
              <a:rPr lang="en-GB" dirty="0"/>
              <a:t>■ Current </a:t>
            </a:r>
            <a:r>
              <a:rPr lang="en-GB" dirty="0" err="1"/>
              <a:t>symptons</a:t>
            </a:r>
            <a:r>
              <a:rPr lang="en-GB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– Onset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– Location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– Quality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– Intensity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– Frequency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– Duration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– Aggravating and alleviating factors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– Concomitant or associated features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– Past treatments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12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spc="600" dirty="0">
                <a:solidFill>
                  <a:srgbClr val="C00000"/>
                </a:solidFill>
                <a:latin typeface="Juice ITC" panose="04040403040A02020202" pitchFamily="82" charset="0"/>
              </a:rPr>
              <a:t>Questions for Pain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3140"/>
            <a:ext cx="10515600" cy="499508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How would you describe your pain?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Sharp – Stabbing – Dull – Throbbing – Boring – Dull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Where is the pain most severe?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Point to the point of maximum intensity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How severe is the pain?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Does the pain prevent you from sleep or wake you up at night?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Is the pain continuous or does it come and go?</a:t>
            </a:r>
          </a:p>
        </p:txBody>
      </p:sp>
    </p:spTree>
    <p:extLst>
      <p:ext uri="{BB962C8B-B14F-4D97-AF65-F5344CB8AC3E}">
        <p14:creationId xmlns:p14="http://schemas.microsoft.com/office/powerpoint/2010/main" val="222977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spc="600" dirty="0">
                <a:solidFill>
                  <a:srgbClr val="C00000"/>
                </a:solidFill>
                <a:latin typeface="Juice ITC" panose="04040403040A02020202" pitchFamily="82" charset="0"/>
              </a:rPr>
              <a:t>Questions for Pain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If it come and go , how long does it last for each time?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Does any thing cause the pain to start?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Does any thing makes the pain worst?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Does any thing makes the pain better?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dirty="0" smtClean="0"/>
              <a:t>Are there any other problem?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70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6600" b="1" spc="600" dirty="0">
                <a:solidFill>
                  <a:srgbClr val="C00000"/>
                </a:solidFill>
                <a:latin typeface="Juice ITC" panose="04040403040A02020202" pitchFamily="82" charset="0"/>
              </a:rPr>
              <a:t>PAIN OF DENTAL ORIGIN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400" b="1" u="sng" spc="600" dirty="0" smtClean="0"/>
              <a:t>CHARACTER</a:t>
            </a:r>
            <a:endParaRPr lang="en-GB" sz="4400" b="1" u="sng" spc="600" dirty="0"/>
          </a:p>
          <a:p>
            <a:pPr>
              <a:lnSpc>
                <a:spcPct val="150000"/>
              </a:lnSpc>
            </a:pPr>
            <a:r>
              <a:rPr lang="en-GB" sz="1800" b="1" dirty="0" smtClean="0"/>
              <a:t>Unilateral (unless both sides)</a:t>
            </a:r>
          </a:p>
          <a:p>
            <a:pPr>
              <a:lnSpc>
                <a:spcPct val="150000"/>
              </a:lnSpc>
            </a:pPr>
            <a:r>
              <a:rPr lang="en-GB" sz="1800" b="1" dirty="0" smtClean="0"/>
              <a:t>Never referred across to the other side of the face but may occur in ……………………….</a:t>
            </a:r>
          </a:p>
          <a:p>
            <a:pPr>
              <a:lnSpc>
                <a:spcPct val="150000"/>
              </a:lnSpc>
            </a:pPr>
            <a:r>
              <a:rPr lang="en-GB" sz="1800" b="1" dirty="0" smtClean="0"/>
              <a:t>Periodontal pain (acute periodontitis, Pericoronitis) is usually well localised and patient can point to involved tooth.</a:t>
            </a:r>
          </a:p>
          <a:p>
            <a:pPr>
              <a:lnSpc>
                <a:spcPct val="150000"/>
              </a:lnSpc>
            </a:pPr>
            <a:r>
              <a:rPr lang="en-GB" sz="1800" b="1" dirty="0" smtClean="0"/>
              <a:t>Pulpal pain is poorly localized and may be referred to another tooth of the same side or any tissue supplied by the ipsilateral trigeminal nerve branch.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The commonest cause of dental pain is the dental pulp.</a:t>
            </a:r>
            <a:endParaRPr lang="en-GB" sz="2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78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1939</Words>
  <Application>Microsoft Office PowerPoint</Application>
  <PresentationFormat>Widescreen</PresentationFormat>
  <Paragraphs>271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Book Antiqua</vt:lpstr>
      <vt:lpstr>Bookman Old Style</vt:lpstr>
      <vt:lpstr>Bradley Hand ITC</vt:lpstr>
      <vt:lpstr>Calibri</vt:lpstr>
      <vt:lpstr>Calibri Light</vt:lpstr>
      <vt:lpstr>Juice ITC</vt:lpstr>
      <vt:lpstr>Wingdings</vt:lpstr>
      <vt:lpstr>Office Theme</vt:lpstr>
      <vt:lpstr>PAIN </vt:lpstr>
      <vt:lpstr>PAIN</vt:lpstr>
      <vt:lpstr>PAIN</vt:lpstr>
      <vt:lpstr>PAIN AND SENSATION DEFINITIONS</vt:lpstr>
      <vt:lpstr>PowerPoint Presentation</vt:lpstr>
      <vt:lpstr>DIAGNOSIS</vt:lpstr>
      <vt:lpstr>Questions for Pain </vt:lpstr>
      <vt:lpstr>Questions for Pain </vt:lpstr>
      <vt:lpstr>PAIN OF DENTAL ORIGIN</vt:lpstr>
      <vt:lpstr>PowerPoint Presentation</vt:lpstr>
      <vt:lpstr>PULPAL PAIN  </vt:lpstr>
      <vt:lpstr>PowerPoint Presentation</vt:lpstr>
      <vt:lpstr>PowerPoint Presentation</vt:lpstr>
      <vt:lpstr>PowerPoint Presentation</vt:lpstr>
      <vt:lpstr>PowerPoint Presentation</vt:lpstr>
      <vt:lpstr>PAIN OF NON-DENTAL ORIGIN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Definition: </vt:lpstr>
      <vt:lpstr>CLASSIFICATION</vt:lpstr>
      <vt:lpstr>Incidence:  </vt:lpstr>
      <vt:lpstr>Clinical features:  </vt:lpstr>
      <vt:lpstr>PowerPoint Presentation</vt:lpstr>
      <vt:lpstr>Differential diagnosis: </vt:lpstr>
      <vt:lpstr>PowerPoint Presentation</vt:lpstr>
      <vt:lpstr>PowerPoint Presentation</vt:lpstr>
      <vt:lpstr>PowerPoint Presentation</vt:lpstr>
      <vt:lpstr>I. Medical treatment: </vt:lpstr>
      <vt:lpstr>II. PERIPHERAL PROCEDURES </vt:lpstr>
      <vt:lpstr>GANGLION PROCEDURES </vt:lpstr>
      <vt:lpstr>GANGLION PROCEDURES </vt:lpstr>
      <vt:lpstr>IV. SURGICAL TREATMENT (Open Procedures): </vt:lpstr>
      <vt:lpstr>IV. SURGICAL TREATMENT (Open Procedures): </vt:lpstr>
      <vt:lpstr>2. Pre-trigeminal neuralgia.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attemerek</dc:creator>
  <cp:lastModifiedBy>ahmed attemerek</cp:lastModifiedBy>
  <cp:revision>28</cp:revision>
  <dcterms:created xsi:type="dcterms:W3CDTF">2018-01-28T08:42:29Z</dcterms:created>
  <dcterms:modified xsi:type="dcterms:W3CDTF">2020-03-16T00:08:50Z</dcterms:modified>
</cp:coreProperties>
</file>