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31" r:id="rId3"/>
    <p:sldId id="330" r:id="rId4"/>
    <p:sldId id="332" r:id="rId5"/>
    <p:sldId id="333" r:id="rId6"/>
    <p:sldId id="334" r:id="rId7"/>
    <p:sldId id="336" r:id="rId8"/>
    <p:sldId id="335" r:id="rId9"/>
    <p:sldId id="337" r:id="rId10"/>
    <p:sldId id="338" r:id="rId11"/>
    <p:sldId id="339" r:id="rId12"/>
    <p:sldId id="340" r:id="rId13"/>
    <p:sldId id="341" r:id="rId14"/>
    <p:sldId id="342" r:id="rId15"/>
    <p:sldId id="344" r:id="rId16"/>
    <p:sldId id="343" r:id="rId17"/>
    <p:sldId id="345" r:id="rId18"/>
    <p:sldId id="346" r:id="rId19"/>
    <p:sldId id="347" r:id="rId20"/>
    <p:sldId id="34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4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3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0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1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2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BONE DISEASES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6629" y="4746171"/>
            <a:ext cx="4528457" cy="60960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Dr. Ahmed M. Attay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Idiopathic 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06" y="583494"/>
            <a:ext cx="11668493" cy="585824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Schüller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-Christian disease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disseminated form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disease.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occurs in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 and adults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characterized by a triad of:</a:t>
            </a:r>
          </a:p>
          <a:p>
            <a:pPr marL="2676525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Exophthalmos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676525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insipidus.</a:t>
            </a:r>
          </a:p>
          <a:p>
            <a:pPr marL="2676525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Osteolytic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lesions.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 to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lymphadenopathy, dermatitis and hepatosplenomegaly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survive for 5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218" y="1492312"/>
            <a:ext cx="5032399" cy="4442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424" y="1776100"/>
            <a:ext cx="5346865" cy="387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Idiopathic 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06" y="1009934"/>
            <a:ext cx="11668493" cy="543180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Letterer-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Siwe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disease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disseminated form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disease.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of infancy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characterized by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osteolytic bone lesions, lymphadenopathy, dermatitis and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visceral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 involvement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Fatal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within one year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552" y="1700389"/>
            <a:ext cx="5906270" cy="4050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365" y="1503606"/>
            <a:ext cx="3983458" cy="46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Idiopathic 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06" y="583494"/>
            <a:ext cx="11668493" cy="585824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Eosinophilic granuloma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localized form of the disease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solitary or multiple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lesions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visceral involvement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 are affected and there is a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 predilection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Dull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 and tenderness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 accompany bone lesions which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either solitary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multiple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Jaws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skull, ribs and vertebrae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the most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affected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jaws are affected in 10-20% of all cases.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Looseness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teeth due to alveolar bone destruction 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 severe periodontitis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disease breaks out the bone a proliferative 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hyperplastic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gingival tissue or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gingival ulcerations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developed.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280" y="1435521"/>
            <a:ext cx="4740519" cy="4154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23" y="1242977"/>
            <a:ext cx="6274189" cy="4539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458" y="1105355"/>
            <a:ext cx="3598398" cy="48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Idiopathic 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73" y="1019593"/>
            <a:ext cx="11668493" cy="50857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Eosinophilic granuloma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appears 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or poorly demarcated radiolucent area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(focal osteolytic lesion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cortical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rim).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circumscribed in the jaws, it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resembles cysts or periapical granuloma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 stimulates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periapical inflammatory condition, but with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vital tooth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gives a typical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“punched out”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osteoporotic area of bone, well demarcated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radiolucency without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corticated rim.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alveolar bones are destroyed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“scooped out”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 may be evident and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appear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if they are floating in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169" y="1724684"/>
            <a:ext cx="4210050" cy="3324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164" y="583494"/>
            <a:ext cx="5186060" cy="4816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654" y="1877285"/>
            <a:ext cx="6865212" cy="2860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092" y="1479877"/>
            <a:ext cx="7488335" cy="4165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252" y="1724684"/>
            <a:ext cx="5173614" cy="34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Idiopathic 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06" y="999751"/>
            <a:ext cx="11668493" cy="521816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Eosinophilic granuloma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bone lesions show diffuse proliferation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sheets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histiocytes-like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are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pale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mononuclear cells, having indistinct cytoplasm border and vesicular nuclei.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Varying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numbers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eosinophils, plasma cells, lymphocytes and multinucleated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cells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typically interspersed among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histiocytes-like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hemorrhage and necrosis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present.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microscope, Langerhans cells contain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 shaped cytoplasmic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 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Birebeck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granules”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differentiate them from other mononuclear phagocytes.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Immunohistochemically;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to S-100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and CD1a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197" y="1702190"/>
            <a:ext cx="6349050" cy="4188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108" y="2081213"/>
            <a:ext cx="5903228" cy="4512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634" y="1542580"/>
            <a:ext cx="5481463" cy="41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Neoplastic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bone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Neoplastic 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845006"/>
            <a:ext cx="11668493" cy="521816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Malignant myelogenic bone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tumors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cells: most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cells develop from cells in the bone marrow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called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cells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marrow is the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material in the center of most bones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where stem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mature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different types of blood cells. Each type has a special function.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white blood cells that make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part of the immune system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They work with other parts of the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immune system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help protect the body from germs and other harmful substances.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smtClean="0"/>
              <a:t>Neoplastic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845006"/>
            <a:ext cx="11668493" cy="59074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cell myeloma (Plasmacytoma)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Plasmacytoma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univocal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neoplastic proliferation of plasma cells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usually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arises within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more affected than females.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is affected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with the spine is the most commonly to be affected.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are:</a:t>
            </a:r>
          </a:p>
          <a:p>
            <a:pPr marL="2517775" indent="-182563"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pain.</a:t>
            </a:r>
          </a:p>
          <a:p>
            <a:pPr marL="2517775" indent="-182563"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Pathological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 of the bone.</a:t>
            </a:r>
          </a:p>
          <a:p>
            <a:pPr marL="2517775" indent="-182563"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infection.</a:t>
            </a:r>
          </a:p>
          <a:p>
            <a:pPr marL="2517775" indent="-182563"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350" y="1636574"/>
            <a:ext cx="5886450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932" y="1309083"/>
            <a:ext cx="5311286" cy="49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3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smtClean="0"/>
              <a:t>Neoplastic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845006"/>
            <a:ext cx="11668493" cy="59074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myeloma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myeloma is multicentric 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one bone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malignancy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cell origin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begins when plasma cells become abnormal. The abnormal cells will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undergo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uncontrolled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mitotic division, giving abnormal plasma cells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called myeloma cells.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Myeloma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make a large number of abnormal proteins called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proteins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more affected than females.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 to the symptoms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plasmacytoma that also seen in multiple myeloma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 crowed normal bone marrow cells and harm the bone structure.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no enough room for bone marrow to make as many healthy cells. Several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kinds of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problems may results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Anemia, Leukopenia, thrombocytopenia and hypercalcemia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238" y="188788"/>
            <a:ext cx="4358918" cy="6464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748" y="379310"/>
            <a:ext cx="6736979" cy="637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3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smtClean="0"/>
              <a:t>Neoplastic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845006"/>
            <a:ext cx="11668493" cy="59074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myeloma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Plasmacytoma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appears as solitary radiolucency in the single affected bone, while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myeloma produces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radiolucent lesions in the affected bones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Radiolucencies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both tumors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punched out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is well demarcated without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corticated rim.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features: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tumors histological examination of the lesional tissue shows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number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plasma cells constituting about 90%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all cells of bone marrow.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may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differentiated as normal plasma cells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may be large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pleomorphic.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689" y="188788"/>
            <a:ext cx="4567311" cy="4317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31" y="0"/>
            <a:ext cx="4577853" cy="4506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845" y="-313423"/>
            <a:ext cx="3764397" cy="4819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149" y="512774"/>
            <a:ext cx="7005851" cy="3398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118" y="1590097"/>
            <a:ext cx="4604164" cy="4419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6213" y="845006"/>
            <a:ext cx="6371513" cy="4694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5876" y="1452461"/>
            <a:ext cx="6198406" cy="39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9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b="1" dirty="0"/>
              <a:t>Nutritional and metabolic 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 </a:t>
            </a:r>
            <a:r>
              <a:rPr lang="en-US" sz="6000" b="1" dirty="0"/>
              <a:t>bone diseases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053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52" y="0"/>
            <a:ext cx="8012989" cy="740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7" y="675249"/>
            <a:ext cx="10798077" cy="5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515261"/>
            <a:ext cx="8509148" cy="152400"/>
          </a:xfrm>
        </p:spPr>
        <p:txBody>
          <a:bodyPr>
            <a:noAutofit/>
          </a:bodyPr>
          <a:lstStyle/>
          <a:p>
            <a:r>
              <a:rPr lang="en-US" sz="3200" b="1" dirty="0"/>
              <a:t>Nutritional and metabolic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883751"/>
            <a:ext cx="11668493" cy="55989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C deficiency (Scurvy)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Scurvy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defective formation of the collagenous and osteoid matrix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matrix as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forms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well calcified.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Scorbutic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gingivitis;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generalized gingival swelling with hemorrhage and redness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ulcerations and delayed wound healing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increased severity of periodontal infection with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loss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Weakened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vascular walls resulting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petechial hemorrhage and ecchymosis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Gross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caries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anterior teeth due to sugar rich vitamin C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syrup.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775" y="883751"/>
            <a:ext cx="4931225" cy="3693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55" y="1601053"/>
            <a:ext cx="6508845" cy="4881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150" y="1384963"/>
            <a:ext cx="4667819" cy="3889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693" y="1786657"/>
            <a:ext cx="4507387" cy="42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515261"/>
            <a:ext cx="8509148" cy="152400"/>
          </a:xfrm>
        </p:spPr>
        <p:txBody>
          <a:bodyPr>
            <a:noAutofit/>
          </a:bodyPr>
          <a:lstStyle/>
          <a:p>
            <a:r>
              <a:rPr lang="en-US" sz="3200" b="1" dirty="0"/>
              <a:t>Nutritional and metabolic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583494"/>
            <a:ext cx="11668493" cy="620626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D deficiency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 will cause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rickets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while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adults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in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osteomalacia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Cause: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adequate sunlight exposure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adequate calcium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intake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Rickets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osteomalacia there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 of mineralization of osteoid and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cartilage matrix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Enamel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hypoplasia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Delayed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eruption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teeth.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pre-dentine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excessive interglobular spaces.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Involvement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jaws has been reported in the form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deficient growth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condylar cartilage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leads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growth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ramus of the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mandible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 trabeculae in both rickets and osteomalacia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by wide seams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uncalcified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osteoid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58" y="-1"/>
            <a:ext cx="5231642" cy="5773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87" y="1182923"/>
            <a:ext cx="6630526" cy="44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75" y="1686380"/>
            <a:ext cx="4570378" cy="3254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375" y="126709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515261"/>
            <a:ext cx="8509148" cy="152400"/>
          </a:xfrm>
        </p:spPr>
        <p:txBody>
          <a:bodyPr>
            <a:noAutofit/>
          </a:bodyPr>
          <a:lstStyle/>
          <a:p>
            <a:r>
              <a:rPr lang="en-US" sz="3200" b="1" dirty="0"/>
              <a:t>Nutritional and metabolic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583494"/>
            <a:ext cx="11668493" cy="620626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Hypophosphatasia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deficiency of alkaline phosphatase enzyme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transmitted as an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autosomal recessive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manner. It is of dental significance in children due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premature teeth loss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Dental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pulp chambers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primary dentition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marginal alveolar bone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Hypoplasia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aplasia of cementum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root surface.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Deficiency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root development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Premature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exfoliation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both dentitions (defect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cementogenesis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dentin resorption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5" y="1515754"/>
            <a:ext cx="5838825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940" y="1082793"/>
            <a:ext cx="4153528" cy="51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515261"/>
            <a:ext cx="8509148" cy="152400"/>
          </a:xfrm>
        </p:spPr>
        <p:txBody>
          <a:bodyPr>
            <a:noAutofit/>
          </a:bodyPr>
          <a:lstStyle/>
          <a:p>
            <a:r>
              <a:rPr lang="en-US" sz="3200" b="1" dirty="0"/>
              <a:t>Nutritional and metabolic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900862"/>
            <a:ext cx="11668493" cy="59401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Fluorosis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results from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ingestion of excess amounts of fluoride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to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enamel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 known 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fluorosis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Intake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water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containing fluoride at level greater than 1 part per million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crown formation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result in enamel hypoplasia or hypocalcification.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extent of damage depends 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duration, timing and concentration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moderate fluorosis ranges from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enamel spots to mottled brown and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discoloration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fluorosis appears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pitted, irregular and discolored enamel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Excessive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ingestion of fluoride in the drinking water results also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sclerosis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skeleton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Calcification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intervertebral ligaments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insertion of the muscles causing pain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stiffness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585" y="1890499"/>
            <a:ext cx="4753401" cy="3433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735" y="1692322"/>
            <a:ext cx="5981699" cy="4013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69" y="1508575"/>
            <a:ext cx="48768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8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Idiopathic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bone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Idiopathic 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51736"/>
            <a:ext cx="11668493" cy="569447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Langerhans cell histiocytosis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Histiocytosis X)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Histiocytosis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is a collective designation for a spectrum of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clinico-pathologic disorders characterized by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proliferation of histiocytic-like cells (Langerhans cells)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are accompanied by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varying numbers of eosinophils, lymphocytes, plasma cells and multinucleated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cells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It is now believed to be a neoplastic process.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Langerhans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are dendritic mononuclear cells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normally found in epidermis,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mucosa, lymph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 and bone marrow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Langerhans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are antigen presenting cells, they process and present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antigens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T-lymphocytes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188788"/>
            <a:ext cx="5001673" cy="3947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Idiopathic 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06" y="959347"/>
            <a:ext cx="11668493" cy="520944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Langerhans cell histiocytosis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Histiocytosis X)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Langerhans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histiocytes include three disorders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Hand-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Schüller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-Christian disease.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Letterer-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Siwe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disease.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Monostotic or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polyostotic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eosinophilic granuloma.</a:t>
            </a:r>
          </a:p>
        </p:txBody>
      </p:sp>
    </p:spTree>
    <p:extLst>
      <p:ext uri="{BB962C8B-B14F-4D97-AF65-F5344CB8AC3E}">
        <p14:creationId xmlns:p14="http://schemas.microsoft.com/office/powerpoint/2010/main" val="25640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876</TotalTime>
  <Words>1344</Words>
  <Application>Microsoft Office PowerPoint</Application>
  <PresentationFormat>Widescreen</PresentationFormat>
  <Paragraphs>141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Rockwell</vt:lpstr>
      <vt:lpstr>Rockwell Condensed</vt:lpstr>
      <vt:lpstr>Times New Roman</vt:lpstr>
      <vt:lpstr>Wingdings</vt:lpstr>
      <vt:lpstr>Wood Type</vt:lpstr>
      <vt:lpstr>BONE DISEASES </vt:lpstr>
      <vt:lpstr>Nutritional and metabolic   bone diseases</vt:lpstr>
      <vt:lpstr>Nutritional and metabolic bone diseases  </vt:lpstr>
      <vt:lpstr>Nutritional and metabolic bone diseases  </vt:lpstr>
      <vt:lpstr>Nutritional and metabolic bone diseases  </vt:lpstr>
      <vt:lpstr>Nutritional and metabolic bone diseases  </vt:lpstr>
      <vt:lpstr>Idiopathic  bone diseases</vt:lpstr>
      <vt:lpstr>Idiopathic bone diseases </vt:lpstr>
      <vt:lpstr>Idiopathic bone diseases </vt:lpstr>
      <vt:lpstr>Idiopathic bone diseases </vt:lpstr>
      <vt:lpstr>Idiopathic bone diseases </vt:lpstr>
      <vt:lpstr>Idiopathic bone diseases </vt:lpstr>
      <vt:lpstr>Idiopathic bone diseases </vt:lpstr>
      <vt:lpstr>Idiopathic bone diseases </vt:lpstr>
      <vt:lpstr>Neoplastic  bone diseases</vt:lpstr>
      <vt:lpstr>Neoplastic bone diseases </vt:lpstr>
      <vt:lpstr>Neoplastic bone diseases </vt:lpstr>
      <vt:lpstr>Neoplastic bone diseases </vt:lpstr>
      <vt:lpstr>Neoplastic bone diseases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 DISEASES</dc:title>
  <dc:creator>Electronica CARE</dc:creator>
  <cp:lastModifiedBy>Electronica CARE</cp:lastModifiedBy>
  <cp:revision>86</cp:revision>
  <dcterms:created xsi:type="dcterms:W3CDTF">2020-03-08T13:04:28Z</dcterms:created>
  <dcterms:modified xsi:type="dcterms:W3CDTF">2020-03-16T19:56:13Z</dcterms:modified>
</cp:coreProperties>
</file>