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34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BONE DISEASES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6629" y="4746171"/>
            <a:ext cx="4528457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Dr. Ahmed M. Attay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442691"/>
            <a:ext cx="10846379" cy="60306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Neoplastic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Malignant tumors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 myelogenic tumors: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Plasma cell myeloma and multiple myeloma.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Ewing’s sarcoma.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Reticular cell sarcoma.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Metastatic tumors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Carcinoma of the lung (bronchogenic carcinoma).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Carcinoma of the thyroid gland.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Carcinoma of the stomach.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d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Carcinoma of the prostate.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Carcinoma of the kidney (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hypernephroma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083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Hereditary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667661"/>
            <a:ext cx="11736731" cy="58057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Cherubism (Familial fibrous dysplasia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Low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intra-osseous fibrous swelling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jaws.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autosomal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pattern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inheritance in this condition.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cases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family history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obtained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these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due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mutations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permanent, it is 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self-limiting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and infants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year and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10-12 years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age.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disfigurement is the only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are often displaced and fail to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erupt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mastication and speech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difficulties.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75" y="3673026"/>
            <a:ext cx="6076950" cy="310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621" y="100509"/>
            <a:ext cx="2461822" cy="20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667661"/>
            <a:ext cx="11327299" cy="58057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Cherubism (Familial fibrous dysplasia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mandible: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 painless,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expansion of posterior mandible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(early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manifestation).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to involve the mandibular angle or ramus giving the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chubby face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 in plump-cheeked little angels) and the expansion is equal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bilaterally.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maxilla: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involved the lesion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limited to the tuberosity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some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 extensive maxillary involvement causes stretching of the skin of upper face and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exposes the sclera. This result in an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 upturned to heaven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Enlargement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submandibular and cervical lymph nodes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evident and that usually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subsides with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adolescence.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72" y="0"/>
            <a:ext cx="4399128" cy="3365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67" y="0"/>
            <a:ext cx="2229134" cy="3289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325" y="667661"/>
            <a:ext cx="2992675" cy="3798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828" y="251474"/>
            <a:ext cx="2699568" cy="4117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243" y="762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80" y="667661"/>
            <a:ext cx="11327299" cy="58057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Cherubism (Familial fibrous dysplasia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Sharply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multilocular radiolucent areas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(bilaterally which is diagnostic).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unerupted and displaced teeth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seen.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bone and thinned cortex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time new cortical bone is laid down.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may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unilateral and unilocular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should be differentiated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dentigerous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 as it may include 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root.</a:t>
            </a:r>
          </a:p>
          <a:p>
            <a:pPr algn="just"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alkaline phosphatase enzyme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level.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and urine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biochemistry.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96" y="0"/>
            <a:ext cx="4151904" cy="450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533" y="1335322"/>
            <a:ext cx="6703467" cy="3440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337" y="1698094"/>
            <a:ext cx="58959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0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Cherubism (Familial fibrous dysplasia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has been replaced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 loosely arranged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tissue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tissue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multinucleated giant cells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seen either around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walled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vessels or lie within the vascular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hemorrhage and hemosiderin deposition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usually seen.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 resolving lesions, the tissue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becomes more fibrous and the number of giant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decreases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new bone formation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 of cherubism are not diagnostic in the absence of clinical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radiologic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007" y="1146412"/>
            <a:ext cx="4206993" cy="297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17" y="1270308"/>
            <a:ext cx="4521083" cy="303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70" y="1146412"/>
            <a:ext cx="4844244" cy="32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667661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Cherubism (Familial fibrous dysplasia)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and prognosis: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Unpredictable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prognosis but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 may show remission as it is self-limiting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 especially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puberty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remodeling of bone.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deformity may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cases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contraindicated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avoid the development of post-irradiation osteosarcoma.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 interference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curettage of the lesion may of value in some cases but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other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 may be followed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regrowth of the lesion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Curettage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done in periods of remission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the lesion during involution is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vascular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hemorrhage can occur.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 is completely contraindicated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will lead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deformity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bad prognosis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Osteogenesis imperfecta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Brittle bone disease;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Fragitalis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Ossium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common inherited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disease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 of collagen maturation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transmitted as an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autosomal dominant trait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mutating defect of osteoblasts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defect of the biosynthesis of bone matrix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(maturation type I collagen) which leads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deficiency in ossification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defect is in collagen I formation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collagen forms a major portion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bone, dentin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sclera, ligaments and skin.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subtypes according to the severity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defect that affects the osteoblast.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cortical bone is thin and the cancellous bone has fine widely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separated trabeculae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large medullary spaces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829159"/>
            <a:ext cx="11668493" cy="568082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Osteogenesis imperfecta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is fragile and osteoporotic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it has high tendency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this is due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 in skeleton ossification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At the site of fractures there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be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angulation deformity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congenital type there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fractures in utero and infants seldom survive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Hyper-laxity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ligaments of hands, feet and knees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common in children.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has a peculiar shape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of defects in the cranial vault ossification.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evident because it is thin thus exposing pigments of the choroids.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heart valve defects are also evident.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and spine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748" y="0"/>
            <a:ext cx="3348251" cy="3787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3" y="128729"/>
            <a:ext cx="2689041" cy="578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688" y="0"/>
            <a:ext cx="5420956" cy="414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013" y="128728"/>
            <a:ext cx="4432631" cy="206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300" y="1112479"/>
            <a:ext cx="37719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837" y="2743200"/>
            <a:ext cx="7735845" cy="3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Osteogenesis imperfecta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cavity findings: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dentitions are involved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show blue to brown translucency 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opalescent teeth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involved teeth resemble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dentinogenesis imperfect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two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diseases are the result of different mutations and should be considered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separate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1276"/>
            <a:ext cx="4312693" cy="3503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746" y="3231275"/>
            <a:ext cx="4533143" cy="3503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701" y="3394394"/>
            <a:ext cx="4169504" cy="31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77375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34" y="827315"/>
            <a:ext cx="11136666" cy="583474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not easy to classify bone diseases, since many of them are of unknown etiology or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nature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poorly understood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Hereditary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Cheurbism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(fibro-osseous lesion).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Osteogenesis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imperfect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(brittle bone disease;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fragitalis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ossium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(marble bone disease, Albers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schonberg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disease).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Cleidocranial dysplasia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(affecting mainly membrane-formed bones).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Achondroplasia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(affecting bones formed by cartilage).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 of bone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fibro-osseous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lesion). </a:t>
            </a:r>
          </a:p>
        </p:txBody>
      </p:sp>
    </p:spTree>
    <p:extLst>
      <p:ext uri="{BB962C8B-B14F-4D97-AF65-F5344CB8AC3E}">
        <p14:creationId xmlns:p14="http://schemas.microsoft.com/office/powerpoint/2010/main" val="30174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Osteogenesis imperfecta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Osteoblasts are present but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matrix production is reduced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markedly.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Dissolution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both medullary and cortical bone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connective tissue contains many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dilated capillaries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thin trabeculae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woven bone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remains immature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throughout life to be transformed into lamellar bone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4" y="3773961"/>
            <a:ext cx="3698097" cy="2961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259" y="3773961"/>
            <a:ext cx="4451629" cy="2961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16316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Marble bone disease; Albers-Schonberg disease)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hereditary bone disorder characterized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bone density due to defect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remodeling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caused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of normal osteoclast function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two clinical types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infantile and the adult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imbalance between osteoblastic and osteoclastic activity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density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the skeleton on the expense of medullary spaces and so bone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 brittle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fractures are more easily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osteoclasts fail to function normally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result, bone remodeling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affected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defective bone resorption combined with continued bone deposition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thickening of cortical bone and sclerosis of cancellous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bone.</a:t>
            </a:r>
          </a:p>
        </p:txBody>
      </p:sp>
    </p:spTree>
    <p:extLst>
      <p:ext uri="{BB962C8B-B14F-4D97-AF65-F5344CB8AC3E}">
        <p14:creationId xmlns:p14="http://schemas.microsoft.com/office/powerpoint/2010/main" val="22686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frequent fractures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especially of the long bones which often do not heal.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Hematologic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 include anemia, thrombocytopenia, leucopenia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bleeding.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 and spleen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increased tendency to infections and thoracic scoliosis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manifestations: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deformity leading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hypertelorism, snub nose and frontal bossing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Sclerosis of skull bones leads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narrowing of foramina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causes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 of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cranial nerves, leading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blindness, deafness and facial paralysis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osteomyelitis of jaws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delayed tooth eruption are common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09" y="101505"/>
            <a:ext cx="4597591" cy="2955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055" y="515261"/>
            <a:ext cx="4600150" cy="349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42" y="3470855"/>
            <a:ext cx="7528663" cy="3070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330" y="736431"/>
            <a:ext cx="4094875" cy="409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44829"/>
            <a:ext cx="11668493" cy="61903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Osteopetrosis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features: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Widespread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radiopacities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affected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increase in bone density.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distinction between bone cortex and cancellous bone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varying density producing a zebra like effect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may be seen.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x-ray,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roots cannot be distinguished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lamellar bone, cortex, trabecula.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marrow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inflammation 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osteomyelitis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87656"/>
            <a:ext cx="4181475" cy="563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6" y="-122830"/>
            <a:ext cx="4742994" cy="326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49" y="544829"/>
            <a:ext cx="3476625" cy="523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054" y="3142610"/>
            <a:ext cx="5802490" cy="3544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067" y="1569371"/>
            <a:ext cx="4802020" cy="38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Cleidocranial dysplasia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Inherited bone disease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is transmitted as autosomal dominant trait.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affects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cranium skull, shoulder girdle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also has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manifestations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manifestation:</a:t>
            </a:r>
          </a:p>
          <a:p>
            <a:pPr algn="just"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skull with short head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delayed closure of the fontanels and sutures. They may remain open throughout the patient's life (on skull radiograph).</a:t>
            </a:r>
          </a:p>
          <a:p>
            <a:pPr algn="just"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Also, there are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sunken sagittal sutures, hypoplastic facial bones and underdeveloped nasal sinuses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Shoulder girdle manifestation: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or hypoplastic clavicle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leading to long neck and dropped narrow shoulder.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features:</a:t>
            </a:r>
          </a:p>
          <a:p>
            <a:pPr algn="just"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stature with large head and pronounced frontal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parietal bones.</a:t>
            </a:r>
          </a:p>
          <a:p>
            <a:pPr algn="just"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Depressed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nasal bridge or cleft palate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 well as ocular hypertelorism.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900" y="264709"/>
            <a:ext cx="2627306" cy="394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515261"/>
            <a:ext cx="3638550" cy="3914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178" y="868286"/>
            <a:ext cx="3527094" cy="49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Cleidocranial dysplasia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manifestations: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Hypoplastic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 with high palatal arch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open bite.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retention of deciduous teeth and delayed eruption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permanent teeth.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unerupted supernumerary teeth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partial anodontia as a result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overcrowding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teeth germs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cellular cementum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root of permanent and deciduous teeth.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short, hooked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curved and thinner than normal.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conical in shape with pitted enamel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cleft palate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dentigerous cysts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405" y="1216854"/>
            <a:ext cx="4876800" cy="330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87" y="1869814"/>
            <a:ext cx="6858000" cy="461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894" y="1288789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Achondroplasia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inherited condition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results in abnormally short stature due to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endochondral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ossification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epiphysis and bone of the skull while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intramembranous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is not affected.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inherited by an autosomal dominant gene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causes abnormal cartilage formation.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most common type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dwarfism in which the child’s arms and legs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disproportionately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relation to body length.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persons with achondroplasia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small people.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 of human fetus is composed primarily of cartilage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gradually turns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normal development.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achondroplasia,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gene that is involved in the process of bone formation produces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protein that limits bone growth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340" y="133634"/>
            <a:ext cx="3070747" cy="375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61" y="-45517"/>
            <a:ext cx="5249839" cy="39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Hereditary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Achondroplasia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 in the arms, legs and other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 abnormalities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have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difficulties in posture, joint disorders and breathing problems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prominent forehead and flattened nasal bridge.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trunk size, while the feet are flat, short and broad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of an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 male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130 cm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while the average height of an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 female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128 cm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spine, condition called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lordosis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may lead to kyphosis.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malocclusion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Retruded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third of the face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due to the defective growth of the base of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12" y="1252465"/>
            <a:ext cx="4333875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165" y="1560179"/>
            <a:ext cx="5715000" cy="3209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587" y="1666020"/>
            <a:ext cx="4762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52" y="0"/>
            <a:ext cx="8012989" cy="740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7" y="675249"/>
            <a:ext cx="10798077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406403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1" y="740232"/>
            <a:ext cx="11136666" cy="5629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Reactive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Cemento-osseous dysplasias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(fibro-osseous lesions):</a:t>
            </a:r>
          </a:p>
          <a:p>
            <a:pPr marL="0" indent="1538288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Periapical cemento-osseous dysplasia.</a:t>
            </a:r>
          </a:p>
          <a:p>
            <a:pPr marL="0" indent="1538288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Florid cemento-osseous dysplasia (gigantiform cementoma).</a:t>
            </a:r>
          </a:p>
          <a:p>
            <a:pPr marL="0" indent="1538288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Focal cement-osseous dysplasia.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Cemento-ossifying fibroma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Juvenile ossifying fibroma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giant cell granuloma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Dystrophic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Paget’s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of bone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(osteitis deformans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91889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34" y="827315"/>
            <a:ext cx="11136666" cy="5629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Hormonal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Hyperparathyrodism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Gigantism and acromegaly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Nutritional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metabolic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C deficiency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(scurvy).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D deficiency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Hypophosphatasia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43543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34" y="827315"/>
            <a:ext cx="11136666" cy="56292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Skeletal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reticulonedotheliosis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Non-lipid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histiocytoses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Langerhan’s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disease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Eosinophilic granuloma.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Hand-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Schüllar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-Christian disease.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Letterer-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Siwe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disease.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reticuloendotheliosis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Gaucher’s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disease.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Niemann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-Pick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77375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77" y="391887"/>
            <a:ext cx="11543066" cy="624114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Inflammatory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Osteomyelitis: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Non-specific inflammatory lesions: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Suppurative.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Sclerosing.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Specific inflammatory lesions: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Chemical and irradiation necrosis.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Infectious types: tuberculous, syphilitic and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actinomycotic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osteomyelitis.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socket, Dento-alveolar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abscess, periapical granuloma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43543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92" y="957945"/>
            <a:ext cx="10846379" cy="507999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Cystic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cystic lesions: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Odontogenic cysts.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Non-odontogenic cysts.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Pseudocystic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lesions: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Traumatic bone cyst.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Aneurysmal bone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22515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92" y="957945"/>
            <a:ext cx="10846379" cy="50799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Neoplastic</a:t>
            </a:r>
          </a:p>
          <a:p>
            <a:pPr marL="514350" indent="-514350">
              <a:lnSpc>
                <a:spcPct val="100000"/>
              </a:lnSpc>
              <a:buAutoNum type="alphaU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Benign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 odontogenic tumors: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ameloblastoma and others.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 non-odontogenic: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Osteoma.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Osteoid osteoma and osteoblastoma.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Chondroma.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522515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Classification of bone diseases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2" y="827315"/>
            <a:ext cx="10846379" cy="60306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Neoplastic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Malignant tumors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Malignant odontogenic tumors: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Ameloblastic carcinoma / malignant ameloblastoma.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Ameloblastic fibrosarcoma.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 non-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odotnogenic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tumors: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Osteosarcoma / Chondrosarcoma.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Fibrosarcoma.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Intra-osseous mucoepidermoid carcinoma.</a:t>
            </a:r>
          </a:p>
        </p:txBody>
      </p:sp>
    </p:spTree>
    <p:extLst>
      <p:ext uri="{BB962C8B-B14F-4D97-AF65-F5344CB8AC3E}">
        <p14:creationId xmlns:p14="http://schemas.microsoft.com/office/powerpoint/2010/main" val="33754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876</TotalTime>
  <Words>1832</Words>
  <Application>Microsoft Office PowerPoint</Application>
  <PresentationFormat>Widescreen</PresentationFormat>
  <Paragraphs>233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Rockwell</vt:lpstr>
      <vt:lpstr>Rockwell Condensed</vt:lpstr>
      <vt:lpstr>Times New Roman</vt:lpstr>
      <vt:lpstr>Wingdings</vt:lpstr>
      <vt:lpstr>Wood Type</vt:lpstr>
      <vt:lpstr>BONE DISEASES </vt:lpstr>
      <vt:lpstr>Classification of bone diseases  </vt:lpstr>
      <vt:lpstr>Classification of bone diseases  </vt:lpstr>
      <vt:lpstr>Classification of bone diseases  </vt:lpstr>
      <vt:lpstr>Classification of bone diseases  </vt:lpstr>
      <vt:lpstr>Classification of bone diseases  </vt:lpstr>
      <vt:lpstr>Classification of bone diseases  </vt:lpstr>
      <vt:lpstr>Classification of bone diseases  </vt:lpstr>
      <vt:lpstr>Classification of bone diseases  </vt:lpstr>
      <vt:lpstr>Classification of bone diseases  </vt:lpstr>
      <vt:lpstr>Hereditary  bone diseases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Hereditary bone diseases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Electronica CARE</dc:creator>
  <cp:lastModifiedBy>Electronica CARE</cp:lastModifiedBy>
  <cp:revision>86</cp:revision>
  <dcterms:created xsi:type="dcterms:W3CDTF">2020-03-08T13:04:28Z</dcterms:created>
  <dcterms:modified xsi:type="dcterms:W3CDTF">2020-03-16T19:51:41Z</dcterms:modified>
</cp:coreProperties>
</file>