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70" d="100"/>
          <a:sy n="70" d="100"/>
        </p:scale>
        <p:origin x="-1938"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png"/><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1.png"/><Relationship Id="rId4" Type="http://schemas.openxmlformats.org/officeDocument/2006/relationships/image" Target="../media/image6.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png"/><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rgbClr val="FF0000"/>
                </a:solidFill>
              </a:rPr>
              <a:t>Accounting Studies in English </a:t>
            </a:r>
            <a:endParaRPr lang="ar-EG" b="1" dirty="0">
              <a:solidFill>
                <a:srgbClr val="FF0000"/>
              </a:solidFill>
            </a:endParaRPr>
          </a:p>
        </p:txBody>
      </p:sp>
      <p:sp>
        <p:nvSpPr>
          <p:cNvPr id="3" name="Subtitle 2"/>
          <p:cNvSpPr>
            <a:spLocks noGrp="1"/>
          </p:cNvSpPr>
          <p:nvPr>
            <p:ph type="subTitle" idx="1"/>
          </p:nvPr>
        </p:nvSpPr>
        <p:spPr/>
        <p:txBody>
          <a:bodyPr/>
          <a:lstStyle/>
          <a:p>
            <a:r>
              <a:rPr lang="en-US" dirty="0" smtClean="0"/>
              <a:t>1</a:t>
            </a:r>
            <a:r>
              <a:rPr lang="en-US" baseline="30000" dirty="0" smtClean="0"/>
              <a:t>st</a:t>
            </a:r>
            <a:r>
              <a:rPr lang="en-US" dirty="0" smtClean="0"/>
              <a:t> year Arabic Section</a:t>
            </a:r>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71558949"/>
      </p:ext>
    </p:extLst>
  </p:cSld>
  <p:clrMapOvr>
    <a:masterClrMapping/>
  </p:clrMapOvr>
  <mc:AlternateContent xmlns:mc="http://schemas.openxmlformats.org/markup-compatibility/2006" xmlns:p14="http://schemas.microsoft.com/office/powerpoint/2010/main">
    <mc:Choice Requires="p14">
      <p:transition spd="slow" p14:dur="2000" advTm="46748"/>
    </mc:Choice>
    <mc:Fallback xmlns="">
      <p:transition spd="slow" advTm="46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lnSpcReduction="10000"/>
          </a:bodyPr>
          <a:lstStyle/>
          <a:p>
            <a:r>
              <a:rPr lang="en-US" dirty="0"/>
              <a:t>This method of accounting for revenue and expenses when they are earned or incurred, rather than when the cash is actually received or paid, is </a:t>
            </a:r>
            <a:r>
              <a:rPr lang="en-US" dirty="0">
                <a:solidFill>
                  <a:srgbClr val="FF0000"/>
                </a:solidFill>
              </a:rPr>
              <a:t>called the accrual method</a:t>
            </a:r>
            <a:r>
              <a:rPr lang="en-US" dirty="0"/>
              <a:t>. It is one of the main principles of accounting. The goal of the accrual method is to accurately match earnings with the events that resulted in the earnings. These events are the generation of revenue and the incurring of expenses, not the collection of accounts receivable and the payment of accounts payable.</a:t>
            </a:r>
            <a:endParaRPr lang="ar-E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0448871"/>
      </p:ext>
    </p:extLst>
  </p:cSld>
  <p:clrMapOvr>
    <a:masterClrMapping/>
  </p:clrMapOvr>
  <mc:AlternateContent xmlns:mc="http://schemas.openxmlformats.org/markup-compatibility/2006" xmlns:p14="http://schemas.microsoft.com/office/powerpoint/2010/main">
    <mc:Choice Requires="p14">
      <p:transition spd="slow" p14:dur="2000" advTm="63407"/>
    </mc:Choice>
    <mc:Fallback xmlns="">
      <p:transition spd="slow" advTm="63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fontScale="85000" lnSpcReduction="10000"/>
          </a:bodyPr>
          <a:lstStyle/>
          <a:p>
            <a:r>
              <a:rPr lang="en-US" dirty="0"/>
              <a:t>This is why revenues and expenses are recorded when they are earned or incurred, rather than when they are received or paid.</a:t>
            </a:r>
          </a:p>
          <a:p>
            <a:r>
              <a:rPr lang="en-US" dirty="0"/>
              <a:t>The categories under Assets, Liabilities, Equity, Revenues and Expenses are called accounts, and that word will be used from now on. The value assigned to any account (such as Furniture 2,000) is called the account balance, or balance for short.</a:t>
            </a:r>
          </a:p>
          <a:p>
            <a:r>
              <a:rPr lang="en-US" dirty="0"/>
              <a:t>Also, on March 6, Mahmoud pays for the maintenance supplies (1,000) and furniture (2,000) purchased earlier on credit. He therefore reduces the balance of the Cash in Bank account by 3,000 (to 37,500) and the Accounts Payable account by 3,000 (to zero):</a:t>
            </a:r>
          </a:p>
          <a:p>
            <a:endParaRPr lang="ar-E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15775153"/>
      </p:ext>
    </p:extLst>
  </p:cSld>
  <p:clrMapOvr>
    <a:masterClrMapping/>
  </p:clrMapOvr>
  <mc:AlternateContent xmlns:mc="http://schemas.openxmlformats.org/markup-compatibility/2006" xmlns:p14="http://schemas.microsoft.com/office/powerpoint/2010/main">
    <mc:Choice Requires="p14">
      <p:transition spd="slow" p14:dur="2000" advTm="74254"/>
    </mc:Choice>
    <mc:Fallback xmlns="">
      <p:transition spd="slow" advTm="74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609600"/>
            <a:ext cx="67818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87233784"/>
      </p:ext>
    </p:extLst>
  </p:cSld>
  <p:clrMapOvr>
    <a:masterClrMapping/>
  </p:clrMapOvr>
  <mc:AlternateContent xmlns:mc="http://schemas.openxmlformats.org/markup-compatibility/2006" xmlns:p14="http://schemas.microsoft.com/office/powerpoint/2010/main">
    <mc:Choice Requires="p14">
      <p:transition spd="slow" p14:dur="2000" advTm="9096"/>
    </mc:Choice>
    <mc:Fallback xmlns="">
      <p:transition spd="slow" advTm="9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fontScale="92500"/>
          </a:bodyPr>
          <a:lstStyle/>
          <a:p>
            <a:r>
              <a:rPr lang="en-US" dirty="0"/>
              <a:t>On the same day, he gets an invoice for a truck tune-up (200) and a telephone bill (100), and interest on National's bank loan is taken out of the company's bank account by the bank (400).</a:t>
            </a:r>
          </a:p>
          <a:p>
            <a:r>
              <a:rPr lang="en-US" dirty="0"/>
              <a:t>He increases Accounts Payable by 300 (to 300), decreases Cash in Bank by 400 (to 37,100), and at the same time sets up a Maintenance expense account for 200, a Telephone expense account for 100 and an Interest expense account for 400.</a:t>
            </a:r>
          </a:p>
          <a:p>
            <a:r>
              <a:rPr lang="en-US" dirty="0"/>
              <a:t>Finished recording, he now totals the balance sheet again:</a:t>
            </a:r>
          </a:p>
          <a:p>
            <a:endParaRPr lang="ar-E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48335386"/>
      </p:ext>
    </p:extLst>
  </p:cSld>
  <p:clrMapOvr>
    <a:masterClrMapping/>
  </p:clrMapOvr>
  <mc:AlternateContent xmlns:mc="http://schemas.openxmlformats.org/markup-compatibility/2006" xmlns:p14="http://schemas.microsoft.com/office/powerpoint/2010/main">
    <mc:Choice Requires="p14">
      <p:transition spd="slow" p14:dur="2000" advTm="93897"/>
    </mc:Choice>
    <mc:Fallback xmlns="">
      <p:transition spd="slow" advTm="93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914400"/>
            <a:ext cx="7238999" cy="4758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9556409"/>
      </p:ext>
    </p:extLst>
  </p:cSld>
  <p:clrMapOvr>
    <a:masterClrMapping/>
  </p:clrMapOvr>
  <mc:AlternateContent xmlns:mc="http://schemas.openxmlformats.org/markup-compatibility/2006" xmlns:p14="http://schemas.microsoft.com/office/powerpoint/2010/main">
    <mc:Choice Requires="p14">
      <p:transition spd="slow" p14:dur="2000" advTm="15913"/>
    </mc:Choice>
    <mc:Fallback xmlns="">
      <p:transition spd="slow" advTm="15913"/>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o-FR" b="1" dirty="0"/>
              <a:t>Debits and Credits:</a:t>
            </a:r>
          </a:p>
        </p:txBody>
      </p:sp>
      <p:sp>
        <p:nvSpPr>
          <p:cNvPr id="3" name="Content Placeholder 2"/>
          <p:cNvSpPr>
            <a:spLocks noGrp="1"/>
          </p:cNvSpPr>
          <p:nvPr>
            <p:ph idx="1"/>
          </p:nvPr>
        </p:nvSpPr>
        <p:spPr/>
        <p:txBody>
          <a:bodyPr>
            <a:normAutofit fontScale="77500" lnSpcReduction="20000"/>
          </a:bodyPr>
          <a:lstStyle/>
          <a:p>
            <a:r>
              <a:rPr lang="en-US" dirty="0" smtClean="0"/>
              <a:t>Over </a:t>
            </a:r>
            <a:r>
              <a:rPr lang="en-US" dirty="0"/>
              <a:t>time, an easy-to-use and logical system has developed to record any changes to a balance sheet. It will be used from now on to explain how to record changes to National's balance sheet.</a:t>
            </a:r>
          </a:p>
          <a:p>
            <a:r>
              <a:rPr lang="en-US" dirty="0"/>
              <a:t>The system involves using the words debit and credit, which we will now define.</a:t>
            </a:r>
          </a:p>
          <a:p>
            <a:r>
              <a:rPr lang="en-US" dirty="0"/>
              <a:t>First, it is important to know that any of the accounts can be on the left or right side of the balance sheet. Because this is true, the account names could be put in one vertical column, and the account balances that pertain to each could be placed on the left or right side of the balance sheet beside them. </a:t>
            </a:r>
            <a:r>
              <a:rPr lang="en-US" dirty="0">
                <a:solidFill>
                  <a:srgbClr val="FF0000"/>
                </a:solidFill>
              </a:rPr>
              <a:t>Accounts then can have either a left or right balance.</a:t>
            </a:r>
          </a:p>
          <a:p>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10734439"/>
      </p:ext>
    </p:extLst>
  </p:cSld>
  <p:clrMapOvr>
    <a:masterClrMapping/>
  </p:clrMapOvr>
  <mc:AlternateContent xmlns:mc="http://schemas.openxmlformats.org/markup-compatibility/2006" xmlns:p14="http://schemas.microsoft.com/office/powerpoint/2010/main">
    <mc:Choice Requires="p14">
      <p:transition spd="slow" p14:dur="2000" advTm="58876"/>
    </mc:Choice>
    <mc:Fallback xmlns="">
      <p:transition spd="slow" advTm="58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906963"/>
          </a:xfrm>
        </p:spPr>
        <p:txBody>
          <a:bodyPr>
            <a:normAutofit fontScale="85000" lnSpcReduction="20000"/>
          </a:bodyPr>
          <a:lstStyle/>
          <a:p>
            <a:r>
              <a:rPr lang="en-US" dirty="0">
                <a:solidFill>
                  <a:srgbClr val="FF0000"/>
                </a:solidFill>
              </a:rPr>
              <a:t>Debit refers </a:t>
            </a:r>
            <a:r>
              <a:rPr lang="en-US" dirty="0"/>
              <a:t>to the left side of an account and </a:t>
            </a:r>
            <a:r>
              <a:rPr lang="en-US" dirty="0">
                <a:solidFill>
                  <a:srgbClr val="FF0000"/>
                </a:solidFill>
              </a:rPr>
              <a:t>credit refers</a:t>
            </a:r>
            <a:r>
              <a:rPr lang="en-US" dirty="0"/>
              <a:t> to the right side of an account. Similarly, accounts which have balances on the left side of a balance sheet have debit balances, and accounts which have balances on the right side of a balance sheet have credit balances.</a:t>
            </a:r>
          </a:p>
          <a:p>
            <a:r>
              <a:rPr lang="en-US" dirty="0"/>
              <a:t>Do not place any additional meanings on these words. In the practice of accounting, these two words refer only to the left (debit) and right (credit) sides of an account.</a:t>
            </a:r>
          </a:p>
          <a:p>
            <a:r>
              <a:rPr lang="en-US" dirty="0"/>
              <a:t>Asset accounts are on the left side of a balance sheet and therefore have debit balances. Liability and equity accounts are on the right side of a balance sheet and therefore have credit balances.</a:t>
            </a:r>
          </a:p>
          <a:p>
            <a:endParaRPr lang="ar-E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01449582"/>
      </p:ext>
    </p:extLst>
  </p:cSld>
  <p:clrMapOvr>
    <a:masterClrMapping/>
  </p:clrMapOvr>
  <mc:AlternateContent xmlns:mc="http://schemas.openxmlformats.org/markup-compatibility/2006" xmlns:p14="http://schemas.microsoft.com/office/powerpoint/2010/main">
    <mc:Choice Requires="p14">
      <p:transition spd="slow" p14:dur="2000" advTm="82779"/>
    </mc:Choice>
    <mc:Fallback xmlns="">
      <p:transition spd="slow" advTm="82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059363"/>
          </a:xfrm>
        </p:spPr>
        <p:txBody>
          <a:bodyPr>
            <a:normAutofit fontScale="77500" lnSpcReduction="20000"/>
          </a:bodyPr>
          <a:lstStyle/>
          <a:p>
            <a:r>
              <a:rPr lang="en-US" dirty="0"/>
              <a:t>The statement on the next page is National's balance sheet, but we have set up each account so that it can have either a left (debit) or right (credit) balance.</a:t>
            </a:r>
          </a:p>
          <a:p>
            <a:r>
              <a:rPr lang="en-US" dirty="0"/>
              <a:t>For each account, we have put its balance on either the debit or credit side of the account, whichever is correct for that particular account. Because we usually rank revenues and expenses vertically, we have left them out temporarily and only show Earnings in their place.</a:t>
            </a:r>
          </a:p>
          <a:p>
            <a:r>
              <a:rPr lang="en-US" dirty="0">
                <a:solidFill>
                  <a:srgbClr val="FF0000"/>
                </a:solidFill>
              </a:rPr>
              <a:t>Notice that the total of the debit balances equals the total of the credit balances</a:t>
            </a:r>
            <a:r>
              <a:rPr lang="en-US" dirty="0"/>
              <a:t>. We expect this, since this is just another way of saying that assets equal liabilities plus equity. It is also true then that if we make any changes to a balance sheet, the total amount of the debit changes equals the total amount of the credit changes.</a:t>
            </a:r>
          </a:p>
          <a:p>
            <a:endParaRPr lang="ar-E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61891088"/>
      </p:ext>
    </p:extLst>
  </p:cSld>
  <p:clrMapOvr>
    <a:masterClrMapping/>
  </p:clrMapOvr>
  <mc:AlternateContent xmlns:mc="http://schemas.openxmlformats.org/markup-compatibility/2006" xmlns:p14="http://schemas.microsoft.com/office/powerpoint/2010/main">
    <mc:Choice Requires="p14">
      <p:transition spd="slow" p14:dur="2000" advTm="83903"/>
    </mc:Choice>
    <mc:Fallback xmlns="">
      <p:transition spd="slow" advTm="83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066800"/>
            <a:ext cx="6705599" cy="480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28907"/>
      </p:ext>
    </p:extLst>
  </p:cSld>
  <p:clrMapOvr>
    <a:masterClrMapping/>
  </p:clrMapOvr>
  <mc:AlternateContent xmlns:mc="http://schemas.openxmlformats.org/markup-compatibility/2006" xmlns:p14="http://schemas.microsoft.com/office/powerpoint/2010/main">
    <mc:Choice Requires="p14">
      <p:transition spd="slow" p14:dur="2000" advTm="59586"/>
    </mc:Choice>
    <mc:Fallback xmlns="">
      <p:transition spd="slow" advTm="59586"/>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fontScale="70000" lnSpcReduction="20000"/>
          </a:bodyPr>
          <a:lstStyle/>
          <a:p>
            <a:r>
              <a:rPr lang="en-US" dirty="0"/>
              <a:t>Notice that it </a:t>
            </a:r>
            <a:r>
              <a:rPr lang="en-US" dirty="0">
                <a:solidFill>
                  <a:srgbClr val="FF0000"/>
                </a:solidFill>
              </a:rPr>
              <a:t>is possible for asset accounts to have credit balances </a:t>
            </a:r>
            <a:r>
              <a:rPr lang="en-US" dirty="0"/>
              <a:t>(as long as the balance sheet still balances). For instance, if Cash in Bank had a credit balance of 3,000, it would mean that you were overdrawn at the bank by 3,000. Cash in Bank would still be shown as an asset, but the account balance displayed beside it would have a negative sign beside it.</a:t>
            </a:r>
          </a:p>
          <a:p>
            <a:r>
              <a:rPr lang="en-US" dirty="0"/>
              <a:t>The act of increasing the account balance of an account that has a debit balance is called debiting. Instead of saying "debiting the account," we could say "</a:t>
            </a:r>
            <a:r>
              <a:rPr lang="en-US" dirty="0">
                <a:solidFill>
                  <a:srgbClr val="FF0000"/>
                </a:solidFill>
              </a:rPr>
              <a:t>debit the account</a:t>
            </a:r>
            <a:r>
              <a:rPr lang="en-US" dirty="0"/>
              <a:t>."</a:t>
            </a:r>
          </a:p>
          <a:p>
            <a:r>
              <a:rPr lang="en-US" dirty="0"/>
              <a:t>The act of increasing the account balance of an account that has a credit balance is called crediting. Instead of saying "crediting the account," we could say </a:t>
            </a:r>
            <a:r>
              <a:rPr lang="en-US" dirty="0">
                <a:solidFill>
                  <a:srgbClr val="FF0000"/>
                </a:solidFill>
              </a:rPr>
              <a:t>"credit the account</a:t>
            </a:r>
            <a:r>
              <a:rPr lang="en-US" dirty="0"/>
              <a:t>."</a:t>
            </a:r>
          </a:p>
          <a:p>
            <a:r>
              <a:rPr lang="en-US" dirty="0"/>
              <a:t>To decrease the account balance of an account that has a debit balance, we would do the opposite of what we would do to increase it, and therefore credit the account.</a:t>
            </a:r>
          </a:p>
          <a:p>
            <a:endParaRPr lang="ar-E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05760554"/>
      </p:ext>
    </p:extLst>
  </p:cSld>
  <p:clrMapOvr>
    <a:masterClrMapping/>
  </p:clrMapOvr>
  <mc:AlternateContent xmlns:mc="http://schemas.openxmlformats.org/markup-compatibility/2006" xmlns:p14="http://schemas.microsoft.com/office/powerpoint/2010/main">
    <mc:Choice Requires="p14">
      <p:transition spd="slow" p14:dur="2000" advTm="125994"/>
    </mc:Choice>
    <mc:Fallback xmlns="">
      <p:transition spd="slow" advTm="125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Recording Changes to the Balance Sheet</a:t>
            </a:r>
            <a:endParaRPr lang="ar-EG" b="1" dirty="0"/>
          </a:p>
        </p:txBody>
      </p:sp>
      <p:sp>
        <p:nvSpPr>
          <p:cNvPr id="3" name="Content Placeholder 2"/>
          <p:cNvSpPr>
            <a:spLocks noGrp="1"/>
          </p:cNvSpPr>
          <p:nvPr>
            <p:ph idx="1"/>
          </p:nvPr>
        </p:nvSpPr>
        <p:spPr/>
        <p:txBody>
          <a:bodyPr>
            <a:normAutofit/>
          </a:bodyPr>
          <a:lstStyle/>
          <a:p>
            <a:r>
              <a:rPr lang="en-US" sz="4000" dirty="0"/>
              <a:t>In this </a:t>
            </a:r>
            <a:r>
              <a:rPr lang="en-US" sz="4000" dirty="0" smtClean="0"/>
              <a:t>lecture, </a:t>
            </a:r>
            <a:r>
              <a:rPr lang="en-US" sz="4000" dirty="0"/>
              <a:t>you will learn why you record revenues and expenses when they are earned, rather than when they are actually received and paid. You will also learn how to use debits and credits to record changes to the balance sheet.</a:t>
            </a:r>
            <a:endParaRPr lang="ar-EG" sz="4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413760"/>
      </p:ext>
    </p:extLst>
  </p:cSld>
  <p:clrMapOvr>
    <a:masterClrMapping/>
  </p:clrMapOvr>
  <mc:AlternateContent xmlns:mc="http://schemas.openxmlformats.org/markup-compatibility/2006" xmlns:p14="http://schemas.microsoft.com/office/powerpoint/2010/main">
    <mc:Choice Requires="p14">
      <p:transition spd="slow" p14:dur="2000" advTm="23084"/>
    </mc:Choice>
    <mc:Fallback xmlns="">
      <p:transition spd="slow" advTm="23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1752600"/>
            <a:ext cx="7001384" cy="3630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82149944"/>
      </p:ext>
    </p:extLst>
  </p:cSld>
  <p:clrMapOvr>
    <a:masterClrMapping/>
  </p:clrMapOvr>
  <mc:AlternateContent xmlns:mc="http://schemas.openxmlformats.org/markup-compatibility/2006" xmlns:p14="http://schemas.microsoft.com/office/powerpoint/2010/main">
    <mc:Choice Requires="p14">
      <p:transition spd="slow" p14:dur="2000" advTm="23793"/>
    </mc:Choice>
    <mc:Fallback xmlns="">
      <p:transition spd="slow" advTm="23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b="1" dirty="0"/>
              <a:t/>
            </a:r>
            <a:br>
              <a:rPr lang="en-US" sz="3400" b="1" dirty="0"/>
            </a:br>
            <a:r>
              <a:rPr lang="en-US" sz="3400" b="1" dirty="0" smtClean="0"/>
              <a:t>Debits </a:t>
            </a:r>
            <a:r>
              <a:rPr lang="en-US" sz="3400" b="1" dirty="0"/>
              <a:t>and Credits on the Balance Sheet</a:t>
            </a:r>
            <a:r>
              <a:rPr lang="en-US" sz="3400" dirty="0"/>
              <a:t/>
            </a:r>
            <a:br>
              <a:rPr lang="en-US" sz="3400" dirty="0"/>
            </a:br>
            <a:endParaRPr lang="ar-EG" sz="3400" dirty="0"/>
          </a:p>
        </p:txBody>
      </p:sp>
      <p:sp>
        <p:nvSpPr>
          <p:cNvPr id="3" name="Content Placeholder 2"/>
          <p:cNvSpPr>
            <a:spLocks noGrp="1"/>
          </p:cNvSpPr>
          <p:nvPr>
            <p:ph idx="1"/>
          </p:nvPr>
        </p:nvSpPr>
        <p:spPr/>
        <p:txBody>
          <a:bodyPr/>
          <a:lstStyle/>
          <a:p>
            <a:r>
              <a:rPr lang="en-US" dirty="0" smtClean="0"/>
              <a:t>On </a:t>
            </a:r>
            <a:r>
              <a:rPr lang="en-US" dirty="0"/>
              <a:t>March 7, National Construction receives 3,000 cash which was receivable for its first contract. To record this, Mahmoud debits the Cash in Bank account by 3,000 to record the increase (to 40,100) and credits the Accounts Receivable account by 3,000 to record the decrease (to zero).</a:t>
            </a:r>
          </a:p>
          <a:p>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92353477"/>
      </p:ext>
    </p:extLst>
  </p:cSld>
  <p:clrMapOvr>
    <a:masterClrMapping/>
  </p:clrMapOvr>
  <mc:AlternateContent xmlns:mc="http://schemas.openxmlformats.org/markup-compatibility/2006" xmlns:p14="http://schemas.microsoft.com/office/powerpoint/2010/main">
    <mc:Choice Requires="p14">
      <p:transition spd="slow" p14:dur="2000" advTm="60995"/>
    </mc:Choice>
    <mc:Fallback xmlns="">
      <p:transition spd="slow" advTm="60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211763"/>
          </a:xfrm>
        </p:spPr>
        <p:txBody>
          <a:bodyPr/>
          <a:lstStyle/>
          <a:p>
            <a:r>
              <a:rPr lang="en-US" dirty="0"/>
              <a:t>On the same day, he pays his truck tune-up bill of 200. To record this, he debits the Accounts Payable account by 200 to record the decrease (to 100) and credits the Cash in the Bank account by 200 to record the decrease (to 39,900</a:t>
            </a:r>
            <a:r>
              <a:rPr lang="en-US" dirty="0" smtClean="0"/>
              <a:t>).</a:t>
            </a:r>
          </a:p>
          <a:p>
            <a:r>
              <a:rPr lang="en-US" dirty="0"/>
              <a:t>Finished recording, he totals the balance sheet again.</a:t>
            </a:r>
            <a:endParaRPr lang="ar-E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73256186"/>
      </p:ext>
    </p:extLst>
  </p:cSld>
  <p:clrMapOvr>
    <a:masterClrMapping/>
  </p:clrMapOvr>
  <mc:AlternateContent xmlns:mc="http://schemas.openxmlformats.org/markup-compatibility/2006" xmlns:p14="http://schemas.microsoft.com/office/powerpoint/2010/main">
    <mc:Choice Requires="p14">
      <p:transition spd="slow" p14:dur="2000" advTm="53413"/>
    </mc:Choice>
    <mc:Fallback xmlns="">
      <p:transition spd="slow" advTm="53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914400"/>
            <a:ext cx="7086599" cy="464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6452092"/>
      </p:ext>
    </p:extLst>
  </p:cSld>
  <p:clrMapOvr>
    <a:masterClrMapping/>
  </p:clrMapOvr>
  <mc:AlternateContent xmlns:mc="http://schemas.openxmlformats.org/markup-compatibility/2006" xmlns:p14="http://schemas.microsoft.com/office/powerpoint/2010/main">
    <mc:Choice Requires="p14">
      <p:transition spd="slow" p14:dur="2000" advTm="9977"/>
    </mc:Choice>
    <mc:Fallback xmlns="">
      <p:transition spd="slow" advTm="9977"/>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o-FR" b="1" dirty="0"/>
              <a:t>Revenues and Expenses</a:t>
            </a:r>
            <a:br>
              <a:rPr lang="co-FR" b="1" dirty="0"/>
            </a:br>
            <a:endParaRPr lang="ar-EG" b="1" dirty="0"/>
          </a:p>
        </p:txBody>
      </p:sp>
      <p:sp>
        <p:nvSpPr>
          <p:cNvPr id="3" name="Content Placeholder 2"/>
          <p:cNvSpPr>
            <a:spLocks noGrp="1"/>
          </p:cNvSpPr>
          <p:nvPr>
            <p:ph idx="1"/>
          </p:nvPr>
        </p:nvSpPr>
        <p:spPr/>
        <p:txBody>
          <a:bodyPr/>
          <a:lstStyle/>
          <a:p>
            <a:r>
              <a:rPr lang="en-US" dirty="0" smtClean="0"/>
              <a:t>The </a:t>
            </a:r>
            <a:r>
              <a:rPr lang="en-US" dirty="0"/>
              <a:t>debit and credit system also works for revenues and expenses, but since we place these accounts vertically on the balance sheet instead of on the left and right, more explanation is required.</a:t>
            </a:r>
          </a:p>
          <a:p>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13816042"/>
      </p:ext>
    </p:extLst>
  </p:cSld>
  <p:clrMapOvr>
    <a:masterClrMapping/>
  </p:clrMapOvr>
  <mc:AlternateContent xmlns:mc="http://schemas.openxmlformats.org/markup-compatibility/2006" xmlns:p14="http://schemas.microsoft.com/office/powerpoint/2010/main">
    <mc:Choice Requires="p14">
      <p:transition spd="slow" p14:dur="2000" advTm="35315"/>
    </mc:Choice>
    <mc:Fallback xmlns="">
      <p:transition spd="slow" advTm="35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211763"/>
          </a:xfrm>
        </p:spPr>
        <p:txBody>
          <a:bodyPr>
            <a:normAutofit fontScale="85000" lnSpcReduction="20000"/>
          </a:bodyPr>
          <a:lstStyle/>
          <a:p>
            <a:r>
              <a:rPr lang="en-US" dirty="0"/>
              <a:t>As explained earlier, to increase the balance of an equity account (invested capital or earnings) </a:t>
            </a:r>
            <a:r>
              <a:rPr lang="en-US" dirty="0">
                <a:solidFill>
                  <a:srgbClr val="FF0000"/>
                </a:solidFill>
              </a:rPr>
              <a:t>we credit it</a:t>
            </a:r>
            <a:r>
              <a:rPr lang="en-US" dirty="0"/>
              <a:t>. Increases in revenue increase the company's earnings, and therefore increase the equity in the company. Additional revenues should therefore be recorded as credits to revenue accounts, and revenue accounts would normally </a:t>
            </a:r>
            <a:r>
              <a:rPr lang="en-US" dirty="0">
                <a:solidFill>
                  <a:srgbClr val="FF0000"/>
                </a:solidFill>
              </a:rPr>
              <a:t>have credit balances</a:t>
            </a:r>
            <a:r>
              <a:rPr lang="en-US" dirty="0"/>
              <a:t>.</a:t>
            </a:r>
          </a:p>
          <a:p>
            <a:r>
              <a:rPr lang="en-US" dirty="0"/>
              <a:t>Similarly, to decrease the balance of an equity account (invested capital or earnings) </a:t>
            </a:r>
            <a:r>
              <a:rPr lang="en-US" dirty="0">
                <a:solidFill>
                  <a:srgbClr val="FF0000"/>
                </a:solidFill>
              </a:rPr>
              <a:t>we debit it</a:t>
            </a:r>
            <a:r>
              <a:rPr lang="en-US" dirty="0"/>
              <a:t>. Increases in expense decrease the company's earnings, and therefore decrease the equity in the company. Additional expenses should therefore be recorded as debits to expense accounts, and expense accounts would normally </a:t>
            </a:r>
            <a:r>
              <a:rPr lang="en-US" dirty="0">
                <a:solidFill>
                  <a:srgbClr val="FF0000"/>
                </a:solidFill>
              </a:rPr>
              <a:t>have debit balances</a:t>
            </a:r>
          </a:p>
          <a:p>
            <a:endParaRPr lang="ar-E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53281778"/>
      </p:ext>
    </p:extLst>
  </p:cSld>
  <p:clrMapOvr>
    <a:masterClrMapping/>
  </p:clrMapOvr>
  <mc:AlternateContent xmlns:mc="http://schemas.openxmlformats.org/markup-compatibility/2006" xmlns:p14="http://schemas.microsoft.com/office/powerpoint/2010/main">
    <mc:Choice Requires="p14">
      <p:transition spd="slow" p14:dur="2000" advTm="95322"/>
    </mc:Choice>
    <mc:Fallback xmlns="">
      <p:transition spd="slow" advTm="95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fontScale="92500" lnSpcReduction="20000"/>
          </a:bodyPr>
          <a:lstStyle/>
          <a:p>
            <a:r>
              <a:rPr lang="en-US" dirty="0"/>
              <a:t>Here is an example. On March 15, Mahmoud completes another excavating contract for L.E 7,000, for which National Construction will be paid in 30 days. His expenses are a subcontractor (L.E 5,000, payable in 30 days) and his crew supervisor's wages (L.E1,000, paid in cash on March 15).</a:t>
            </a:r>
          </a:p>
          <a:p>
            <a:r>
              <a:rPr lang="en-US" dirty="0"/>
              <a:t>To record the completion of this contract and the related transactions, Mahmoud first debits Accounts Receivable by L.E 7,000 to record the increase (to L.E 7,000) and credits Excavating revenue by L.E 7,000 to record the increase (to L.E16,000), since it was the source of the account receivable</a:t>
            </a:r>
          </a:p>
          <a:p>
            <a:endParaRPr lang="ar-E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01006457"/>
      </p:ext>
    </p:extLst>
  </p:cSld>
  <p:clrMapOvr>
    <a:masterClrMapping/>
  </p:clrMapOvr>
  <mc:AlternateContent xmlns:mc="http://schemas.openxmlformats.org/markup-compatibility/2006" xmlns:p14="http://schemas.microsoft.com/office/powerpoint/2010/main">
    <mc:Choice Requires="p14">
      <p:transition spd="slow" p14:dur="2000" advTm="61562"/>
    </mc:Choice>
    <mc:Fallback xmlns="">
      <p:transition spd="slow" advTm="61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normAutofit/>
          </a:bodyPr>
          <a:lstStyle/>
          <a:p>
            <a:r>
              <a:rPr lang="en-US" dirty="0"/>
              <a:t>He then debits Subcontracts expenses by 5,000 to record the increase (to 7,000) and credits Accounts Payable by 5,000 to record the increase (to 5,100).</a:t>
            </a:r>
          </a:p>
          <a:p>
            <a:r>
              <a:rPr lang="en-US" dirty="0"/>
              <a:t>He then debits Wage expense by 1,000 to record the increase (to 5,500) and credits Cash in Bank by 1,000 to record the decrease because the wages have been paid. Finished recording, he totals the balance sheet again with the following result:</a:t>
            </a:r>
          </a:p>
          <a:p>
            <a:endParaRPr lang="ar-E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21522512"/>
      </p:ext>
    </p:extLst>
  </p:cSld>
  <p:clrMapOvr>
    <a:masterClrMapping/>
  </p:clrMapOvr>
  <mc:AlternateContent xmlns:mc="http://schemas.openxmlformats.org/markup-compatibility/2006" xmlns:p14="http://schemas.microsoft.com/office/powerpoint/2010/main">
    <mc:Choice Requires="p14">
      <p:transition spd="slow" p14:dur="2000" advTm="42212"/>
    </mc:Choice>
    <mc:Fallback xmlns="">
      <p:transition spd="slow" advTm="42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19201" y="838200"/>
            <a:ext cx="7010400" cy="4793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0130604"/>
      </p:ext>
    </p:extLst>
  </p:cSld>
  <p:clrMapOvr>
    <a:masterClrMapping/>
  </p:clrMapOvr>
  <mc:AlternateContent xmlns:mc="http://schemas.openxmlformats.org/markup-compatibility/2006" xmlns:p14="http://schemas.microsoft.com/office/powerpoint/2010/main">
    <mc:Choice Requires="p14">
      <p:transition spd="slow" p14:dur="2000" advTm="5119"/>
    </mc:Choice>
    <mc:Fallback xmlns="">
      <p:transition spd="slow" advTm="5119"/>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rtl="1"/>
            <a:r>
              <a:rPr lang="ar-TN" dirty="0" smtClean="0"/>
              <a:t>انتهت المحاضرة      </a:t>
            </a:r>
          </a:p>
          <a:p>
            <a:pPr algn="ctr" rtl="1"/>
            <a:r>
              <a:rPr lang="ar-TN" dirty="0" smtClean="0"/>
              <a:t>مع خالص تمنياتي بالتوفيق</a:t>
            </a:r>
            <a:endParaRPr lang="ar-EG" dirty="0"/>
          </a:p>
        </p:txBody>
      </p:sp>
    </p:spTree>
    <p:extLst>
      <p:ext uri="{BB962C8B-B14F-4D97-AF65-F5344CB8AC3E}">
        <p14:creationId xmlns:p14="http://schemas.microsoft.com/office/powerpoint/2010/main" val="720130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o-FR" b="1" dirty="0"/>
              <a:t>Recording Transactions</a:t>
            </a:r>
            <a:endParaRPr lang="ar-EG" b="1" dirty="0"/>
          </a:p>
        </p:txBody>
      </p:sp>
      <p:sp>
        <p:nvSpPr>
          <p:cNvPr id="3" name="Content Placeholder 2"/>
          <p:cNvSpPr>
            <a:spLocks noGrp="1"/>
          </p:cNvSpPr>
          <p:nvPr>
            <p:ph idx="1"/>
          </p:nvPr>
        </p:nvSpPr>
        <p:spPr/>
        <p:txBody>
          <a:bodyPr/>
          <a:lstStyle/>
          <a:p>
            <a:r>
              <a:rPr lang="en-US" dirty="0"/>
              <a:t>Mahmoud can use the version of the balance sheet to record any changes caused by transactions. A transaction is the exchange of something of value (cash, a service) for something else of value (a truck, a promise to pay). All the changes recorded between February 1 and March 3 have been due to transactions.</a:t>
            </a:r>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62728765"/>
      </p:ext>
    </p:extLst>
  </p:cSld>
  <p:clrMapOvr>
    <a:masterClrMapping/>
  </p:clrMapOvr>
  <mc:AlternateContent xmlns:mc="http://schemas.openxmlformats.org/markup-compatibility/2006" xmlns:p14="http://schemas.microsoft.com/office/powerpoint/2010/main">
    <mc:Choice Requires="p14">
      <p:transition spd="slow" p14:dur="2000" advTm="30873"/>
    </mc:Choice>
    <mc:Fallback xmlns="">
      <p:transition spd="slow" advTm="30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lnSpcReduction="10000"/>
          </a:bodyPr>
          <a:lstStyle/>
          <a:p>
            <a:r>
              <a:rPr lang="en-US" dirty="0"/>
              <a:t>National Construction's next completed project is an excavation contract. On March 5, Mahmoud bills the customer the full amount of 3,000 and pays 2,000 cash to the subcontractor who did the work and 500 cash for wages to his employee who supervised the work. These are two transactions. The first bills the customer and the second pays the subcontractor and employee.</a:t>
            </a:r>
          </a:p>
          <a:p>
            <a:r>
              <a:rPr lang="en-US" dirty="0"/>
              <a:t>To record these transactions, he deals with each one separately.</a:t>
            </a:r>
          </a:p>
          <a:p>
            <a:endParaRPr lang="ar-E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76136175"/>
      </p:ext>
    </p:extLst>
  </p:cSld>
  <p:clrMapOvr>
    <a:masterClrMapping/>
  </p:clrMapOvr>
  <mc:AlternateContent xmlns:mc="http://schemas.openxmlformats.org/markup-compatibility/2006" xmlns:p14="http://schemas.microsoft.com/office/powerpoint/2010/main">
    <mc:Choice Requires="p14">
      <p:transition spd="slow" p14:dur="2000" advTm="40796"/>
    </mc:Choice>
    <mc:Fallback xmlns="">
      <p:transition spd="slow" advTm="40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Mahmoud increases Accounts Receivable by 3,000 (to 6,000) and increases Excavating Revenue by 3,000 (to 9,000). He records the revenue now because the job is complete.</a:t>
            </a:r>
            <a:endParaRPr lang="ar-E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01670276"/>
      </p:ext>
    </p:extLst>
  </p:cSld>
  <p:clrMapOvr>
    <a:masterClrMapping/>
  </p:clrMapOvr>
  <mc:AlternateContent xmlns:mc="http://schemas.openxmlformats.org/markup-compatibility/2006" xmlns:p14="http://schemas.microsoft.com/office/powerpoint/2010/main">
    <mc:Choice Requires="p14">
      <p:transition spd="slow" p14:dur="2000" advTm="17246"/>
    </mc:Choice>
    <mc:Fallback xmlns="">
      <p:transition spd="slow" advTm="17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normAutofit/>
          </a:bodyPr>
          <a:lstStyle/>
          <a:p>
            <a:r>
              <a:rPr lang="en-US" dirty="0"/>
              <a:t>He decreases Cash in Bank by 2,500 (to 37,500), increases Wage Expense by 500 (to 4,500), and sets up a new category called Subcontracts Expenses for 2,000. He records the expenses now because he wants to match them to the revenue that he has already recorded.</a:t>
            </a:r>
          </a:p>
          <a:p>
            <a:r>
              <a:rPr lang="en-US" dirty="0"/>
              <a:t>Finished recording, he totals the balance sheet again, with the following result:</a:t>
            </a:r>
          </a:p>
          <a:p>
            <a:endParaRPr lang="ar-E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87980052"/>
      </p:ext>
    </p:extLst>
  </p:cSld>
  <p:clrMapOvr>
    <a:masterClrMapping/>
  </p:clrMapOvr>
  <mc:AlternateContent xmlns:mc="http://schemas.openxmlformats.org/markup-compatibility/2006" xmlns:p14="http://schemas.microsoft.com/office/powerpoint/2010/main">
    <mc:Choice Requires="p14">
      <p:transition spd="slow" p14:dur="2000" advTm="37157"/>
    </mc:Choice>
    <mc:Fallback xmlns="">
      <p:transition spd="slow" advTm="37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762000"/>
            <a:ext cx="7162799" cy="541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64070137"/>
      </p:ext>
    </p:extLst>
  </p:cSld>
  <p:clrMapOvr>
    <a:masterClrMapping/>
  </p:clrMapOvr>
  <mc:AlternateContent xmlns:mc="http://schemas.openxmlformats.org/markup-compatibility/2006" xmlns:p14="http://schemas.microsoft.com/office/powerpoint/2010/main">
    <mc:Choice Requires="p14">
      <p:transition spd="slow" p14:dur="2000" advTm="41732"/>
    </mc:Choice>
    <mc:Fallback xmlns="">
      <p:transition spd="slow" advTm="41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983163"/>
          </a:xfrm>
        </p:spPr>
        <p:txBody>
          <a:bodyPr>
            <a:normAutofit fontScale="92500" lnSpcReduction="20000"/>
          </a:bodyPr>
          <a:lstStyle/>
          <a:p>
            <a:r>
              <a:rPr lang="en-US" dirty="0"/>
              <a:t>On March 6, National receives the 3,000 owed from the hauling contract completed on March 3. Mahmoud had accounted for the money owed to National by increasing Accounts Receivable by 3,000. Now that National has been paid, Mahmoud must reduce Accounts Receivable by 3,000 (to 3,000), and increase Cash in Bank by 3,000 (to 40,500).</a:t>
            </a:r>
          </a:p>
          <a:p>
            <a:r>
              <a:rPr lang="en-US" dirty="0"/>
              <a:t>Notice that National was paid the 3,000 that it was owed for the contract, but that no revenue or earnings were recorded as a result of this payment. This is because the revenue was recorded at the time the contract was completed.</a:t>
            </a:r>
          </a:p>
          <a:p>
            <a:endParaRPr lang="ar-E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53163719"/>
      </p:ext>
    </p:extLst>
  </p:cSld>
  <p:clrMapOvr>
    <a:masterClrMapping/>
  </p:clrMapOvr>
  <mc:AlternateContent xmlns:mc="http://schemas.openxmlformats.org/markup-compatibility/2006" xmlns:p14="http://schemas.microsoft.com/office/powerpoint/2010/main">
    <mc:Choice Requires="p14">
      <p:transition spd="slow" p14:dur="2000" advTm="57327"/>
    </mc:Choice>
    <mc:Fallback xmlns="">
      <p:transition spd="slow" advTm="57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lstStyle/>
          <a:p>
            <a:r>
              <a:rPr lang="en-US" dirty="0"/>
              <a:t>National is now simply recording the payment of an amount owed to it. The act of collecting cash owed reduces Accounts Receivable and increases Cash in Bank, but does not increase National's earnings. Do not confuse the collection of cash with the earnings earned by providing the goods or services.</a:t>
            </a:r>
            <a:endParaRPr lang="ar-EG" dirty="0"/>
          </a:p>
        </p:txBody>
      </p:sp>
    </p:spTree>
    <p:extLst>
      <p:ext uri="{BB962C8B-B14F-4D97-AF65-F5344CB8AC3E}">
        <p14:creationId xmlns:p14="http://schemas.microsoft.com/office/powerpoint/2010/main" val="2783696394"/>
      </p:ext>
    </p:extLst>
  </p:cSld>
  <p:clrMapOvr>
    <a:masterClrMapping/>
  </p:clrMapOvr>
  <mc:AlternateContent xmlns:mc="http://schemas.openxmlformats.org/markup-compatibility/2006" xmlns:p14="http://schemas.microsoft.com/office/powerpoint/2010/main">
    <mc:Choice Requires="p14">
      <p:transition spd="slow" p14:dur="2000" advTm="29536"/>
    </mc:Choice>
    <mc:Fallback xmlns="">
      <p:transition spd="slow" advTm="29536"/>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TotalTime>
  <Words>1837</Words>
  <Application>Microsoft Office PowerPoint</Application>
  <PresentationFormat>On-screen Show (4:3)</PresentationFormat>
  <Paragraphs>49</Paragraphs>
  <Slides>29</Slides>
  <Notes>0</Notes>
  <HiddenSlides>0</HiddenSlides>
  <MMClips>23</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Accounting Studies in English </vt:lpstr>
      <vt:lpstr>Recording Changes to the Balance Sheet</vt:lpstr>
      <vt:lpstr>Recording Transactions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Debits and Credits:</vt:lpstr>
      <vt:lpstr>PowerPoint Presentation</vt:lpstr>
      <vt:lpstr>PowerPoint Presentation</vt:lpstr>
      <vt:lpstr>PowerPoint Presentation</vt:lpstr>
      <vt:lpstr>PowerPoint Presentation</vt:lpstr>
      <vt:lpstr>PowerPoint Presentation</vt:lpstr>
      <vt:lpstr> Debits and Credits on the Balance Sheet </vt:lpstr>
      <vt:lpstr>PowerPoint Presentation</vt:lpstr>
      <vt:lpstr>PowerPoint Presentation</vt:lpstr>
      <vt:lpstr>Revenues and Expenses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13</cp:revision>
  <dcterms:created xsi:type="dcterms:W3CDTF">2006-08-16T00:00:00Z</dcterms:created>
  <dcterms:modified xsi:type="dcterms:W3CDTF">2020-03-19T08:01:32Z</dcterms:modified>
</cp:coreProperties>
</file>