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5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EG"/>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EG"/>
          </a:p>
        </p:txBody>
      </p:sp>
      <p:sp>
        <p:nvSpPr>
          <p:cNvPr id="4" name="عنصر نائب للتاريخ 3"/>
          <p:cNvSpPr>
            <a:spLocks noGrp="1"/>
          </p:cNvSpPr>
          <p:nvPr>
            <p:ph type="dt" sz="half" idx="10"/>
          </p:nvPr>
        </p:nvSpPr>
        <p:spPr/>
        <p:txBody>
          <a:body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1455158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146747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383849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97461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69901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عنصر نائب للتاريخ 4"/>
          <p:cNvSpPr>
            <a:spLocks noGrp="1"/>
          </p:cNvSpPr>
          <p:nvPr>
            <p:ph type="dt" sz="half" idx="10"/>
          </p:nvPr>
        </p:nvSpPr>
        <p:spPr/>
        <p:txBody>
          <a:bodyPr/>
          <a:lstStyle/>
          <a:p>
            <a:fld id="{D1A6035D-E284-4D80-94A1-C90FEDC1A8F7}" type="datetimeFigureOut">
              <a:rPr lang="ar-EG" smtClean="0"/>
              <a:t>28/07/1441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19790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7" name="عنصر نائب للتاريخ 6"/>
          <p:cNvSpPr>
            <a:spLocks noGrp="1"/>
          </p:cNvSpPr>
          <p:nvPr>
            <p:ph type="dt" sz="half" idx="10"/>
          </p:nvPr>
        </p:nvSpPr>
        <p:spPr/>
        <p:txBody>
          <a:bodyPr/>
          <a:lstStyle/>
          <a:p>
            <a:fld id="{D1A6035D-E284-4D80-94A1-C90FEDC1A8F7}" type="datetimeFigureOut">
              <a:rPr lang="ar-EG" smtClean="0"/>
              <a:t>28/07/1441</a:t>
            </a:fld>
            <a:endParaRPr lang="ar-EG"/>
          </a:p>
        </p:txBody>
      </p:sp>
      <p:sp>
        <p:nvSpPr>
          <p:cNvPr id="8" name="عنصر نائب للتذييل 7"/>
          <p:cNvSpPr>
            <a:spLocks noGrp="1"/>
          </p:cNvSpPr>
          <p:nvPr>
            <p:ph type="ftr" sz="quarter" idx="11"/>
          </p:nvPr>
        </p:nvSpPr>
        <p:spPr/>
        <p:txBody>
          <a:bodyPr/>
          <a:lstStyle/>
          <a:p>
            <a:endParaRPr lang="ar-EG"/>
          </a:p>
        </p:txBody>
      </p:sp>
      <p:sp>
        <p:nvSpPr>
          <p:cNvPr id="9" name="عنصر نائب لرقم الشريحة 8"/>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267556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تاريخ 2"/>
          <p:cNvSpPr>
            <a:spLocks noGrp="1"/>
          </p:cNvSpPr>
          <p:nvPr>
            <p:ph type="dt" sz="half" idx="10"/>
          </p:nvPr>
        </p:nvSpPr>
        <p:spPr/>
        <p:txBody>
          <a:bodyPr/>
          <a:lstStyle/>
          <a:p>
            <a:fld id="{D1A6035D-E284-4D80-94A1-C90FEDC1A8F7}" type="datetimeFigureOut">
              <a:rPr lang="ar-EG" smtClean="0"/>
              <a:t>28/07/1441</a:t>
            </a:fld>
            <a:endParaRPr lang="ar-EG"/>
          </a:p>
        </p:txBody>
      </p:sp>
      <p:sp>
        <p:nvSpPr>
          <p:cNvPr id="4" name="عنصر نائب للتذييل 3"/>
          <p:cNvSpPr>
            <a:spLocks noGrp="1"/>
          </p:cNvSpPr>
          <p:nvPr>
            <p:ph type="ftr" sz="quarter" idx="11"/>
          </p:nvPr>
        </p:nvSpPr>
        <p:spPr/>
        <p:txBody>
          <a:bodyPr/>
          <a:lstStyle/>
          <a:p>
            <a:endParaRPr lang="ar-EG"/>
          </a:p>
        </p:txBody>
      </p:sp>
      <p:sp>
        <p:nvSpPr>
          <p:cNvPr id="5" name="عنصر نائب لرقم الشريحة 4"/>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336481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1A6035D-E284-4D80-94A1-C90FEDC1A8F7}" type="datetimeFigureOut">
              <a:rPr lang="ar-EG" smtClean="0"/>
              <a:t>28/07/1441</a:t>
            </a:fld>
            <a:endParaRPr lang="ar-EG"/>
          </a:p>
        </p:txBody>
      </p:sp>
      <p:sp>
        <p:nvSpPr>
          <p:cNvPr id="3" name="عنصر نائب للتذييل 2"/>
          <p:cNvSpPr>
            <a:spLocks noGrp="1"/>
          </p:cNvSpPr>
          <p:nvPr>
            <p:ph type="ftr" sz="quarter" idx="11"/>
          </p:nvPr>
        </p:nvSpPr>
        <p:spPr/>
        <p:txBody>
          <a:bodyPr/>
          <a:lstStyle/>
          <a:p>
            <a:endParaRPr lang="ar-EG"/>
          </a:p>
        </p:txBody>
      </p:sp>
      <p:sp>
        <p:nvSpPr>
          <p:cNvPr id="4" name="عنصر نائب لرقم الشريحة 3"/>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337726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1A6035D-E284-4D80-94A1-C90FEDC1A8F7}" type="datetimeFigureOut">
              <a:rPr lang="ar-EG" smtClean="0"/>
              <a:t>28/07/1441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385566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D1A6035D-E284-4D80-94A1-C90FEDC1A8F7}" type="datetimeFigureOut">
              <a:rPr lang="ar-EG" smtClean="0"/>
              <a:t>28/07/1441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4130C95-2711-4F3A-BF7D-804719033034}" type="slidenum">
              <a:rPr lang="ar-EG" smtClean="0"/>
              <a:t>‹#›</a:t>
            </a:fld>
            <a:endParaRPr lang="ar-EG"/>
          </a:p>
        </p:txBody>
      </p:sp>
    </p:spTree>
    <p:extLst>
      <p:ext uri="{BB962C8B-B14F-4D97-AF65-F5344CB8AC3E}">
        <p14:creationId xmlns:p14="http://schemas.microsoft.com/office/powerpoint/2010/main" val="200806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1A6035D-E284-4D80-94A1-C90FEDC1A8F7}" type="datetimeFigureOut">
              <a:rPr lang="ar-EG" smtClean="0"/>
              <a:t>28/07/1441</a:t>
            </a:fld>
            <a:endParaRPr lang="ar-EG"/>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4130C95-2711-4F3A-BF7D-804719033034}" type="slidenum">
              <a:rPr lang="ar-EG" smtClean="0"/>
              <a:t>‹#›</a:t>
            </a:fld>
            <a:endParaRPr lang="ar-EG"/>
          </a:p>
        </p:txBody>
      </p:sp>
    </p:spTree>
    <p:extLst>
      <p:ext uri="{BB962C8B-B14F-4D97-AF65-F5344CB8AC3E}">
        <p14:creationId xmlns:p14="http://schemas.microsoft.com/office/powerpoint/2010/main" val="3346275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p:txBody>
          <a:bodyPr/>
          <a:lstStyle/>
          <a:p>
            <a:endParaRPr lang="ar-EG"/>
          </a:p>
        </p:txBody>
      </p:sp>
      <p:sp>
        <p:nvSpPr>
          <p:cNvPr id="2" name="عنوان 1"/>
          <p:cNvSpPr>
            <a:spLocks noGrp="1"/>
          </p:cNvSpPr>
          <p:nvPr>
            <p:ph type="ctrTitle"/>
          </p:nvPr>
        </p:nvSpPr>
        <p:spPr>
          <a:xfrm>
            <a:off x="685800" y="260648"/>
            <a:ext cx="7772400" cy="6597351"/>
          </a:xfrm>
          <a:solidFill>
            <a:schemeClr val="accent3">
              <a:lumMod val="75000"/>
            </a:schemeClr>
          </a:solidFill>
        </p:spPr>
        <p:txBody>
          <a:bodyPr>
            <a:normAutofit/>
          </a:bodyPr>
          <a:lstStyle/>
          <a:p>
            <a:r>
              <a:rPr lang="ar-EG" sz="2000" i="1" smtClean="0"/>
              <a:t>بسم الله الرحمن الرحيم</a:t>
            </a:r>
            <a:br>
              <a:rPr lang="ar-EG" sz="2000" i="1" smtClean="0"/>
            </a:br>
            <a:r>
              <a:rPr lang="ar-EG" sz="2000" i="1" smtClean="0"/>
              <a:t>طلابي الأعزاء طلاب الفرقة الثالثة (الشعبة العربي) بكلية التجارة بقنا جامعة جنوب الوادي</a:t>
            </a:r>
            <a:br>
              <a:rPr lang="ar-EG" sz="2000" i="1" smtClean="0"/>
            </a:br>
            <a:r>
              <a:rPr lang="ar-EG" sz="2000" i="1" smtClean="0"/>
              <a:t>ادعو الله ا لعلى القدير أن يحفظكم جميعا أنتم والأهل وجميع المصريين وأن يسدل علينا ثوب</a:t>
            </a:r>
            <a:br>
              <a:rPr lang="ar-EG" sz="2000" i="1" smtClean="0"/>
            </a:br>
            <a:r>
              <a:rPr lang="ar-EG" sz="2000" i="1" smtClean="0"/>
              <a:t>الصحة والعافية </a:t>
            </a:r>
            <a:br>
              <a:rPr lang="ar-EG" sz="2000" i="1" smtClean="0"/>
            </a:br>
            <a:r>
              <a:rPr lang="ar-EG" sz="2000" i="1" smtClean="0"/>
              <a:t>وأرجو منكم جميعاً الالتزام بكافة التعليمات والاحتياطات والتدابير الاحترازية التي تصدرها كافة الجهات المسئولة في الدولة حتى يعافينا الله ويحفظنا ويرفع عنا الغمة ويحمى وطننا الغالي من هذا البلاء.</a:t>
            </a:r>
            <a:br>
              <a:rPr lang="ar-EG" sz="2000" i="1" smtClean="0"/>
            </a:br>
            <a:r>
              <a:rPr lang="ar-EG" sz="2000" i="1" smtClean="0"/>
              <a:t>وأود أن أبلغكم بأن إدارة الجامعة والكلية لاتا لوا جهداً وتعمل جاهدة من أجل مصلحتكم والتيسير على أبنائها الطلاب في هذا الظرف العصيب الذى يمر به العالم أجمع. </a:t>
            </a:r>
            <a:endParaRPr lang="ar-EG" sz="2000" i="1"/>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7057871"/>
      </p:ext>
    </p:extLst>
  </p:cSld>
  <p:clrMapOvr>
    <a:masterClrMapping/>
  </p:clrMapOvr>
  <mc:AlternateContent xmlns:mc="http://schemas.openxmlformats.org/markup-compatibility/2006" xmlns:p14="http://schemas.microsoft.com/office/powerpoint/2010/main">
    <mc:Choice Requires="p14">
      <p:transition spd="slow" p14:dur="2000" advTm="58690"/>
    </mc:Choice>
    <mc:Fallback xmlns="">
      <p:transition spd="slow" advTm="5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rot="19686094">
            <a:off x="3563888" y="1052736"/>
            <a:ext cx="2664296" cy="369332"/>
          </a:xfrm>
          <a:prstGeom prst="rect">
            <a:avLst/>
          </a:prstGeom>
          <a:blipFill>
            <a:blip r:embed="rId4"/>
            <a:tile tx="0" ty="0" sx="100000" sy="100000" flip="none" algn="tl"/>
          </a:blipFill>
        </p:spPr>
        <p:txBody>
          <a:bodyPr wrap="square">
            <a:spAutoFit/>
          </a:bodyPr>
          <a:lstStyle/>
          <a:p>
            <a:r>
              <a:rPr lang="en-US"/>
              <a:t>True or false statements</a:t>
            </a:r>
            <a:endParaRPr lang="ar-EG"/>
          </a:p>
        </p:txBody>
      </p:sp>
      <p:sp>
        <p:nvSpPr>
          <p:cNvPr id="3" name="مستطيل 2"/>
          <p:cNvSpPr/>
          <p:nvPr/>
        </p:nvSpPr>
        <p:spPr>
          <a:xfrm>
            <a:off x="755577" y="2564904"/>
            <a:ext cx="3096343" cy="369332"/>
          </a:xfrm>
          <a:prstGeom prst="rect">
            <a:avLst/>
          </a:prstGeom>
          <a:solidFill>
            <a:schemeClr val="accent3">
              <a:lumMod val="40000"/>
              <a:lumOff val="60000"/>
            </a:schemeClr>
          </a:solidFill>
        </p:spPr>
        <p:txBody>
          <a:bodyPr wrap="square">
            <a:spAutoFit/>
          </a:bodyPr>
          <a:lstStyle/>
          <a:p>
            <a:r>
              <a:rPr lang="en-US" smtClean="0"/>
              <a:t>J i t </a:t>
            </a:r>
            <a:r>
              <a:rPr lang="en-US"/>
              <a:t>was developed in Japan.	</a:t>
            </a:r>
            <a:endParaRPr lang="ar-EG"/>
          </a:p>
        </p:txBody>
      </p:sp>
      <p:sp>
        <p:nvSpPr>
          <p:cNvPr id="4" name="مستطيل 3"/>
          <p:cNvSpPr/>
          <p:nvPr/>
        </p:nvSpPr>
        <p:spPr>
          <a:xfrm>
            <a:off x="3556338" y="3244334"/>
            <a:ext cx="2031325" cy="369332"/>
          </a:xfrm>
          <a:prstGeom prst="rect">
            <a:avLst/>
          </a:prstGeom>
          <a:solidFill>
            <a:srgbClr val="FFFF00"/>
          </a:solidFill>
        </p:spPr>
        <p:txBody>
          <a:bodyPr wrap="none">
            <a:spAutoFit/>
          </a:bodyPr>
          <a:lstStyle/>
          <a:p>
            <a:r>
              <a:rPr lang="en-US" smtClean="0"/>
              <a:t>J I t </a:t>
            </a:r>
            <a:r>
              <a:rPr lang="en-US"/>
              <a:t>is a new idea.	</a:t>
            </a:r>
            <a:endParaRPr lang="ar-EG"/>
          </a:p>
        </p:txBody>
      </p:sp>
      <p:sp>
        <p:nvSpPr>
          <p:cNvPr id="5" name="مستطيل 4"/>
          <p:cNvSpPr/>
          <p:nvPr/>
        </p:nvSpPr>
        <p:spPr>
          <a:xfrm rot="8650641" flipV="1">
            <a:off x="437988" y="4236855"/>
            <a:ext cx="2652873" cy="646331"/>
          </a:xfrm>
          <a:prstGeom prst="rect">
            <a:avLst/>
          </a:prstGeom>
          <a:solidFill>
            <a:schemeClr val="accent3">
              <a:lumMod val="60000"/>
              <a:lumOff val="40000"/>
            </a:schemeClr>
          </a:solidFill>
        </p:spPr>
        <p:txBody>
          <a:bodyPr wrap="square">
            <a:spAutoFit/>
          </a:bodyPr>
          <a:lstStyle/>
          <a:p>
            <a:r>
              <a:rPr lang="en-US" smtClean="0"/>
              <a:t>J I t </a:t>
            </a:r>
            <a:r>
              <a:rPr lang="en-US"/>
              <a:t>is really a simple idea.	</a:t>
            </a:r>
            <a:endParaRPr lang="ar-EG"/>
          </a:p>
        </p:txBody>
      </p:sp>
      <p:sp>
        <p:nvSpPr>
          <p:cNvPr id="6" name="مستطيل 5"/>
          <p:cNvSpPr/>
          <p:nvPr/>
        </p:nvSpPr>
        <p:spPr>
          <a:xfrm rot="10110125" flipV="1">
            <a:off x="3891354" y="3792089"/>
            <a:ext cx="3058050" cy="369332"/>
          </a:xfrm>
          <a:prstGeom prst="rect">
            <a:avLst/>
          </a:prstGeom>
          <a:solidFill>
            <a:schemeClr val="accent1">
              <a:lumMod val="60000"/>
              <a:lumOff val="40000"/>
            </a:schemeClr>
          </a:solidFill>
        </p:spPr>
        <p:txBody>
          <a:bodyPr wrap="square">
            <a:spAutoFit/>
          </a:bodyPr>
          <a:lstStyle/>
          <a:p>
            <a:r>
              <a:rPr lang="en-US" err="1"/>
              <a:t>Jit</a:t>
            </a:r>
            <a:r>
              <a:rPr lang="en-US"/>
              <a:t> uses a "push" </a:t>
            </a:r>
            <a:r>
              <a:rPr lang="en-US" err="1"/>
              <a:t>approc</a:t>
            </a:r>
            <a:r>
              <a:rPr lang="en-US"/>
              <a:t>.</a:t>
            </a:r>
            <a:endParaRPr lang="ar-EG"/>
          </a:p>
        </p:txBody>
      </p:sp>
      <p:sp>
        <p:nvSpPr>
          <p:cNvPr id="7" name="مستطيل 6"/>
          <p:cNvSpPr/>
          <p:nvPr/>
        </p:nvSpPr>
        <p:spPr>
          <a:xfrm rot="13497555" flipH="1" flipV="1">
            <a:off x="6588224" y="2934237"/>
            <a:ext cx="1584176" cy="923330"/>
          </a:xfrm>
          <a:prstGeom prst="rect">
            <a:avLst/>
          </a:prstGeom>
          <a:solidFill>
            <a:srgbClr val="FFFF00"/>
          </a:solidFill>
        </p:spPr>
        <p:txBody>
          <a:bodyPr wrap="square">
            <a:spAutoFit/>
          </a:bodyPr>
          <a:lstStyle/>
          <a:p>
            <a:r>
              <a:rPr lang="en-US" err="1"/>
              <a:t>Jit</a:t>
            </a:r>
            <a:r>
              <a:rPr lang="en-US"/>
              <a:t> developed in. . . . . . . . . . . .	</a:t>
            </a:r>
            <a:endParaRPr lang="ar-EG"/>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6219943"/>
      </p:ext>
    </p:extLst>
  </p:cSld>
  <p:clrMapOvr>
    <a:masterClrMapping/>
  </p:clrMapOvr>
  <mc:AlternateContent xmlns:mc="http://schemas.openxmlformats.org/markup-compatibility/2006">
    <mc:Choice xmlns:p14="http://schemas.microsoft.com/office/powerpoint/2010/main" Requires="p14">
      <p:transition spd="slow" p14:dur="2000" advTm="83600"/>
    </mc:Choice>
    <mc:Fallback>
      <p:transition spd="slow" advTm="8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blipFill>
            <a:blip r:embed="rId4"/>
            <a:tile tx="0" ty="0" sx="100000" sy="100000" flip="none" algn="tl"/>
          </a:blipFill>
        </p:spPr>
        <p:txBody>
          <a:bodyPr/>
          <a:lstStyle/>
          <a:p>
            <a:r>
              <a:rPr lang="en-US" smtClean="0"/>
              <a:t>Good luck</a:t>
            </a:r>
            <a:endParaRPr lang="ar-EG"/>
          </a:p>
        </p:txBody>
      </p:sp>
      <p:sp>
        <p:nvSpPr>
          <p:cNvPr id="3" name="عنوان فرعي 2"/>
          <p:cNvSpPr>
            <a:spLocks noGrp="1"/>
          </p:cNvSpPr>
          <p:nvPr>
            <p:ph type="subTitle" idx="1"/>
          </p:nvPr>
        </p:nvSpPr>
        <p:spPr>
          <a:solidFill>
            <a:srgbClr val="002060"/>
          </a:solidFill>
        </p:spPr>
        <p:txBody>
          <a:bodyPr/>
          <a:lstStyle/>
          <a:p>
            <a:r>
              <a:rPr lang="en-US" dirty="0" err="1" smtClean="0"/>
              <a:t>Dr</a:t>
            </a:r>
            <a:r>
              <a:rPr lang="en-US" dirty="0" smtClean="0"/>
              <a:t> </a:t>
            </a:r>
            <a:r>
              <a:rPr lang="en-US" dirty="0"/>
              <a:t>: </a:t>
            </a:r>
            <a:r>
              <a:rPr lang="en-US" dirty="0" err="1"/>
              <a:t>Hossam</a:t>
            </a:r>
            <a:r>
              <a:rPr lang="en-US" dirty="0"/>
              <a:t> </a:t>
            </a:r>
            <a:r>
              <a:rPr lang="en-US" dirty="0" err="1"/>
              <a:t>Mousa</a:t>
            </a:r>
            <a:r>
              <a:rPr lang="en-US" dirty="0"/>
              <a:t> </a:t>
            </a:r>
            <a:r>
              <a:rPr lang="en-US" dirty="0" err="1"/>
              <a:t>Shalby</a:t>
            </a:r>
            <a:endParaRPr lang="en-US" dirty="0"/>
          </a:p>
          <a:p>
            <a:endParaRPr lang="ar-EG"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2289333"/>
      </p:ext>
    </p:extLst>
  </p:cSld>
  <p:clrMapOvr>
    <a:masterClrMapping/>
  </p:clrMapOvr>
  <mc:AlternateContent xmlns:mc="http://schemas.openxmlformats.org/markup-compatibility/2006">
    <mc:Choice xmlns:p14="http://schemas.microsoft.com/office/powerpoint/2010/main" Requires="p14">
      <p:transition spd="slow" p14:dur="2000" advTm="3968"/>
    </mc:Choice>
    <mc:Fallback>
      <p:transition spd="slow" advTm="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67544" y="260648"/>
            <a:ext cx="7990656" cy="6120679"/>
          </a:xfrm>
          <a:solidFill>
            <a:schemeClr val="accent1">
              <a:lumMod val="60000"/>
              <a:lumOff val="40000"/>
            </a:schemeClr>
          </a:solidFill>
        </p:spPr>
        <p:txBody>
          <a:bodyPr/>
          <a:lstStyle/>
          <a:p>
            <a:r>
              <a:rPr lang="en-US" smtClean="0"/>
              <a:t>Managerial studies  in  English </a:t>
            </a:r>
            <a:endParaRPr lang="ar-EG"/>
          </a:p>
        </p:txBody>
      </p:sp>
      <p:sp>
        <p:nvSpPr>
          <p:cNvPr id="3" name="عنوان فرعي 2"/>
          <p:cNvSpPr>
            <a:spLocks noGrp="1"/>
          </p:cNvSpPr>
          <p:nvPr>
            <p:ph type="subTitle" idx="1"/>
          </p:nvPr>
        </p:nvSpPr>
        <p:spPr/>
        <p:txBody>
          <a:bodyPr/>
          <a:lstStyle/>
          <a:p>
            <a:r>
              <a:rPr lang="en-US" smtClean="0"/>
              <a:t>Principles of Just — In — Time Systems</a:t>
            </a:r>
          </a:p>
          <a:p>
            <a:endParaRPr lang="ar-EG"/>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2022356"/>
      </p:ext>
    </p:extLst>
  </p:cSld>
  <p:clrMapOvr>
    <a:masterClrMapping/>
  </p:clrMapOvr>
  <mc:AlternateContent xmlns:mc="http://schemas.openxmlformats.org/markup-compatibility/2006" xmlns:p14="http://schemas.microsoft.com/office/powerpoint/2010/main">
    <mc:Choice Requires="p14">
      <p:transition spd="slow" p14:dur="2000" advTm="201731"/>
    </mc:Choice>
    <mc:Fallback xmlns="">
      <p:transition spd="slow" advTm="201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5">
              <a:lumMod val="60000"/>
              <a:lumOff val="40000"/>
            </a:schemeClr>
          </a:solidFill>
        </p:spPr>
        <p:txBody>
          <a:bodyPr/>
          <a:lstStyle/>
          <a:p>
            <a:r>
              <a:rPr lang="en-US" smtClean="0"/>
              <a:t>Benefits and disadvantages </a:t>
            </a:r>
            <a:endParaRPr lang="ar-EG"/>
          </a:p>
        </p:txBody>
      </p:sp>
      <p:sp>
        <p:nvSpPr>
          <p:cNvPr id="3" name="عنصر نائب للمحتوى 2"/>
          <p:cNvSpPr>
            <a:spLocks noGrp="1"/>
          </p:cNvSpPr>
          <p:nvPr>
            <p:ph sz="half" idx="1"/>
          </p:nvPr>
        </p:nvSpPr>
        <p:spPr>
          <a:solidFill>
            <a:srgbClr val="0070C0"/>
          </a:solidFill>
        </p:spPr>
        <p:txBody>
          <a:bodyPr>
            <a:normAutofit lnSpcReduction="10000"/>
          </a:bodyPr>
          <a:lstStyle/>
          <a:p>
            <a:pPr algn="l"/>
            <a:r>
              <a:rPr lang="en-US" dirty="0" smtClean="0"/>
              <a:t>less paperwork.</a:t>
            </a:r>
          </a:p>
          <a:p>
            <a:pPr algn="l"/>
            <a:r>
              <a:rPr lang="en-US" dirty="0" smtClean="0"/>
              <a:t>improved quality of materials and products.</a:t>
            </a:r>
          </a:p>
          <a:p>
            <a:pPr algn="l"/>
            <a:r>
              <a:rPr lang="en-US" smtClean="0"/>
              <a:t>better </a:t>
            </a:r>
            <a:r>
              <a:rPr lang="en-US" dirty="0" smtClean="0"/>
              <a:t>morale in the workforce.</a:t>
            </a:r>
          </a:p>
          <a:p>
            <a:pPr algn="l"/>
            <a:r>
              <a:rPr lang="en-US" dirty="0" smtClean="0"/>
              <a:t>better relations with suppliers.</a:t>
            </a:r>
          </a:p>
          <a:p>
            <a:pPr algn="l"/>
            <a:r>
              <a:rPr lang="en-US" dirty="0" smtClean="0"/>
              <a:t>emphasis on solving problems in the process.</a:t>
            </a:r>
          </a:p>
          <a:p>
            <a:endParaRPr lang="ar-EG" dirty="0"/>
          </a:p>
        </p:txBody>
      </p:sp>
      <p:sp>
        <p:nvSpPr>
          <p:cNvPr id="4" name="عنصر نائب للمحتوى 3"/>
          <p:cNvSpPr>
            <a:spLocks noGrp="1"/>
          </p:cNvSpPr>
          <p:nvPr>
            <p:ph sz="half" idx="2"/>
          </p:nvPr>
        </p:nvSpPr>
        <p:spPr>
          <a:xfrm>
            <a:off x="4648200" y="1556792"/>
            <a:ext cx="4100264" cy="4569371"/>
          </a:xfrm>
          <a:solidFill>
            <a:srgbClr val="FFFF00"/>
          </a:solidFill>
        </p:spPr>
        <p:txBody>
          <a:bodyPr>
            <a:normAutofit lnSpcReduction="10000"/>
          </a:bodyPr>
          <a:lstStyle/>
          <a:p>
            <a:pPr marL="0" indent="0">
              <a:buNone/>
            </a:pPr>
            <a:r>
              <a:rPr lang="en-US" b="1" u="sng" dirty="0" smtClean="0"/>
              <a:t>Benefits</a:t>
            </a:r>
            <a:endParaRPr lang="ar-EG" b="1" u="sng" dirty="0" smtClean="0"/>
          </a:p>
          <a:p>
            <a:pPr marL="0" indent="0" algn="l">
              <a:buNone/>
            </a:pPr>
            <a:r>
              <a:rPr lang="en-US" dirty="0" smtClean="0"/>
              <a:t>•shorter time needed to make a product.</a:t>
            </a:r>
          </a:p>
          <a:p>
            <a:pPr marL="0" indent="0" algn="l">
              <a:buNone/>
            </a:pPr>
            <a:r>
              <a:rPr lang="en-US" dirty="0" smtClean="0"/>
              <a:t>•higher productivity.</a:t>
            </a:r>
          </a:p>
          <a:p>
            <a:pPr marL="0" indent="0" algn="l">
              <a:buNone/>
            </a:pPr>
            <a:r>
              <a:rPr lang="en-US" dirty="0" smtClean="0"/>
              <a:t>•higher equipment utilization.</a:t>
            </a:r>
          </a:p>
          <a:p>
            <a:pPr marL="0" indent="0" algn="l">
              <a:buNone/>
            </a:pPr>
            <a:r>
              <a:rPr lang="en-US" dirty="0" smtClean="0"/>
              <a:t>•simplified planning.</a:t>
            </a:r>
          </a:p>
          <a:p>
            <a:pPr marL="0" indent="0">
              <a:buNone/>
            </a:pPr>
            <a:endParaRPr lang="ar-EG"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2809182"/>
      </p:ext>
    </p:extLst>
  </p:cSld>
  <p:clrMapOvr>
    <a:masterClrMapping/>
  </p:clrMapOvr>
  <mc:AlternateContent xmlns:mc="http://schemas.openxmlformats.org/markup-compatibility/2006" xmlns:p14="http://schemas.microsoft.com/office/powerpoint/2010/main">
    <mc:Choice Requires="p14">
      <p:transition spd="slow" p14:dur="2000" advTm="165700"/>
    </mc:Choice>
    <mc:Fallback xmlns="">
      <p:transition spd="slow" advTm="16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accent3">
              <a:lumMod val="40000"/>
              <a:lumOff val="60000"/>
            </a:schemeClr>
          </a:solidFill>
        </p:spPr>
        <p:txBody>
          <a:bodyPr/>
          <a:lstStyle/>
          <a:p>
            <a:r>
              <a:rPr lang="en-US" smtClean="0"/>
              <a:t>problems listed by JIT users include</a:t>
            </a:r>
            <a:endParaRPr lang="ar-EG"/>
          </a:p>
        </p:txBody>
      </p:sp>
      <p:sp>
        <p:nvSpPr>
          <p:cNvPr id="3" name="عنصر نائب للمحتوى 2"/>
          <p:cNvSpPr>
            <a:spLocks noGrp="1"/>
          </p:cNvSpPr>
          <p:nvPr>
            <p:ph sz="half" idx="1"/>
          </p:nvPr>
        </p:nvSpPr>
        <p:spPr>
          <a:solidFill>
            <a:schemeClr val="accent4">
              <a:lumMod val="60000"/>
              <a:lumOff val="40000"/>
            </a:schemeClr>
          </a:solidFill>
        </p:spPr>
        <p:txBody>
          <a:bodyPr>
            <a:normAutofit fontScale="70000" lnSpcReduction="20000"/>
          </a:bodyPr>
          <a:lstStyle/>
          <a:p>
            <a:r>
              <a:rPr lang="en-US" smtClean="0"/>
              <a:t>demand for a range of options with products.</a:t>
            </a:r>
          </a:p>
          <a:p>
            <a:r>
              <a:rPr lang="en-US" smtClean="0"/>
              <a:t>reduces flexibility to change products.</a:t>
            </a:r>
          </a:p>
          <a:p>
            <a:r>
              <a:rPr lang="en-US" smtClean="0"/>
              <a:t>difficulty of reducing setup times.</a:t>
            </a:r>
          </a:p>
          <a:p>
            <a:r>
              <a:rPr lang="en-US" smtClean="0"/>
              <a:t>lack of commitment within the organization.</a:t>
            </a:r>
          </a:p>
          <a:p>
            <a:r>
              <a:rPr lang="en-US" smtClean="0"/>
              <a:t>lack of co-operation and trust between employees.</a:t>
            </a:r>
          </a:p>
          <a:p>
            <a:r>
              <a:rPr lang="en-US" smtClean="0"/>
              <a:t>problems linking to existing information systems.</a:t>
            </a:r>
          </a:p>
          <a:p>
            <a:r>
              <a:rPr lang="en-US" smtClean="0"/>
              <a:t>need to change layout of facilities.</a:t>
            </a:r>
          </a:p>
          <a:p>
            <a:r>
              <a:rPr lang="en-US" smtClean="0"/>
              <a:t>increased stress in workforce.</a:t>
            </a:r>
          </a:p>
          <a:p>
            <a:endParaRPr lang="ar-EG"/>
          </a:p>
        </p:txBody>
      </p:sp>
      <p:sp>
        <p:nvSpPr>
          <p:cNvPr id="4" name="عنصر نائب للمحتوى 3"/>
          <p:cNvSpPr>
            <a:spLocks noGrp="1"/>
          </p:cNvSpPr>
          <p:nvPr>
            <p:ph sz="half" idx="2"/>
          </p:nvPr>
        </p:nvSpPr>
        <p:spPr>
          <a:solidFill>
            <a:srgbClr val="FFC000"/>
          </a:solidFill>
        </p:spPr>
        <p:txBody>
          <a:bodyPr>
            <a:normAutofit fontScale="70000" lnSpcReduction="20000"/>
          </a:bodyPr>
          <a:lstStyle/>
          <a:p>
            <a:r>
              <a:rPr lang="en-US" dirty="0" smtClean="0"/>
              <a:t>time needed to get improvements.</a:t>
            </a:r>
          </a:p>
          <a:p>
            <a:r>
              <a:rPr lang="en-US" dirty="0" smtClean="0"/>
              <a:t>reliance on Perfect quality of materials from suppliers.</a:t>
            </a:r>
          </a:p>
          <a:p>
            <a:r>
              <a:rPr lang="en-US" dirty="0" smtClean="0"/>
              <a:t>problems with maintaining product quality.</a:t>
            </a:r>
          </a:p>
          <a:p>
            <a:r>
              <a:rPr lang="en-US" dirty="0" smtClean="0"/>
              <a:t>inability of suppliers to adapt to JIT methods.</a:t>
            </a:r>
          </a:p>
          <a:p>
            <a:r>
              <a:rPr lang="en-US" dirty="0" smtClean="0"/>
              <a:t>need for stable production.</a:t>
            </a:r>
          </a:p>
          <a:p>
            <a:r>
              <a:rPr lang="en-US" dirty="0" smtClean="0"/>
              <a:t>changing customer schedules.</a:t>
            </a:r>
          </a:p>
          <a:p>
            <a:r>
              <a:rPr lang="en-US" dirty="0" smtClean="0"/>
              <a:t>variable demand from customers.</a:t>
            </a:r>
          </a:p>
          <a:p>
            <a:endParaRPr lang="ar-EG"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2825725"/>
      </p:ext>
    </p:extLst>
  </p:cSld>
  <p:clrMapOvr>
    <a:masterClrMapping/>
  </p:clrMapOvr>
  <mc:AlternateContent xmlns:mc="http://schemas.openxmlformats.org/markup-compatibility/2006" xmlns:p14="http://schemas.microsoft.com/office/powerpoint/2010/main">
    <mc:Choice Requires="p14">
      <p:transition spd="slow" p14:dur="2000" advTm="229607"/>
    </mc:Choice>
    <mc:Fallback xmlns="">
      <p:transition spd="slow" advTm="22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92D050"/>
          </a:solidFill>
        </p:spPr>
        <p:txBody>
          <a:bodyPr/>
          <a:lstStyle/>
          <a:p>
            <a:r>
              <a:rPr lang="en-US"/>
              <a:t>Key points</a:t>
            </a:r>
            <a:endParaRPr lang="ar-EG"/>
          </a:p>
        </p:txBody>
      </p:sp>
      <p:sp>
        <p:nvSpPr>
          <p:cNvPr id="3" name="مستطيل 2"/>
          <p:cNvSpPr/>
          <p:nvPr/>
        </p:nvSpPr>
        <p:spPr>
          <a:xfrm rot="20978259">
            <a:off x="755576" y="1484785"/>
            <a:ext cx="8388424" cy="369332"/>
          </a:xfrm>
          <a:prstGeom prst="rect">
            <a:avLst/>
          </a:prstGeom>
          <a:solidFill>
            <a:schemeClr val="accent2">
              <a:lumMod val="60000"/>
              <a:lumOff val="40000"/>
            </a:schemeClr>
          </a:solidFill>
        </p:spPr>
        <p:txBody>
          <a:bodyPr wrap="square">
            <a:spAutoFit/>
          </a:bodyPr>
          <a:lstStyle/>
          <a:p>
            <a:r>
              <a:rPr lang="en-US"/>
              <a:t> Many organizations around the world have adopted JIT</a:t>
            </a:r>
            <a:endParaRPr lang="ar-EG"/>
          </a:p>
        </p:txBody>
      </p:sp>
      <p:sp>
        <p:nvSpPr>
          <p:cNvPr id="4" name="مستطيل 3"/>
          <p:cNvSpPr/>
          <p:nvPr/>
        </p:nvSpPr>
        <p:spPr>
          <a:xfrm rot="20475013">
            <a:off x="1637529" y="2428400"/>
            <a:ext cx="6795927" cy="369332"/>
          </a:xfrm>
          <a:prstGeom prst="rect">
            <a:avLst/>
          </a:prstGeom>
          <a:solidFill>
            <a:srgbClr val="FFFF00"/>
          </a:solidFill>
        </p:spPr>
        <p:txBody>
          <a:bodyPr wrap="square">
            <a:spAutoFit/>
          </a:bodyPr>
          <a:lstStyle/>
          <a:p>
            <a:r>
              <a:rPr lang="en-US"/>
              <a:t>JIT was developed in Japan</a:t>
            </a:r>
            <a:endParaRPr lang="ar-EG"/>
          </a:p>
        </p:txBody>
      </p:sp>
      <p:sp>
        <p:nvSpPr>
          <p:cNvPr id="5" name="مستطيل 4"/>
          <p:cNvSpPr/>
          <p:nvPr/>
        </p:nvSpPr>
        <p:spPr>
          <a:xfrm rot="19166766">
            <a:off x="1371536" y="3533200"/>
            <a:ext cx="4446107" cy="369332"/>
          </a:xfrm>
          <a:prstGeom prst="rect">
            <a:avLst/>
          </a:prstGeom>
          <a:solidFill>
            <a:schemeClr val="accent1">
              <a:lumMod val="75000"/>
            </a:schemeClr>
          </a:solidFill>
        </p:spPr>
        <p:txBody>
          <a:bodyPr wrap="square">
            <a:spAutoFit/>
          </a:bodyPr>
          <a:lstStyle/>
          <a:p>
            <a:r>
              <a:rPr lang="en-US"/>
              <a:t>Just-in-time systems organize operations</a:t>
            </a:r>
            <a:endParaRPr lang="ar-EG"/>
          </a:p>
        </p:txBody>
      </p:sp>
      <p:sp>
        <p:nvSpPr>
          <p:cNvPr id="6" name="مستطيل 5"/>
          <p:cNvSpPr/>
          <p:nvPr/>
        </p:nvSpPr>
        <p:spPr>
          <a:xfrm rot="20713583">
            <a:off x="4355977" y="4259996"/>
            <a:ext cx="3956512" cy="646331"/>
          </a:xfrm>
          <a:prstGeom prst="rect">
            <a:avLst/>
          </a:prstGeom>
          <a:solidFill>
            <a:srgbClr val="0070C0"/>
          </a:solidFill>
        </p:spPr>
        <p:txBody>
          <a:bodyPr wrap="square">
            <a:spAutoFit/>
          </a:bodyPr>
          <a:lstStyle/>
          <a:p>
            <a:r>
              <a:rPr lang="en-US"/>
              <a:t>You can see that JIT is really a simple idea</a:t>
            </a:r>
            <a:endParaRPr lang="ar-EG"/>
          </a:p>
        </p:txBody>
      </p:sp>
      <p:sp>
        <p:nvSpPr>
          <p:cNvPr id="7" name="مستطيل 6"/>
          <p:cNvSpPr/>
          <p:nvPr/>
        </p:nvSpPr>
        <p:spPr>
          <a:xfrm rot="8499614" flipV="1">
            <a:off x="721004" y="5121159"/>
            <a:ext cx="3924153" cy="646331"/>
          </a:xfrm>
          <a:prstGeom prst="rect">
            <a:avLst/>
          </a:prstGeom>
          <a:solidFill>
            <a:schemeClr val="accent4">
              <a:lumMod val="20000"/>
              <a:lumOff val="80000"/>
            </a:schemeClr>
          </a:solidFill>
        </p:spPr>
        <p:txBody>
          <a:bodyPr wrap="square">
            <a:spAutoFit/>
          </a:bodyPr>
          <a:lstStyle/>
          <a:p>
            <a:r>
              <a:rPr lang="en-US" dirty="0"/>
              <a:t>This approach leads to a number of changes in viewpoint,</a:t>
            </a:r>
            <a:endParaRPr lang="ar-EG" dirty="0"/>
          </a:p>
        </p:txBody>
      </p:sp>
      <p:sp>
        <p:nvSpPr>
          <p:cNvPr id="8" name="مستطيل 7"/>
          <p:cNvSpPr/>
          <p:nvPr/>
        </p:nvSpPr>
        <p:spPr>
          <a:xfrm rot="20493486">
            <a:off x="6031980" y="2881641"/>
            <a:ext cx="2540250" cy="369332"/>
          </a:xfrm>
          <a:prstGeom prst="rect">
            <a:avLst/>
          </a:prstGeom>
          <a:solidFill>
            <a:srgbClr val="00B0F0"/>
          </a:solidFill>
        </p:spPr>
        <p:txBody>
          <a:bodyPr wrap="square">
            <a:spAutoFit/>
          </a:bodyPr>
          <a:lstStyle/>
          <a:p>
            <a:r>
              <a:rPr lang="en-US" dirty="0" err="1" smtClean="0"/>
              <a:t>Jit</a:t>
            </a:r>
            <a:r>
              <a:rPr lang="en-US" dirty="0" smtClean="0"/>
              <a:t>  is not a new </a:t>
            </a:r>
            <a:r>
              <a:rPr lang="en-US" dirty="0" err="1" smtClean="0"/>
              <a:t>idia</a:t>
            </a:r>
            <a:r>
              <a:rPr lang="en-US" dirty="0" smtClean="0"/>
              <a:t>.</a:t>
            </a:r>
            <a:endParaRPr lang="en-US" dirty="0"/>
          </a:p>
        </p:txBody>
      </p:sp>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5738736"/>
      </p:ext>
    </p:extLst>
  </p:cSld>
  <p:clrMapOvr>
    <a:masterClrMapping/>
  </p:clrMapOvr>
  <mc:AlternateContent xmlns:mc="http://schemas.openxmlformats.org/markup-compatibility/2006" xmlns:p14="http://schemas.microsoft.com/office/powerpoint/2010/main">
    <mc:Choice Requires="p14">
      <p:transition spd="slow" p14:dur="2000" advTm="93199"/>
    </mc:Choice>
    <mc:Fallback xmlns="">
      <p:transition spd="slow" advTm="9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rot="20630708">
            <a:off x="2488809" y="678677"/>
            <a:ext cx="4280670" cy="369332"/>
          </a:xfrm>
          <a:prstGeom prst="rect">
            <a:avLst/>
          </a:prstGeom>
          <a:solidFill>
            <a:schemeClr val="tx2">
              <a:lumMod val="20000"/>
              <a:lumOff val="80000"/>
            </a:schemeClr>
          </a:solidFill>
        </p:spPr>
        <p:txBody>
          <a:bodyPr wrap="square">
            <a:spAutoFit/>
          </a:bodyPr>
          <a:lstStyle/>
          <a:p>
            <a:r>
              <a:rPr lang="en-US"/>
              <a:t>Key elements in JIT systems</a:t>
            </a:r>
            <a:endParaRPr lang="ar-EG"/>
          </a:p>
        </p:txBody>
      </p:sp>
      <p:sp>
        <p:nvSpPr>
          <p:cNvPr id="4" name="مستطيل 3"/>
          <p:cNvSpPr/>
          <p:nvPr/>
        </p:nvSpPr>
        <p:spPr>
          <a:xfrm rot="21287042">
            <a:off x="467545" y="1412776"/>
            <a:ext cx="3096343" cy="369332"/>
          </a:xfrm>
          <a:prstGeom prst="rect">
            <a:avLst/>
          </a:prstGeom>
          <a:solidFill>
            <a:srgbClr val="0070C0"/>
          </a:solidFill>
        </p:spPr>
        <p:txBody>
          <a:bodyPr wrap="square">
            <a:spAutoFit/>
          </a:bodyPr>
          <a:lstStyle/>
          <a:p>
            <a:r>
              <a:rPr lang="en-US"/>
              <a:t>	a stable environment</a:t>
            </a:r>
            <a:endParaRPr lang="ar-EG"/>
          </a:p>
        </p:txBody>
      </p:sp>
      <p:sp>
        <p:nvSpPr>
          <p:cNvPr id="5" name="مستطيل 4"/>
          <p:cNvSpPr/>
          <p:nvPr/>
        </p:nvSpPr>
        <p:spPr>
          <a:xfrm rot="20788382">
            <a:off x="2771800" y="1922088"/>
            <a:ext cx="3420323" cy="369332"/>
          </a:xfrm>
          <a:prstGeom prst="rect">
            <a:avLst/>
          </a:prstGeom>
          <a:solidFill>
            <a:schemeClr val="accent3"/>
          </a:solidFill>
        </p:spPr>
        <p:txBody>
          <a:bodyPr wrap="square">
            <a:spAutoFit/>
          </a:bodyPr>
          <a:lstStyle/>
          <a:p>
            <a:r>
              <a:rPr lang="en-US"/>
              <a:t>	continuous production</a:t>
            </a:r>
            <a:endParaRPr lang="ar-EG"/>
          </a:p>
        </p:txBody>
      </p:sp>
      <p:sp>
        <p:nvSpPr>
          <p:cNvPr id="6" name="مستطيل 5"/>
          <p:cNvSpPr/>
          <p:nvPr/>
        </p:nvSpPr>
        <p:spPr>
          <a:xfrm rot="20844346">
            <a:off x="4547196" y="2369998"/>
            <a:ext cx="4103860" cy="369332"/>
          </a:xfrm>
          <a:prstGeom prst="rect">
            <a:avLst/>
          </a:prstGeom>
          <a:solidFill>
            <a:schemeClr val="accent3">
              <a:lumMod val="75000"/>
            </a:schemeClr>
          </a:solidFill>
        </p:spPr>
        <p:txBody>
          <a:bodyPr wrap="square">
            <a:spAutoFit/>
          </a:bodyPr>
          <a:lstStyle/>
          <a:p>
            <a:r>
              <a:rPr lang="en-US"/>
              <a:t>	a balanced process </a:t>
            </a:r>
            <a:endParaRPr lang="ar-EG"/>
          </a:p>
        </p:txBody>
      </p:sp>
      <p:sp>
        <p:nvSpPr>
          <p:cNvPr id="7" name="مستطيل 6"/>
          <p:cNvSpPr/>
          <p:nvPr/>
        </p:nvSpPr>
        <p:spPr>
          <a:xfrm rot="20802223">
            <a:off x="1873893" y="2975522"/>
            <a:ext cx="2638206" cy="369332"/>
          </a:xfrm>
          <a:prstGeom prst="rect">
            <a:avLst/>
          </a:prstGeom>
          <a:solidFill>
            <a:schemeClr val="accent2">
              <a:lumMod val="20000"/>
              <a:lumOff val="80000"/>
            </a:schemeClr>
          </a:solidFill>
        </p:spPr>
        <p:txBody>
          <a:bodyPr wrap="square">
            <a:spAutoFit/>
          </a:bodyPr>
          <a:lstStyle/>
          <a:p>
            <a:r>
              <a:rPr lang="en-US"/>
              <a:t>	minimum stocks</a:t>
            </a:r>
            <a:endParaRPr lang="ar-EG"/>
          </a:p>
        </p:txBody>
      </p:sp>
      <p:sp>
        <p:nvSpPr>
          <p:cNvPr id="8" name="مستطيل 7"/>
          <p:cNvSpPr/>
          <p:nvPr/>
        </p:nvSpPr>
        <p:spPr>
          <a:xfrm rot="12303940" flipV="1">
            <a:off x="3995936" y="3613665"/>
            <a:ext cx="3024335" cy="369332"/>
          </a:xfrm>
          <a:prstGeom prst="rect">
            <a:avLst/>
          </a:prstGeom>
          <a:solidFill>
            <a:srgbClr val="7030A0"/>
          </a:solidFill>
        </p:spPr>
        <p:txBody>
          <a:bodyPr wrap="square">
            <a:spAutoFit/>
          </a:bodyPr>
          <a:lstStyle/>
          <a:p>
            <a:r>
              <a:rPr lang="en-US"/>
              <a:t>	reliable suppliers</a:t>
            </a:r>
            <a:endParaRPr lang="ar-EG"/>
          </a:p>
        </p:txBody>
      </p:sp>
      <p:sp>
        <p:nvSpPr>
          <p:cNvPr id="9" name="مستطيل 8"/>
          <p:cNvSpPr/>
          <p:nvPr/>
        </p:nvSpPr>
        <p:spPr>
          <a:xfrm rot="12409633" flipV="1">
            <a:off x="6300192" y="3613666"/>
            <a:ext cx="2016224" cy="646331"/>
          </a:xfrm>
          <a:prstGeom prst="rect">
            <a:avLst/>
          </a:prstGeom>
          <a:solidFill>
            <a:schemeClr val="bg2">
              <a:lumMod val="50000"/>
            </a:schemeClr>
          </a:solidFill>
        </p:spPr>
        <p:txBody>
          <a:bodyPr wrap="square">
            <a:spAutoFit/>
          </a:bodyPr>
          <a:lstStyle/>
          <a:p>
            <a:r>
              <a:rPr lang="en-US"/>
              <a:t>	flexible workforce.</a:t>
            </a:r>
            <a:endParaRPr lang="ar-EG"/>
          </a:p>
        </p:txBody>
      </p:sp>
      <p:sp>
        <p:nvSpPr>
          <p:cNvPr id="10" name="مستطيل 9"/>
          <p:cNvSpPr/>
          <p:nvPr/>
        </p:nvSpPr>
        <p:spPr>
          <a:xfrm rot="11867904" flipV="1">
            <a:off x="690804" y="3540162"/>
            <a:ext cx="2472176" cy="646331"/>
          </a:xfrm>
          <a:prstGeom prst="rect">
            <a:avLst/>
          </a:prstGeom>
          <a:solidFill>
            <a:srgbClr val="FF0000"/>
          </a:solidFill>
        </p:spPr>
        <p:txBody>
          <a:bodyPr wrap="square">
            <a:spAutoFit/>
          </a:bodyPr>
          <a:lstStyle/>
          <a:p>
            <a:r>
              <a:rPr lang="en-US"/>
              <a:t>	ability to solve any problems</a:t>
            </a:r>
            <a:endParaRPr lang="ar-EG"/>
          </a:p>
        </p:txBody>
      </p:sp>
      <p:sp>
        <p:nvSpPr>
          <p:cNvPr id="11" name="مستطيل 10"/>
          <p:cNvSpPr/>
          <p:nvPr/>
        </p:nvSpPr>
        <p:spPr>
          <a:xfrm rot="12034286" flipV="1">
            <a:off x="3851920" y="4352328"/>
            <a:ext cx="2331166" cy="646331"/>
          </a:xfrm>
          <a:prstGeom prst="rect">
            <a:avLst/>
          </a:prstGeom>
          <a:solidFill>
            <a:schemeClr val="accent3">
              <a:lumMod val="60000"/>
              <a:lumOff val="40000"/>
            </a:schemeClr>
          </a:solidFill>
        </p:spPr>
        <p:txBody>
          <a:bodyPr wrap="square">
            <a:spAutoFit/>
          </a:bodyPr>
          <a:lstStyle/>
          <a:p>
            <a:r>
              <a:rPr lang="en-US"/>
              <a:t>efficient method of control</a:t>
            </a:r>
            <a:endParaRPr lang="ar-EG"/>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1601978"/>
      </p:ext>
    </p:extLst>
  </p:cSld>
  <p:clrMapOvr>
    <a:masterClrMapping/>
  </p:clrMapOvr>
  <mc:AlternateContent xmlns:mc="http://schemas.openxmlformats.org/markup-compatibility/2006" xmlns:p14="http://schemas.microsoft.com/office/powerpoint/2010/main">
    <mc:Choice Requires="p14">
      <p:transition spd="slow" p14:dur="2000" advTm="121398"/>
    </mc:Choice>
    <mc:Fallback xmlns="">
      <p:transition spd="slow" advTm="12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rot="20546717">
            <a:off x="373587" y="1398219"/>
            <a:ext cx="7694193" cy="923330"/>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8100000" scaled="1"/>
            <a:tileRect/>
          </a:gradFill>
        </p:spPr>
        <p:txBody>
          <a:bodyPr wrap="square">
            <a:spAutoFit/>
          </a:bodyPr>
          <a:lstStyle/>
          <a:p>
            <a:r>
              <a:rPr lang="en-US"/>
              <a:t>One approach uses </a:t>
            </a:r>
            <a:r>
              <a:rPr lang="en-US" smtClean="0"/>
              <a:t>Kabana' </a:t>
            </a:r>
            <a:r>
              <a:rPr lang="en-US"/>
              <a:t>is the Japanese word for card, or visible  record. Here, operations are controlled by having </a:t>
            </a:r>
            <a:r>
              <a:rPr lang="en-US" smtClean="0"/>
              <a:t>Kanab's </a:t>
            </a:r>
            <a:r>
              <a:rPr lang="en-US"/>
              <a:t>'pull' materials through a process. </a:t>
            </a:r>
            <a:endParaRPr lang="ar-EG"/>
          </a:p>
        </p:txBody>
      </p:sp>
      <p:sp>
        <p:nvSpPr>
          <p:cNvPr id="3" name="مستطيل 2"/>
          <p:cNvSpPr/>
          <p:nvPr/>
        </p:nvSpPr>
        <p:spPr>
          <a:xfrm rot="11614121" flipV="1">
            <a:off x="3923928" y="3613666"/>
            <a:ext cx="3456384" cy="369332"/>
          </a:xfrm>
          <a:prstGeom prst="rect">
            <a:avLst/>
          </a:prstGeom>
          <a:blipFill>
            <a:blip r:embed="rId4"/>
            <a:tile tx="0" ty="0" sx="100000" sy="100000" flip="none" algn="tl"/>
          </a:blipFill>
        </p:spPr>
        <p:txBody>
          <a:bodyPr wrap="square">
            <a:spAutoFit/>
          </a:bodyPr>
          <a:lstStyle/>
          <a:p>
            <a:r>
              <a:rPr lang="en-US" dirty="0"/>
              <a:t>JIT uses a 'pull' approach</a:t>
            </a:r>
            <a:endParaRPr lang="ar-EG" dirty="0"/>
          </a:p>
        </p:txBody>
      </p:sp>
      <p:sp>
        <p:nvSpPr>
          <p:cNvPr id="4" name="مستطيل 3"/>
          <p:cNvSpPr/>
          <p:nvPr/>
        </p:nvSpPr>
        <p:spPr>
          <a:xfrm rot="11699979" flipV="1">
            <a:off x="1043608" y="3752165"/>
            <a:ext cx="4176464" cy="646331"/>
          </a:xfrm>
          <a:prstGeom prst="rect">
            <a:avLst/>
          </a:prstGeom>
          <a:blipFill>
            <a:blip r:embed="rId4"/>
            <a:tile tx="0" ty="0" sx="100000" sy="100000" flip="none" algn="tl"/>
          </a:blipFill>
        </p:spPr>
        <p:txBody>
          <a:bodyPr wrap="square">
            <a:spAutoFit/>
          </a:bodyPr>
          <a:lstStyle/>
          <a:p>
            <a:r>
              <a:rPr lang="en-US" err="1"/>
              <a:t>Kanban</a:t>
            </a:r>
            <a:r>
              <a:rPr lang="en-US"/>
              <a:t> systems use cards to control the flow of materials for JIT operations</a:t>
            </a:r>
            <a:endParaRPr lang="ar-EG"/>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0664324"/>
      </p:ext>
    </p:extLst>
  </p:cSld>
  <p:clrMapOvr>
    <a:masterClrMapping/>
  </p:clrMapOvr>
  <mc:AlternateContent xmlns:mc="http://schemas.openxmlformats.org/markup-compatibility/2006" xmlns:p14="http://schemas.microsoft.com/office/powerpoint/2010/main">
    <mc:Choice Requires="p14">
      <p:transition spd="slow" p14:dur="2000" advTm="99922"/>
    </mc:Choice>
    <mc:Fallback xmlns="">
      <p:transition spd="slow" advTm="9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rot="19717713">
            <a:off x="4564470" y="2896719"/>
            <a:ext cx="1244515" cy="369332"/>
          </a:xfrm>
          <a:prstGeom prst="rect">
            <a:avLst/>
          </a:prstGeom>
          <a:blipFill>
            <a:blip r:embed="rId4"/>
            <a:tile tx="0" ty="0" sx="100000" sy="100000" flip="none" algn="tl"/>
          </a:blipFill>
        </p:spPr>
        <p:txBody>
          <a:bodyPr wrap="square">
            <a:spAutoFit/>
          </a:bodyPr>
          <a:lstStyle/>
          <a:p>
            <a:r>
              <a:rPr lang="en-US"/>
              <a:t>Benefits</a:t>
            </a:r>
            <a:endParaRPr lang="ar-EG"/>
          </a:p>
        </p:txBody>
      </p:sp>
      <p:sp>
        <p:nvSpPr>
          <p:cNvPr id="3" name="مستطيل 2"/>
          <p:cNvSpPr/>
          <p:nvPr/>
        </p:nvSpPr>
        <p:spPr>
          <a:xfrm rot="20629106">
            <a:off x="899592" y="1191235"/>
            <a:ext cx="2160240" cy="646331"/>
          </a:xfrm>
          <a:prstGeom prst="rect">
            <a:avLst/>
          </a:prstGeom>
          <a:solidFill>
            <a:schemeClr val="accent1">
              <a:lumMod val="60000"/>
              <a:lumOff val="40000"/>
            </a:schemeClr>
          </a:solidFill>
        </p:spPr>
        <p:txBody>
          <a:bodyPr wrap="square">
            <a:spAutoFit/>
          </a:bodyPr>
          <a:lstStyle/>
          <a:p>
            <a:r>
              <a:rPr lang="en-US" smtClean="0"/>
              <a:t>shorter </a:t>
            </a:r>
            <a:r>
              <a:rPr lang="en-US"/>
              <a:t>time needed to make a product</a:t>
            </a:r>
            <a:endParaRPr lang="ar-EG"/>
          </a:p>
        </p:txBody>
      </p:sp>
      <p:sp>
        <p:nvSpPr>
          <p:cNvPr id="4" name="مستطيل 3"/>
          <p:cNvSpPr/>
          <p:nvPr/>
        </p:nvSpPr>
        <p:spPr>
          <a:xfrm rot="11460796" flipH="1" flipV="1">
            <a:off x="956931" y="3089659"/>
            <a:ext cx="1336499" cy="923330"/>
          </a:xfrm>
          <a:prstGeom prst="rect">
            <a:avLst/>
          </a:prstGeom>
          <a:solidFill>
            <a:schemeClr val="tx2">
              <a:lumMod val="60000"/>
              <a:lumOff val="40000"/>
            </a:schemeClr>
          </a:solidFill>
        </p:spPr>
        <p:txBody>
          <a:bodyPr wrap="square">
            <a:spAutoFit/>
          </a:bodyPr>
          <a:lstStyle/>
          <a:p>
            <a:r>
              <a:rPr lang="en-US"/>
              <a:t>	higher productivity</a:t>
            </a:r>
            <a:endParaRPr lang="ar-EG"/>
          </a:p>
        </p:txBody>
      </p:sp>
      <p:sp>
        <p:nvSpPr>
          <p:cNvPr id="5" name="مستطيل 4"/>
          <p:cNvSpPr/>
          <p:nvPr/>
        </p:nvSpPr>
        <p:spPr>
          <a:xfrm rot="12174753" flipV="1">
            <a:off x="6156176" y="3752164"/>
            <a:ext cx="2160240" cy="369332"/>
          </a:xfrm>
          <a:prstGeom prst="rect">
            <a:avLst/>
          </a:prstGeom>
          <a:solidFill>
            <a:schemeClr val="accent3">
              <a:lumMod val="60000"/>
              <a:lumOff val="40000"/>
            </a:schemeClr>
          </a:solidFill>
        </p:spPr>
        <p:txBody>
          <a:bodyPr wrap="square">
            <a:spAutoFit/>
          </a:bodyPr>
          <a:lstStyle/>
          <a:p>
            <a:r>
              <a:rPr lang="en-US" smtClean="0"/>
              <a:t>simplified </a:t>
            </a:r>
            <a:r>
              <a:rPr lang="en-US"/>
              <a:t>planning </a:t>
            </a:r>
            <a:endParaRPr lang="ar-EG"/>
          </a:p>
        </p:txBody>
      </p:sp>
      <p:sp>
        <p:nvSpPr>
          <p:cNvPr id="6" name="مستطيل 5"/>
          <p:cNvSpPr/>
          <p:nvPr/>
        </p:nvSpPr>
        <p:spPr>
          <a:xfrm rot="20699459">
            <a:off x="3307520" y="1124744"/>
            <a:ext cx="3928776" cy="369332"/>
          </a:xfrm>
          <a:prstGeom prst="rect">
            <a:avLst/>
          </a:prstGeom>
          <a:blipFill>
            <a:blip r:embed="rId5"/>
            <a:tile tx="0" ty="0" sx="100000" sy="100000" flip="none" algn="tl"/>
          </a:blipFill>
        </p:spPr>
        <p:txBody>
          <a:bodyPr wrap="square">
            <a:spAutoFit/>
          </a:bodyPr>
          <a:lstStyle/>
          <a:p>
            <a:r>
              <a:rPr lang="en-US"/>
              <a:t>	less paperwork</a:t>
            </a:r>
            <a:endParaRPr lang="ar-EG"/>
          </a:p>
        </p:txBody>
      </p:sp>
      <p:sp>
        <p:nvSpPr>
          <p:cNvPr id="7" name="مستطيل 6"/>
          <p:cNvSpPr/>
          <p:nvPr/>
        </p:nvSpPr>
        <p:spPr>
          <a:xfrm rot="12991290" flipV="1">
            <a:off x="2931327" y="3613666"/>
            <a:ext cx="1136617" cy="1200329"/>
          </a:xfrm>
          <a:prstGeom prst="rect">
            <a:avLst/>
          </a:prstGeom>
          <a:blipFill>
            <a:blip r:embed="rId6"/>
            <a:tile tx="0" ty="0" sx="100000" sy="100000" flip="none" algn="tl"/>
          </a:blipFill>
        </p:spPr>
        <p:txBody>
          <a:bodyPr wrap="square">
            <a:spAutoFit/>
          </a:bodyPr>
          <a:lstStyle/>
          <a:p>
            <a:r>
              <a:rPr lang="en-US"/>
              <a:t>quality of materials and products</a:t>
            </a:r>
            <a:endParaRPr lang="ar-EG"/>
          </a:p>
        </p:txBody>
      </p:sp>
      <p:sp>
        <p:nvSpPr>
          <p:cNvPr id="8" name="مستطيل 7"/>
          <p:cNvSpPr/>
          <p:nvPr/>
        </p:nvSpPr>
        <p:spPr>
          <a:xfrm rot="12387616" flipV="1">
            <a:off x="5361324" y="5044827"/>
            <a:ext cx="185578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r>
              <a:rPr lang="en-US" smtClean="0"/>
              <a:t>better </a:t>
            </a:r>
            <a:r>
              <a:rPr lang="en-US"/>
              <a:t>morale in the workforce</a:t>
            </a:r>
            <a:endParaRPr lang="ar-EG"/>
          </a:p>
        </p:txBody>
      </p:sp>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2005305"/>
      </p:ext>
    </p:extLst>
  </p:cSld>
  <p:clrMapOvr>
    <a:masterClrMapping/>
  </p:clrMapOvr>
  <mc:AlternateContent xmlns:mc="http://schemas.openxmlformats.org/markup-compatibility/2006" xmlns:p14="http://schemas.microsoft.com/office/powerpoint/2010/main">
    <mc:Choice Requires="p14">
      <p:transition spd="slow" p14:dur="2000" advTm="109915"/>
    </mc:Choice>
    <mc:Fallback xmlns="">
      <p:transition spd="slow" advTm="10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rot="20547641">
            <a:off x="2829921" y="3244334"/>
            <a:ext cx="3484159"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none">
            <a:spAutoFit/>
          </a:bodyPr>
          <a:lstStyle/>
          <a:p>
            <a:r>
              <a:rPr lang="en-US"/>
              <a:t>problems listed by JIT users include</a:t>
            </a:r>
            <a:endParaRPr lang="ar-EG"/>
          </a:p>
        </p:txBody>
      </p:sp>
      <p:sp>
        <p:nvSpPr>
          <p:cNvPr id="3" name="مستطيل 2"/>
          <p:cNvSpPr/>
          <p:nvPr/>
        </p:nvSpPr>
        <p:spPr>
          <a:xfrm rot="12664868" flipV="1">
            <a:off x="1325761" y="2069875"/>
            <a:ext cx="2194033" cy="369332"/>
          </a:xfrm>
          <a:prstGeom prst="rect">
            <a:avLst/>
          </a:prstGeom>
          <a:solidFill>
            <a:schemeClr val="accent2">
              <a:lumMod val="20000"/>
              <a:lumOff val="80000"/>
            </a:schemeClr>
          </a:solidFill>
        </p:spPr>
        <p:txBody>
          <a:bodyPr wrap="square">
            <a:spAutoFit/>
          </a:bodyPr>
          <a:lstStyle/>
          <a:p>
            <a:r>
              <a:rPr lang="en-US" smtClean="0"/>
              <a:t>changing </a:t>
            </a:r>
            <a:r>
              <a:rPr lang="en-US"/>
              <a:t>customer </a:t>
            </a:r>
            <a:endParaRPr lang="ar-EG"/>
          </a:p>
        </p:txBody>
      </p:sp>
      <p:sp>
        <p:nvSpPr>
          <p:cNvPr id="4" name="مستطيل 3"/>
          <p:cNvSpPr/>
          <p:nvPr/>
        </p:nvSpPr>
        <p:spPr>
          <a:xfrm rot="19921280">
            <a:off x="1187625" y="4509120"/>
            <a:ext cx="1944215" cy="646331"/>
          </a:xfrm>
          <a:prstGeom prst="rect">
            <a:avLst/>
          </a:prstGeom>
          <a:blipFill>
            <a:blip r:embed="rId4"/>
            <a:tile tx="0" ty="0" sx="100000" sy="100000" flip="none" algn="tl"/>
          </a:blipFill>
        </p:spPr>
        <p:txBody>
          <a:bodyPr wrap="square">
            <a:spAutoFit/>
          </a:bodyPr>
          <a:lstStyle/>
          <a:p>
            <a:r>
              <a:rPr lang="en-US" smtClean="0"/>
              <a:t>need </a:t>
            </a:r>
            <a:r>
              <a:rPr lang="en-US"/>
              <a:t>for stable production</a:t>
            </a:r>
            <a:endParaRPr lang="ar-EG"/>
          </a:p>
        </p:txBody>
      </p:sp>
      <p:sp>
        <p:nvSpPr>
          <p:cNvPr id="5" name="مستطيل 4"/>
          <p:cNvSpPr/>
          <p:nvPr/>
        </p:nvSpPr>
        <p:spPr>
          <a:xfrm rot="9823385" flipV="1">
            <a:off x="5004048" y="3752163"/>
            <a:ext cx="2232248" cy="646331"/>
          </a:xfrm>
          <a:prstGeom prst="rect">
            <a:avLst/>
          </a:prstGeom>
          <a:solidFill>
            <a:schemeClr val="tx2">
              <a:lumMod val="60000"/>
              <a:lumOff val="40000"/>
            </a:schemeClr>
          </a:solidFill>
        </p:spPr>
        <p:txBody>
          <a:bodyPr wrap="square">
            <a:spAutoFit/>
          </a:bodyPr>
          <a:lstStyle/>
          <a:p>
            <a:r>
              <a:rPr lang="en-US" smtClean="0"/>
              <a:t>reduces </a:t>
            </a:r>
            <a:r>
              <a:rPr lang="en-US"/>
              <a:t>flexibility to change products</a:t>
            </a:r>
            <a:endParaRPr lang="ar-EG"/>
          </a:p>
        </p:txBody>
      </p:sp>
      <p:sp>
        <p:nvSpPr>
          <p:cNvPr id="6" name="مستطيل 5"/>
          <p:cNvSpPr/>
          <p:nvPr/>
        </p:nvSpPr>
        <p:spPr>
          <a:xfrm rot="12095999" flipV="1">
            <a:off x="4788024" y="1407259"/>
            <a:ext cx="2664296" cy="646331"/>
          </a:xfrm>
          <a:prstGeom prst="rect">
            <a:avLst/>
          </a:prstGeom>
          <a:solidFill>
            <a:srgbClr val="FFC000"/>
          </a:solidFill>
        </p:spPr>
        <p:txBody>
          <a:bodyPr wrap="square">
            <a:spAutoFit/>
          </a:bodyPr>
          <a:lstStyle/>
          <a:p>
            <a:r>
              <a:rPr lang="en-US" smtClean="0"/>
              <a:t>lack </a:t>
            </a:r>
            <a:r>
              <a:rPr lang="en-US"/>
              <a:t>of co-operation and trust between employees</a:t>
            </a:r>
            <a:endParaRPr lang="ar-EG"/>
          </a:p>
        </p:txBody>
      </p:sp>
      <p:sp>
        <p:nvSpPr>
          <p:cNvPr id="7" name="مستطيل 6"/>
          <p:cNvSpPr/>
          <p:nvPr/>
        </p:nvSpPr>
        <p:spPr>
          <a:xfrm rot="9881483" flipV="1">
            <a:off x="5364088" y="4906326"/>
            <a:ext cx="244827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a:spAutoFit/>
          </a:bodyPr>
          <a:lstStyle/>
          <a:p>
            <a:r>
              <a:rPr lang="en-US" smtClean="0"/>
              <a:t>increased </a:t>
            </a:r>
            <a:r>
              <a:rPr lang="en-US"/>
              <a:t>stress in workforce.</a:t>
            </a:r>
            <a:endParaRPr lang="ar-EG"/>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545294"/>
      </p:ext>
    </p:extLst>
  </p:cSld>
  <p:clrMapOvr>
    <a:masterClrMapping/>
  </p:clrMapOvr>
  <mc:AlternateContent xmlns:mc="http://schemas.openxmlformats.org/markup-compatibility/2006" xmlns:p14="http://schemas.microsoft.com/office/powerpoint/2010/main">
    <mc:Choice Requires="p14">
      <p:transition spd="slow" p14:dur="2000" advTm="68851"/>
    </mc:Choice>
    <mc:Fallback xmlns="">
      <p:transition spd="slow" advTm="68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389</Words>
  <Application>Microsoft Office PowerPoint</Application>
  <PresentationFormat>عرض على الشاشة (3:4)‏</PresentationFormat>
  <Paragraphs>70</Paragraphs>
  <Slides>11</Slides>
  <Notes>0</Notes>
  <HiddenSlides>0</HiddenSlides>
  <MMClips>11</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نسق Office</vt:lpstr>
      <vt:lpstr>بسم الله الرحمن الرحيم طلابي الأعزاء طلاب الفرقة الثالثة (الشعبة العربي) بكلية التجارة بقنا جامعة جنوب الوادي ادعو الله ا لعلى القدير أن يحفظكم جميعا أنتم والأهل وجميع المصريين وأن يسدل علينا ثوب الصحة والعافية  وأرجو منكم جميعاً الالتزام بكافة التعليمات والاحتياطات والتدابير الاحترازية التي تصدرها كافة الجهات المسئولة في الدولة حتى يعافينا الله ويحفظنا ويرفع عنا الغمة ويحمى وطننا الغالي من هذا البلاء. وأود أن أبلغكم بأن إدارة الجامعة والكلية لاتا لوا جهداً وتعمل جاهدة من أجل مصلحتكم والتيسير على أبنائها الطلاب في هذا الظرف العصيب الذى يمر به العالم أجمع. </vt:lpstr>
      <vt:lpstr>Managerial studies  in  English </vt:lpstr>
      <vt:lpstr>Benefits and disadvantages </vt:lpstr>
      <vt:lpstr>problems listed by JIT users include</vt:lpstr>
      <vt:lpstr>Key points</vt:lpstr>
      <vt:lpstr>عرض تقديمي في PowerPoint</vt:lpstr>
      <vt:lpstr>عرض تقديمي في PowerPoint</vt:lpstr>
      <vt:lpstr>عرض تقديمي في PowerPoint</vt:lpstr>
      <vt:lpstr>عرض تقديمي في PowerPoint</vt:lpstr>
      <vt:lpstr>عرض تقديمي في PowerPoint</vt:lpstr>
      <vt:lpstr>Good luck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 طلابي الأعزاء طلاب الفرقة الثالثة (الشعبة العربي) بكلية التجارة بقنا جامعة جنوب الوادي ادعو الله ا لعلى القدير أن يحفظكم جميعا أنتم والأهل وجميع المصريين وأن يسدل علينا ثوب الصحة والعافية  وأرجو منكم جميعاً الالتزام بكافة التعليمات والاحتياطات والتدابير الاحترازية التي تصدرها كافة الجهات المسئولة في الدولة حتى يعافينا الله ويحفظنا ويرفع عنا الغمة ويحمى وطننا الغالي من هذا البلاء. وأود أن أبلغكم بأن إدارة الجامعة والكلية لأتألوا جهداً</dc:title>
  <dc:creator>الأستاذ</dc:creator>
  <cp:lastModifiedBy>الأستاذ</cp:lastModifiedBy>
  <cp:revision>24</cp:revision>
  <dcterms:created xsi:type="dcterms:W3CDTF">2020-03-21T12:02:39Z</dcterms:created>
  <dcterms:modified xsi:type="dcterms:W3CDTF">2020-03-21T23:06:26Z</dcterms:modified>
</cp:coreProperties>
</file>