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5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Accounting evaluation</a:t>
            </a:r>
            <a:endParaRPr lang="ar-E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Fifth lecture</a:t>
            </a:r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4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6540270"/>
              </p:ext>
            </p:extLst>
          </p:nvPr>
        </p:nvGraphicFramePr>
        <p:xfrm>
          <a:off x="609600" y="1142999"/>
          <a:ext cx="6668135" cy="4572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06035"/>
                <a:gridCol w="1562100"/>
              </a:tblGrid>
              <a:tr h="508000"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Sales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195480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016000"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Deduct: variable costs </a:t>
                      </a:r>
                      <a:endParaRPr lang="en-US" sz="1100">
                        <a:effectLst/>
                      </a:endParaRPr>
                    </a:p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=1086</a:t>
                      </a:r>
                      <a:r>
                        <a:rPr lang="ar-TN" sz="1600">
                          <a:effectLst/>
                        </a:rPr>
                        <a:t>×</a:t>
                      </a:r>
                      <a:r>
                        <a:rPr lang="en-US" sz="1600">
                          <a:effectLst/>
                        </a:rPr>
                        <a:t>100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u="sng">
                          <a:effectLst/>
                        </a:rPr>
                        <a:t>108600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508000"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Gross profit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86880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508000"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Deduct: fixed costs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u="sng">
                          <a:effectLst/>
                        </a:rPr>
                        <a:t>40000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508000"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Net profit before tax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46880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016000"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Deduct : income tax </a:t>
                      </a:r>
                      <a:endParaRPr lang="en-US" sz="1100">
                        <a:effectLst/>
                      </a:endParaRPr>
                    </a:p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=46880</a:t>
                      </a:r>
                      <a:r>
                        <a:rPr lang="ar-TN" sz="1600">
                          <a:effectLst/>
                        </a:rPr>
                        <a:t>×</a:t>
                      </a:r>
                      <a:r>
                        <a:rPr lang="en-US" sz="1600">
                          <a:effectLst/>
                        </a:rPr>
                        <a:t>30%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u="sng">
                          <a:effectLst/>
                        </a:rPr>
                        <a:t>14064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508000"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Net profit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32816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57200" y="592723"/>
            <a:ext cx="6172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 previous results can be confirmed as follows:</a:t>
            </a:r>
            <a:endParaRPr kumimoji="0" lang="ar-EG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Example 3</a:t>
            </a:r>
          </a:p>
          <a:p>
            <a:pPr marL="0" indent="0">
              <a:buNone/>
            </a:pPr>
            <a:r>
              <a:rPr lang="en-US" dirty="0"/>
              <a:t>The following are the data for an investment project based on its feasibility study:</a:t>
            </a:r>
          </a:p>
          <a:p>
            <a:pPr marL="0" indent="0">
              <a:buNone/>
            </a:pPr>
            <a:r>
              <a:rPr lang="en-US" dirty="0"/>
              <a:t>-Revenue from sales is estimated at 4,000,000L.E</a:t>
            </a:r>
          </a:p>
          <a:p>
            <a:pPr marL="0" indent="0">
              <a:buNone/>
            </a:pPr>
            <a:r>
              <a:rPr lang="en-US" dirty="0"/>
              <a:t>-The variable costs associated with these sales are estimated at 2,400,000L.E</a:t>
            </a:r>
          </a:p>
          <a:p>
            <a:pPr marL="0" indent="0">
              <a:buNone/>
            </a:pPr>
            <a:r>
              <a:rPr lang="en-US" dirty="0"/>
              <a:t>-Estimated fixed costs 1,000,000L.E</a:t>
            </a:r>
          </a:p>
          <a:p>
            <a:pPr marL="0" indent="0">
              <a:buNone/>
            </a:pPr>
            <a:r>
              <a:rPr lang="en-US" dirty="0"/>
              <a:t>Required: determine The break-even point for the project </a:t>
            </a:r>
          </a:p>
          <a:p>
            <a:endParaRPr lang="ar-EG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3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457200"/>
                <a:ext cx="8229600" cy="5668963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Solution</a:t>
                </a:r>
              </a:p>
              <a:p>
                <a:pPr marL="0" indent="0">
                  <a:buNone/>
                </a:pPr>
                <a:r>
                  <a:rPr lang="en-US" dirty="0"/>
                  <a:t>Sales value of break-even point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b="1" i="1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Fixed</m:t>
                        </m:r>
                        <m:r>
                          <a:rPr lang="en-US"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costs</m:t>
                        </m:r>
                        <m:r>
                          <a:rPr lang="en-US" i="1">
                            <a:latin typeface="Cambria Math"/>
                          </a:rPr>
                          <m:t> 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Unit</m:t>
                        </m:r>
                        <m:r>
                          <a:rPr lang="en-US"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profit</m:t>
                        </m:r>
                        <m:r>
                          <a:rPr lang="en-US"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margin</m:t>
                        </m:r>
                        <m:r>
                          <a:rPr lang="en-US"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rate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Unit profit margin rate= 1-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b="1" i="1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Variable</m:t>
                        </m:r>
                        <m:r>
                          <a:rPr lang="en-US"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costs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Sales</m:t>
                        </m:r>
                        <m:r>
                          <a:rPr lang="en-US"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value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 </a:t>
                </a:r>
                <a:r>
                  <a:rPr lang="en-US" dirty="0" smtClean="0"/>
                  <a:t>Unit </a:t>
                </a:r>
                <a:r>
                  <a:rPr lang="en-US" dirty="0"/>
                  <a:t>profit margin rate= 1-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>
                            <a:latin typeface="Cambria Math"/>
                          </a:rPr>
                          <m:t>2400000</m:t>
                        </m:r>
                      </m:num>
                      <m:den>
                        <m:r>
                          <a:rPr lang="en-US">
                            <a:latin typeface="Cambria Math"/>
                          </a:rPr>
                          <m:t>4000000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Unit profit margin rate= 1-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0.6</a:t>
                </a:r>
              </a:p>
              <a:p>
                <a:pPr marL="0" indent="0">
                  <a:buNone/>
                </a:pPr>
                <a:r>
                  <a:rPr lang="en-US" dirty="0"/>
                  <a:t>Unit profit margin rate= </a:t>
                </a:r>
                <a:r>
                  <a:rPr lang="en-US" dirty="0" smtClean="0"/>
                  <a:t>0.4</a:t>
                </a:r>
              </a:p>
              <a:p>
                <a:pPr marL="0" indent="0">
                  <a:buNone/>
                </a:pPr>
                <a:r>
                  <a:rPr lang="en-US" dirty="0"/>
                  <a:t>Sales value of break-even point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>
                            <a:latin typeface="Cambria Math"/>
                          </a:rPr>
                          <m:t>1000000</m:t>
                        </m:r>
                        <m:r>
                          <a:rPr lang="en-US" i="1">
                            <a:latin typeface="Cambria Math"/>
                          </a:rPr>
                          <m:t> </m:t>
                        </m:r>
                      </m:num>
                      <m:den>
                        <m:r>
                          <a:rPr lang="en-US">
                            <a:latin typeface="Cambria Math"/>
                          </a:rPr>
                          <m:t>0</m:t>
                        </m:r>
                        <m:r>
                          <a:rPr lang="en-US">
                            <a:latin typeface="Cambria Math"/>
                          </a:rPr>
                          <m:t>.</m:t>
                        </m:r>
                        <m:r>
                          <a:rPr lang="en-US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Sales value of break-even point =2500000L.E</a:t>
                </a:r>
              </a:p>
              <a:p>
                <a:pPr marL="0" indent="0">
                  <a:buNone/>
                </a:pPr>
                <a:endParaRPr lang="en-US" dirty="0" smtClean="0"/>
              </a:p>
              <a:p>
                <a:endParaRPr lang="en-US" dirty="0"/>
              </a:p>
              <a:p>
                <a:endParaRPr lang="ar-EG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457200"/>
                <a:ext cx="8229600" cy="5668963"/>
              </a:xfrm>
              <a:blipFill rotWithShape="1">
                <a:blip r:embed="rId4"/>
                <a:stretch>
                  <a:fillRect l="-1704" t="-2151"/>
                </a:stretch>
              </a:blipFill>
            </p:spPr>
            <p:txBody>
              <a:bodyPr/>
              <a:lstStyle/>
              <a:p>
                <a:r>
                  <a:rPr lang="ar-E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47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523999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The third topic: estimating the operating costs and the current revenues of the project</a:t>
            </a:r>
            <a:endParaRPr lang="en-US" dirty="0"/>
          </a:p>
          <a:p>
            <a:endParaRPr lang="ar-EG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Example 1</a:t>
            </a:r>
          </a:p>
          <a:p>
            <a:pPr marL="0" indent="0">
              <a:buNone/>
            </a:pPr>
            <a:r>
              <a:rPr lang="en-US" dirty="0"/>
              <a:t>The following are the data for an investment project based on its feasibility study:</a:t>
            </a:r>
          </a:p>
          <a:p>
            <a:pPr marL="0" indent="0">
              <a:buNone/>
            </a:pPr>
            <a:r>
              <a:rPr lang="en-US" dirty="0"/>
              <a:t>-The invested capital is 5,000,000L.E</a:t>
            </a:r>
            <a:br>
              <a:rPr lang="en-US" dirty="0"/>
            </a:br>
            <a:r>
              <a:rPr lang="en-US" dirty="0"/>
              <a:t>-The expected quantity of demand is 200,000 units per year</a:t>
            </a:r>
            <a:br>
              <a:rPr lang="en-US" dirty="0"/>
            </a:br>
            <a:r>
              <a:rPr lang="en-US" dirty="0"/>
              <a:t>-Estimated manufacturing costs 450,000 L.E annually</a:t>
            </a:r>
            <a:br>
              <a:rPr lang="en-US" dirty="0"/>
            </a:br>
            <a:r>
              <a:rPr lang="en-US" dirty="0"/>
              <a:t>-Estimated variable  costs 400,000 L.E</a:t>
            </a:r>
            <a:br>
              <a:rPr lang="en-US" dirty="0"/>
            </a:br>
            <a:r>
              <a:rPr lang="en-US" dirty="0"/>
              <a:t>-Selling and administrative </a:t>
            </a:r>
            <a:r>
              <a:rPr lang="en-US" dirty="0" smtClean="0"/>
              <a:t>expenses </a:t>
            </a:r>
            <a:r>
              <a:rPr lang="en-US" dirty="0"/>
              <a:t>estimated at 150,000 L.E</a:t>
            </a:r>
          </a:p>
          <a:p>
            <a:pPr marL="0" indent="0">
              <a:buNone/>
            </a:pPr>
            <a:r>
              <a:rPr lang="en-US" dirty="0"/>
              <a:t>If you know that the project wants to achieve a return of 20% on the invested capital</a:t>
            </a:r>
            <a:br>
              <a:rPr lang="en-US" dirty="0"/>
            </a:br>
            <a:r>
              <a:rPr lang="en-US" dirty="0"/>
              <a:t>Required: Determine the expected selling price for the unit.</a:t>
            </a:r>
          </a:p>
          <a:p>
            <a:endParaRPr lang="ar-EG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5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228600"/>
                <a:ext cx="8229600" cy="5897563"/>
              </a:xfrm>
            </p:spPr>
            <p:txBody>
              <a:bodyPr>
                <a:normAutofit fontScale="62500" lnSpcReduction="20000"/>
              </a:bodyPr>
              <a:lstStyle/>
              <a:p>
                <a:pPr marL="0" indent="0">
                  <a:buNone/>
                </a:pPr>
                <a:r>
                  <a:rPr lang="en-US" b="1" dirty="0" smtClean="0"/>
                  <a:t>Solution</a:t>
                </a:r>
              </a:p>
              <a:p>
                <a:pPr marL="0" indent="0">
                  <a:buNone/>
                </a:pPr>
                <a:endParaRPr lang="en-US" b="1" dirty="0"/>
              </a:p>
              <a:p>
                <a:pPr marL="0" indent="0">
                  <a:buNone/>
                </a:pPr>
                <a:r>
                  <a:rPr lang="en-US" b="1" dirty="0"/>
                  <a:t>The expected selling price of the </a:t>
                </a:r>
                <a:r>
                  <a:rPr lang="en-US" b="1" dirty="0" smtClean="0"/>
                  <a:t>unit</a:t>
                </a:r>
              </a:p>
              <a:p>
                <a:pPr marL="0" indent="0">
                  <a:buNone/>
                </a:pPr>
                <a:endParaRPr lang="en-US" b="1" dirty="0"/>
              </a:p>
              <a:p>
                <a:pPr marL="0" indent="0">
                  <a:buNone/>
                </a:pPr>
                <a:endParaRPr lang="en-US" b="1" dirty="0" smtClean="0"/>
              </a:p>
              <a:p>
                <a:pPr marL="0" indent="0">
                  <a:buNone/>
                </a:pPr>
                <a:r>
                  <a:rPr lang="en-US" b="1" dirty="0" smtClean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/>
                          </a:rPr>
                          <m:t>𝒇𝒊𝒙𝒆𝒅</m:t>
                        </m:r>
                        <m:r>
                          <a:rPr lang="en-US" b="1" i="1">
                            <a:latin typeface="Cambria Math"/>
                          </a:rPr>
                          <m:t> </m:t>
                        </m:r>
                        <m:r>
                          <a:rPr lang="en-US" b="1" i="1">
                            <a:latin typeface="Cambria Math"/>
                          </a:rPr>
                          <m:t>𝒄𝒐𝒔𝒕</m:t>
                        </m:r>
                        <m:r>
                          <a:rPr lang="en-US" b="1" i="1">
                            <a:latin typeface="Cambria Math"/>
                          </a:rPr>
                          <m:t>+</m:t>
                        </m:r>
                        <m:r>
                          <a:rPr lang="en-US" b="1" i="1">
                            <a:latin typeface="Cambria Math"/>
                          </a:rPr>
                          <m:t>𝒗𝒂𝒓𝒊𝒂𝒃𝒍𝒆</m:t>
                        </m:r>
                        <m:r>
                          <a:rPr lang="en-US" b="1" i="1">
                            <a:latin typeface="Cambria Math"/>
                          </a:rPr>
                          <m:t> </m:t>
                        </m:r>
                        <m:r>
                          <a:rPr lang="en-US" b="1" i="1">
                            <a:latin typeface="Cambria Math"/>
                          </a:rPr>
                          <m:t>𝒄𝒐𝒔𝒕𝒔</m:t>
                        </m:r>
                        <m:r>
                          <a:rPr lang="en-US" b="1" i="1">
                            <a:latin typeface="Cambria Math"/>
                          </a:rPr>
                          <m:t>+</m:t>
                        </m:r>
                        <m:r>
                          <a:rPr lang="en-US" b="1" i="1">
                            <a:latin typeface="Cambria Math"/>
                          </a:rPr>
                          <m:t>𝒔𝒆𝒍𝒍𝒊𝒏𝒈</m:t>
                        </m:r>
                        <m:r>
                          <a:rPr lang="en-US" b="1" i="1">
                            <a:latin typeface="Cambria Math"/>
                          </a:rPr>
                          <m:t> &amp; </m:t>
                        </m:r>
                        <m:r>
                          <a:rPr lang="en-US" b="1" i="1">
                            <a:latin typeface="Cambria Math"/>
                          </a:rPr>
                          <m:t>𝒂𝒅𝒎𝒊𝒏𝒊𝒕𝒓𝒂𝒕𝒊𝒗𝒆</m:t>
                        </m:r>
                        <m:r>
                          <a:rPr lang="en-US" b="1" i="1">
                            <a:latin typeface="Cambria Math"/>
                          </a:rPr>
                          <m:t> </m:t>
                        </m:r>
                        <m:r>
                          <a:rPr lang="en-US" b="1" i="1">
                            <a:latin typeface="Cambria Math"/>
                          </a:rPr>
                          <m:t>𝒄𝒐𝒔𝒕𝒔</m:t>
                        </m:r>
                        <m:r>
                          <a:rPr lang="en-US" b="1" i="1">
                            <a:latin typeface="Cambria Math"/>
                          </a:rPr>
                          <m:t>+</m:t>
                        </m:r>
                        <m:r>
                          <a:rPr lang="en-US" b="1" i="1">
                            <a:latin typeface="Cambria Math"/>
                          </a:rPr>
                          <m:t>𝒓𝒆𝒕𝒖𝒓𝒏</m:t>
                        </m:r>
                        <m:r>
                          <a:rPr lang="en-US" b="1" i="1">
                            <a:latin typeface="Cambria Math"/>
                          </a:rPr>
                          <m:t> </m:t>
                        </m:r>
                        <m:r>
                          <a:rPr lang="en-US" b="1" i="1">
                            <a:latin typeface="Cambria Math"/>
                          </a:rPr>
                          <m:t>𝒐𝒏</m:t>
                        </m:r>
                        <m:r>
                          <a:rPr lang="en-US" b="1" i="1">
                            <a:latin typeface="Cambria Math"/>
                          </a:rPr>
                          <m:t> </m:t>
                        </m:r>
                        <m:r>
                          <a:rPr lang="en-US" b="1" i="1">
                            <a:latin typeface="Cambria Math"/>
                          </a:rPr>
                          <m:t>𝒊𝒏𝒗𝒆𝒔𝒕𝒎𝒆𝒏𝒕</m:t>
                        </m:r>
                      </m:num>
                      <m:den>
                        <m:r>
                          <a:rPr lang="en-US" b="1" i="1">
                            <a:latin typeface="Cambria Math"/>
                          </a:rPr>
                          <m:t>𝐞𝐱𝐩𝐞𝐜𝐭𝐞𝐝</m:t>
                        </m:r>
                        <m:r>
                          <a:rPr lang="en-US" b="1">
                            <a:latin typeface="Cambria Math"/>
                          </a:rPr>
                          <m:t> </m:t>
                        </m:r>
                        <m:r>
                          <a:rPr lang="en-US" b="1" i="1">
                            <a:latin typeface="Cambria Math"/>
                          </a:rPr>
                          <m:t>𝐪𝐮𝐚𝐧𝐭𝐢𝐭𝐲</m:t>
                        </m:r>
                        <m:r>
                          <a:rPr lang="en-US" b="1">
                            <a:latin typeface="Cambria Math"/>
                          </a:rPr>
                          <m:t> </m:t>
                        </m:r>
                        <m:r>
                          <a:rPr lang="en-US" b="1" i="1">
                            <a:latin typeface="Cambria Math"/>
                          </a:rPr>
                          <m:t>𝐨𝐟</m:t>
                        </m:r>
                        <m:r>
                          <a:rPr lang="en-US" b="1">
                            <a:latin typeface="Cambria Math"/>
                          </a:rPr>
                          <m:t> </m:t>
                        </m:r>
                        <m:r>
                          <a:rPr lang="en-US" b="1" i="1">
                            <a:latin typeface="Cambria Math"/>
                          </a:rPr>
                          <m:t>𝐝𝐞𝐦𝐚𝐧𝐝</m:t>
                        </m:r>
                        <m:r>
                          <a:rPr lang="en-US" b="1">
                            <a:latin typeface="Cambria Math"/>
                          </a:rPr>
                          <m:t> </m:t>
                        </m:r>
                      </m:den>
                    </m:f>
                  </m:oMath>
                </a14:m>
                <a:endParaRPr lang="en-US" b="1" dirty="0" smtClean="0"/>
              </a:p>
              <a:p>
                <a:pPr marL="0" indent="0">
                  <a:buNone/>
                </a:pPr>
                <a:endParaRPr lang="en-US" b="1" dirty="0"/>
              </a:p>
              <a:p>
                <a:pPr marL="0" indent="0">
                  <a:buNone/>
                </a:pPr>
                <a:endParaRPr lang="en-US" b="1" dirty="0"/>
              </a:p>
              <a:p>
                <a:pPr marL="0" indent="0">
                  <a:buNone/>
                </a:pP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/>
                          </a:rPr>
                          <m:t>𝟒𝟓𝟎𝟎𝟎𝟎</m:t>
                        </m:r>
                        <m:r>
                          <a:rPr lang="en-US" b="1" i="1">
                            <a:latin typeface="Cambria Math"/>
                          </a:rPr>
                          <m:t>+</m:t>
                        </m:r>
                        <m:r>
                          <a:rPr lang="en-US" b="1" i="1">
                            <a:latin typeface="Cambria Math"/>
                          </a:rPr>
                          <m:t>𝟒𝟎𝟎𝟎𝟎𝟎𝟎</m:t>
                        </m:r>
                        <m:r>
                          <a:rPr lang="en-US" b="1" i="1">
                            <a:latin typeface="Cambria Math"/>
                          </a:rPr>
                          <m:t>+</m:t>
                        </m:r>
                        <m:r>
                          <a:rPr lang="en-US" b="1" i="1">
                            <a:latin typeface="Cambria Math"/>
                          </a:rPr>
                          <m:t>𝟏𝟓𝟎𝟎𝟎𝟎</m:t>
                        </m:r>
                        <m:r>
                          <a:rPr lang="en-US" b="1" i="1">
                            <a:latin typeface="Cambria Math"/>
                          </a:rPr>
                          <m:t>+</m:t>
                        </m:r>
                        <m:r>
                          <a:rPr lang="en-US" b="1" i="1">
                            <a:latin typeface="Cambria Math"/>
                          </a:rPr>
                          <m:t>𝟏𝟎𝟎𝟎𝟎𝟎𝟎</m:t>
                        </m:r>
                      </m:num>
                      <m:den>
                        <m:r>
                          <a:rPr lang="en-US" b="1" i="1">
                            <a:latin typeface="Cambria Math"/>
                          </a:rPr>
                          <m:t>𝟐𝟎𝟎𝟎𝟎𝟎</m:t>
                        </m:r>
                        <m:r>
                          <a:rPr lang="en-US" b="1">
                            <a:latin typeface="Cambria Math"/>
                          </a:rPr>
                          <m:t> </m:t>
                        </m:r>
                        <m:r>
                          <a:rPr lang="en-US" b="1" i="1">
                            <a:latin typeface="Cambria Math"/>
                          </a:rPr>
                          <m:t>𝒖𝒏𝒊𝒕</m:t>
                        </m:r>
                      </m:den>
                    </m:f>
                  </m:oMath>
                </a14:m>
                <a:endParaRPr lang="en-US" b="1" dirty="0" smtClean="0"/>
              </a:p>
              <a:p>
                <a:pPr marL="0" indent="0">
                  <a:buNone/>
                </a:pPr>
                <a:endParaRPr lang="en-US" b="1" dirty="0"/>
              </a:p>
              <a:p>
                <a:pPr marL="0" indent="0">
                  <a:buNone/>
                </a:pPr>
                <a:r>
                  <a:rPr lang="en-US" b="1" dirty="0"/>
                  <a:t> 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/>
                          </a:rPr>
                          <m:t>𝟐𝟎𝟎𝟎𝟎𝟎𝟎</m:t>
                        </m:r>
                      </m:num>
                      <m:den>
                        <m:r>
                          <a:rPr lang="en-US" b="1" i="1">
                            <a:latin typeface="Cambria Math"/>
                          </a:rPr>
                          <m:t>𝟐𝟎𝟎𝟎𝟎𝟎</m:t>
                        </m:r>
                        <m:r>
                          <a:rPr lang="en-US" b="1">
                            <a:latin typeface="Cambria Math"/>
                          </a:rPr>
                          <m:t> </m:t>
                        </m:r>
                        <m:r>
                          <a:rPr lang="en-US" b="1" i="1">
                            <a:latin typeface="Cambria Math"/>
                          </a:rPr>
                          <m:t>𝒖𝒏𝒊𝒕</m:t>
                        </m:r>
                      </m:den>
                    </m:f>
                  </m:oMath>
                </a14:m>
                <a:endParaRPr lang="en-US" b="1" dirty="0" smtClean="0"/>
              </a:p>
              <a:p>
                <a:pPr marL="0" indent="0">
                  <a:buNone/>
                </a:pPr>
                <a:endParaRPr lang="en-US" b="1" dirty="0"/>
              </a:p>
              <a:p>
                <a:pPr marL="0" indent="0">
                  <a:buNone/>
                </a:pPr>
                <a:r>
                  <a:rPr lang="en-US" b="1" dirty="0"/>
                  <a:t>=10L.E</a:t>
                </a:r>
              </a:p>
              <a:p>
                <a:pPr marL="0" indent="0">
                  <a:buNone/>
                </a:pPr>
                <a:endParaRPr lang="ar-EG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28600"/>
                <a:ext cx="8229600" cy="5897563"/>
              </a:xfrm>
              <a:blipFill rotWithShape="1">
                <a:blip r:embed="rId4"/>
                <a:stretch>
                  <a:fillRect l="-741" t="-1448"/>
                </a:stretch>
              </a:blipFill>
            </p:spPr>
            <p:txBody>
              <a:bodyPr/>
              <a:lstStyle/>
              <a:p>
                <a:r>
                  <a:rPr lang="ar-E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4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0794260"/>
              </p:ext>
            </p:extLst>
          </p:nvPr>
        </p:nvGraphicFramePr>
        <p:xfrm>
          <a:off x="381000" y="990600"/>
          <a:ext cx="6934200" cy="32781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19450"/>
                <a:gridCol w="1169670"/>
                <a:gridCol w="2545080"/>
              </a:tblGrid>
              <a:tr h="0"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Sales </a:t>
                      </a:r>
                      <a:endParaRPr lang="en-US" sz="1100">
                        <a:effectLst/>
                      </a:endParaRPr>
                    </a:p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=200000</a:t>
                      </a:r>
                      <a:r>
                        <a:rPr lang="ar-TN" sz="1600">
                          <a:effectLst/>
                        </a:rPr>
                        <a:t>×</a:t>
                      </a:r>
                      <a:r>
                        <a:rPr lang="en-US" sz="1600">
                          <a:effectLst/>
                        </a:rPr>
                        <a:t>10 L.E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2000000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Deduct : variable costs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u="sng">
                          <a:effectLst/>
                        </a:rPr>
                        <a:t>400000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Gross profit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1600000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Deduct : fixed costs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manufacturing costs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450000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Selling and administrative expenses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150000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u="sng">
                          <a:effectLst/>
                        </a:rPr>
                        <a:t>600000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944880"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Net profit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1000000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8600" y="533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Estimated income statement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1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304800"/>
                <a:ext cx="8229600" cy="582136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Thus, the rate of return on invested </a:t>
                </a:r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 smtClean="0"/>
                  <a:t>capital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1000000</m:t>
                        </m:r>
                      </m:num>
                      <m:den>
                        <m:r>
                          <a:rPr lang="en-US">
                            <a:latin typeface="Cambria Math"/>
                          </a:rPr>
                          <m:t>5000000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:r>
                  <a:rPr lang="ar-TN" dirty="0"/>
                  <a:t>×</a:t>
                </a:r>
                <a:r>
                  <a:rPr lang="en-US" dirty="0"/>
                  <a:t>100</a:t>
                </a:r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=</a:t>
                </a:r>
                <a:r>
                  <a:rPr lang="en-US" dirty="0"/>
                  <a:t>20%</a:t>
                </a:r>
              </a:p>
              <a:p>
                <a:endParaRPr lang="ar-EG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304800"/>
                <a:ext cx="8229600" cy="5821363"/>
              </a:xfrm>
              <a:blipFill rotWithShape="1">
                <a:blip r:embed="rId4"/>
                <a:stretch>
                  <a:fillRect l="-1852" t="-1361"/>
                </a:stretch>
              </a:blipFill>
            </p:spPr>
            <p:txBody>
              <a:bodyPr/>
              <a:lstStyle/>
              <a:p>
                <a:r>
                  <a:rPr lang="ar-E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52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Example 2</a:t>
            </a:r>
          </a:p>
          <a:p>
            <a:pPr marL="0" indent="0">
              <a:buNone/>
            </a:pPr>
            <a:r>
              <a:rPr lang="en-US" dirty="0"/>
              <a:t>The following are the data for an investment project based on its feasibility study:</a:t>
            </a:r>
          </a:p>
          <a:p>
            <a:pPr marL="0" indent="0">
              <a:buNone/>
            </a:pPr>
            <a:r>
              <a:rPr lang="en-US" dirty="0"/>
              <a:t>-Estimated fixed costs are 40,000L.E</a:t>
            </a:r>
            <a:br>
              <a:rPr lang="en-US" dirty="0"/>
            </a:br>
            <a:r>
              <a:rPr lang="en-US" dirty="0"/>
              <a:t>-Estimated variable costs per unit </a:t>
            </a:r>
            <a:r>
              <a:rPr lang="en-US" dirty="0" smtClean="0"/>
              <a:t>100L.E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-The estimated selling price of the unit is 180L.E</a:t>
            </a:r>
            <a:br>
              <a:rPr lang="en-US" dirty="0"/>
            </a:br>
            <a:r>
              <a:rPr lang="en-US" dirty="0"/>
              <a:t>-Target net profit (after income tax) 32800L.E</a:t>
            </a:r>
            <a:br>
              <a:rPr lang="en-US" dirty="0"/>
            </a:br>
            <a:r>
              <a:rPr lang="en-US" dirty="0"/>
              <a:t>If you know that the income tax is 30% of the net profit</a:t>
            </a:r>
            <a:br>
              <a:rPr lang="en-US" dirty="0"/>
            </a:br>
            <a:r>
              <a:rPr lang="en-US" dirty="0"/>
              <a:t>Required: Estimate current </a:t>
            </a:r>
            <a:r>
              <a:rPr lang="en-US" dirty="0" smtClean="0"/>
              <a:t>revenue</a:t>
            </a:r>
            <a:endParaRPr lang="ar-EG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1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304800"/>
                <a:ext cx="8229600" cy="58213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Solution</a:t>
                </a:r>
              </a:p>
              <a:p>
                <a:pPr marL="0" indent="0">
                  <a:buNone/>
                </a:pPr>
                <a:r>
                  <a:rPr lang="en-US" dirty="0"/>
                  <a:t>Sales value = variable costs + fixed costs + net profit before tax</a:t>
                </a:r>
                <a:br>
                  <a:rPr lang="en-US" dirty="0"/>
                </a:br>
                <a:r>
                  <a:rPr lang="en-US" dirty="0"/>
                  <a:t>If it is assumed that the target sales quantity is x, then the equation becomes as follows:</a:t>
                </a:r>
              </a:p>
              <a:p>
                <a:pPr marL="0" indent="0">
                  <a:buNone/>
                </a:pPr>
                <a:r>
                  <a:rPr lang="en-US" dirty="0"/>
                  <a:t>180 X=100X+40000+ net profit before tax</a:t>
                </a:r>
              </a:p>
              <a:p>
                <a:pPr marL="0" indent="0">
                  <a:buNone/>
                </a:pPr>
                <a:r>
                  <a:rPr lang="en-US" dirty="0"/>
                  <a:t>net profit before tax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/>
                          </a:rPr>
                          <m:t>𝒏𝒆𝒕</m:t>
                        </m:r>
                        <m:r>
                          <a:rPr lang="en-US" b="1" i="1">
                            <a:latin typeface="Cambria Math"/>
                          </a:rPr>
                          <m:t> </m:t>
                        </m:r>
                        <m:r>
                          <a:rPr lang="en-US" b="1" i="1">
                            <a:latin typeface="Cambria Math"/>
                          </a:rPr>
                          <m:t>𝒑𝒓𝒐𝒇𝒊𝒕</m:t>
                        </m:r>
                        <m:r>
                          <a:rPr lang="en-US" b="1" i="1">
                            <a:latin typeface="Cambria Math"/>
                          </a:rPr>
                          <m:t> </m:t>
                        </m:r>
                        <m:r>
                          <a:rPr lang="en-US" b="1" i="1">
                            <a:latin typeface="Cambria Math"/>
                          </a:rPr>
                          <m:t>𝒂𝒇𝒕𝒆𝒓</m:t>
                        </m:r>
                        <m:r>
                          <a:rPr lang="en-US" b="1" i="1">
                            <a:latin typeface="Cambria Math"/>
                          </a:rPr>
                          <m:t> </m:t>
                        </m:r>
                        <m:r>
                          <a:rPr lang="en-US" b="1" i="1">
                            <a:latin typeface="Cambria Math"/>
                          </a:rPr>
                          <m:t>𝒕𝒂𝒙</m:t>
                        </m:r>
                        <m:r>
                          <a:rPr lang="en-US" b="1" i="1">
                            <a:latin typeface="Cambria Math"/>
                          </a:rPr>
                          <m:t> </m:t>
                        </m:r>
                      </m:num>
                      <m:den>
                        <m:r>
                          <a:rPr lang="en-US" b="1" i="1">
                            <a:latin typeface="Cambria Math"/>
                          </a:rPr>
                          <m:t>𝟏</m:t>
                        </m:r>
                        <m:r>
                          <a:rPr lang="en-US" b="1" i="1">
                            <a:latin typeface="Cambria Math"/>
                          </a:rPr>
                          <m:t>−</m:t>
                        </m:r>
                        <m:r>
                          <a:rPr lang="en-US" b="1" i="1">
                            <a:latin typeface="Cambria Math"/>
                          </a:rPr>
                          <m:t>𝒕𝒂𝒙</m:t>
                        </m:r>
                        <m:r>
                          <a:rPr lang="en-US" b="1" i="1">
                            <a:latin typeface="Cambria Math"/>
                          </a:rPr>
                          <m:t> </m:t>
                        </m:r>
                        <m:r>
                          <a:rPr lang="en-US" b="1" i="1">
                            <a:latin typeface="Cambria Math"/>
                          </a:rPr>
                          <m:t>𝒓𝒂𝒕𝒆</m:t>
                        </m:r>
                      </m:den>
                    </m:f>
                  </m:oMath>
                </a14:m>
                <a:endParaRPr lang="en-US" b="1" dirty="0" smtClean="0"/>
              </a:p>
              <a:p>
                <a:pPr marL="0" indent="0">
                  <a:buNone/>
                </a:pPr>
                <a:endParaRPr lang="en-US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32800</m:t>
                          </m:r>
                        </m:num>
                        <m:den>
                          <m:r>
                            <a:rPr lang="en-US">
                              <a:latin typeface="Cambria Math"/>
                            </a:rPr>
                            <m:t>1</m:t>
                          </m:r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r>
                            <a:rPr lang="en-US">
                              <a:latin typeface="Cambria Math"/>
                            </a:rPr>
                            <m:t>0</m:t>
                          </m:r>
                          <m:r>
                            <a:rPr lang="en-US">
                              <a:latin typeface="Cambria Math"/>
                            </a:rPr>
                            <m:t>.</m:t>
                          </m:r>
                          <m:r>
                            <a:rPr lang="en-US">
                              <a:latin typeface="Cambria Math"/>
                            </a:rPr>
                            <m:t>30</m:t>
                          </m:r>
                        </m:den>
                      </m:f>
                      <m:r>
                        <a:rPr lang="en-US" b="1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32800</m:t>
                          </m:r>
                        </m:num>
                        <m:den>
                          <m:r>
                            <a:rPr lang="en-US">
                              <a:latin typeface="Cambria Math"/>
                            </a:rPr>
                            <m:t>0</m:t>
                          </m:r>
                          <m:r>
                            <a:rPr lang="en-US">
                              <a:latin typeface="Cambria Math"/>
                            </a:rPr>
                            <m:t>.</m:t>
                          </m:r>
                          <m:r>
                            <a:rPr lang="en-US">
                              <a:latin typeface="Cambria Math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endParaRPr lang="ar-EG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304800"/>
                <a:ext cx="8229600" cy="5821363"/>
              </a:xfrm>
              <a:blipFill rotWithShape="1">
                <a:blip r:embed="rId4"/>
                <a:stretch>
                  <a:fillRect l="-1852" t="-1361" r="-2889"/>
                </a:stretch>
              </a:blipFill>
            </p:spPr>
            <p:txBody>
              <a:bodyPr/>
              <a:lstStyle/>
              <a:p>
                <a:r>
                  <a:rPr lang="ar-E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9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304800"/>
                <a:ext cx="8229600" cy="582136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Thus the equation becomes as follows:</a:t>
                </a:r>
              </a:p>
              <a:p>
                <a:pPr marL="0" indent="0">
                  <a:buNone/>
                </a:pPr>
                <a:r>
                  <a:rPr lang="en-US" dirty="0"/>
                  <a:t>180 X=100X+40000+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32800</m:t>
                        </m:r>
                      </m:num>
                      <m:den>
                        <m:r>
                          <a:rPr lang="en-US">
                            <a:latin typeface="Cambria Math"/>
                          </a:rPr>
                          <m:t>0</m:t>
                        </m:r>
                        <m:r>
                          <a:rPr lang="en-US">
                            <a:latin typeface="Cambria Math"/>
                          </a:rPr>
                          <m:t>.</m:t>
                        </m:r>
                        <m:r>
                          <a:rPr lang="en-US">
                            <a:latin typeface="Cambria Math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dirty="0"/>
                  <a:t>  </a:t>
                </a:r>
              </a:p>
              <a:p>
                <a:pPr marL="0" indent="0">
                  <a:buNone/>
                </a:pPr>
                <a:r>
                  <a:rPr lang="en-US" dirty="0"/>
                  <a:t>80X=40000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32800</m:t>
                        </m:r>
                      </m:num>
                      <m:den>
                        <m:r>
                          <a:rPr lang="en-US">
                            <a:latin typeface="Cambria Math"/>
                          </a:rPr>
                          <m:t>0</m:t>
                        </m:r>
                        <m:r>
                          <a:rPr lang="en-US">
                            <a:latin typeface="Cambria Math"/>
                          </a:rPr>
                          <m:t>.</m:t>
                        </m:r>
                        <m:r>
                          <a:rPr lang="en-US">
                            <a:latin typeface="Cambria Math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r>
                  <a:rPr lang="en-US" dirty="0"/>
                  <a:t>X=1086unit</a:t>
                </a:r>
              </a:p>
              <a:p>
                <a:pPr marL="0" indent="0">
                  <a:buNone/>
                </a:pPr>
                <a:r>
                  <a:rPr lang="en-US" dirty="0"/>
                  <a:t>That is, the current revenue from sales = 1086 x 180 =195480L.E</a:t>
                </a:r>
              </a:p>
              <a:p>
                <a:pPr marL="0" indent="0">
                  <a:buNone/>
                </a:pPr>
                <a:endParaRPr lang="ar-EG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304800"/>
                <a:ext cx="8229600" cy="5821363"/>
              </a:xfrm>
              <a:blipFill rotWithShape="1">
                <a:blip r:embed="rId4"/>
                <a:stretch>
                  <a:fillRect l="-1852" t="-1361" r="-519"/>
                </a:stretch>
              </a:blipFill>
            </p:spPr>
            <p:txBody>
              <a:bodyPr/>
              <a:lstStyle/>
              <a:p>
                <a:r>
                  <a:rPr lang="ar-E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338</Words>
  <Application>Microsoft Office PowerPoint</Application>
  <PresentationFormat>On-screen Show (4:3)</PresentationFormat>
  <Paragraphs>98</Paragraphs>
  <Slides>12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Accounting evaluation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Accounting evaluation</dc:title>
  <dc:creator>HP</dc:creator>
  <cp:lastModifiedBy>HP</cp:lastModifiedBy>
  <cp:revision>5</cp:revision>
  <dcterms:created xsi:type="dcterms:W3CDTF">2006-08-16T00:00:00Z</dcterms:created>
  <dcterms:modified xsi:type="dcterms:W3CDTF">2020-03-19T03:38:29Z</dcterms:modified>
</cp:coreProperties>
</file>