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92" r:id="rId1"/>
  </p:sldMasterIdLst>
  <p:notesMasterIdLst>
    <p:notesMasterId r:id="rId13"/>
  </p:notesMasterIdLst>
  <p:sldIdLst>
    <p:sldId id="256" r:id="rId2"/>
    <p:sldId id="267" r:id="rId3"/>
    <p:sldId id="257"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FB9D4-DCF6-4B8C-949F-7D54644ADC7F}" type="datetimeFigureOut">
              <a:rPr lang="en-US" smtClean="0"/>
              <a:t>3/24/2020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39131E-0222-407C-AAB9-8EB885BB927D}" type="slidenum">
              <a:rPr lang="en-US" smtClean="0"/>
              <a:t>‹#›</a:t>
            </a:fld>
            <a:endParaRPr lang="en-US"/>
          </a:p>
        </p:txBody>
      </p:sp>
    </p:spTree>
    <p:extLst>
      <p:ext uri="{BB962C8B-B14F-4D97-AF65-F5344CB8AC3E}">
        <p14:creationId xmlns:p14="http://schemas.microsoft.com/office/powerpoint/2010/main" val="272038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9131E-0222-407C-AAB9-8EB885BB927D}" type="slidenum">
              <a:rPr lang="en-US" smtClean="0"/>
              <a:t>1</a:t>
            </a:fld>
            <a:endParaRPr lang="en-US"/>
          </a:p>
        </p:txBody>
      </p:sp>
    </p:spTree>
    <p:extLst>
      <p:ext uri="{BB962C8B-B14F-4D97-AF65-F5344CB8AC3E}">
        <p14:creationId xmlns:p14="http://schemas.microsoft.com/office/powerpoint/2010/main" val="18451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a:p>
        </p:txBody>
      </p:sp>
      <p:sp>
        <p:nvSpPr>
          <p:cNvPr id="4" name="عنصر نائب لرقم الشريحة 3"/>
          <p:cNvSpPr>
            <a:spLocks noGrp="1"/>
          </p:cNvSpPr>
          <p:nvPr>
            <p:ph type="sldNum" sz="quarter" idx="10"/>
          </p:nvPr>
        </p:nvSpPr>
        <p:spPr/>
        <p:txBody>
          <a:bodyPr/>
          <a:lstStyle/>
          <a:p>
            <a:fld id="{B639131E-0222-407C-AAB9-8EB885BB927D}" type="slidenum">
              <a:rPr lang="en-US" smtClean="0"/>
              <a:t>2</a:t>
            </a:fld>
            <a:endParaRPr lang="en-US"/>
          </a:p>
        </p:txBody>
      </p:sp>
    </p:spTree>
    <p:extLst>
      <p:ext uri="{BB962C8B-B14F-4D97-AF65-F5344CB8AC3E}">
        <p14:creationId xmlns:p14="http://schemas.microsoft.com/office/powerpoint/2010/main" val="209498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9FD951A-FAAC-4156-8072-D89EA5196BE6}" type="datetime1">
              <a:rPr lang="ar-SA" smtClean="0"/>
              <a:t>30/07/1441</a:t>
            </a:fld>
            <a:endParaRPr lang="ar-SA"/>
          </a:p>
        </p:txBody>
      </p:sp>
      <p:sp>
        <p:nvSpPr>
          <p:cNvPr id="19" name="Footer Placeholder 18"/>
          <p:cNvSpPr>
            <a:spLocks noGrp="1"/>
          </p:cNvSpPr>
          <p:nvPr>
            <p:ph type="ftr" sz="quarter" idx="11"/>
          </p:nvPr>
        </p:nvSpPr>
        <p:spPr/>
        <p:txBody>
          <a:bodyPr/>
          <a:lstStyle/>
          <a:p>
            <a:r>
              <a:rPr lang="en-US" smtClean="0"/>
              <a:t>Dr : Hossam Mousa Shalby</a:t>
            </a:r>
            <a:endParaRPr lang="ar-SA" dirty="0"/>
          </a:p>
        </p:txBody>
      </p:sp>
      <p:sp>
        <p:nvSpPr>
          <p:cNvPr id="27" name="Slide Number Placeholder 26"/>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E9E43F-F8CA-492C-B095-EBCAF99655BC}" type="datetime1">
              <a:rPr lang="ar-SA" smtClean="0"/>
              <a:t>30/07/1441</a:t>
            </a:fld>
            <a:endParaRPr lang="ar-SA"/>
          </a:p>
        </p:txBody>
      </p:sp>
      <p:sp>
        <p:nvSpPr>
          <p:cNvPr id="5" name="Footer Placeholder 4"/>
          <p:cNvSpPr>
            <a:spLocks noGrp="1"/>
          </p:cNvSpPr>
          <p:nvPr>
            <p:ph type="ftr" sz="quarter" idx="11"/>
          </p:nvPr>
        </p:nvSpPr>
        <p:spPr/>
        <p:txBody>
          <a:bodyPr/>
          <a:lstStyle/>
          <a:p>
            <a:r>
              <a:rPr lang="en-US" smtClean="0"/>
              <a:t>Dr : Hossam Mousa Shalby</a:t>
            </a:r>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3E2057-449E-405C-8A17-D77C6FF925FC}" type="datetime1">
              <a:rPr lang="ar-SA" smtClean="0"/>
              <a:t>30/07/1441</a:t>
            </a:fld>
            <a:endParaRPr lang="ar-SA"/>
          </a:p>
        </p:txBody>
      </p:sp>
      <p:sp>
        <p:nvSpPr>
          <p:cNvPr id="5" name="Footer Placeholder 4"/>
          <p:cNvSpPr>
            <a:spLocks noGrp="1"/>
          </p:cNvSpPr>
          <p:nvPr>
            <p:ph type="ftr" sz="quarter" idx="11"/>
          </p:nvPr>
        </p:nvSpPr>
        <p:spPr/>
        <p:txBody>
          <a:bodyPr/>
          <a:lstStyle/>
          <a:p>
            <a:r>
              <a:rPr lang="en-US" smtClean="0"/>
              <a:t>Dr : Hossam Mousa Shalby</a:t>
            </a:r>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CD88BB-27A4-4A9D-A59E-B21981E900FB}" type="datetime1">
              <a:rPr lang="ar-SA" smtClean="0"/>
              <a:t>30/07/1441</a:t>
            </a:fld>
            <a:endParaRPr lang="ar-SA"/>
          </a:p>
        </p:txBody>
      </p:sp>
      <p:sp>
        <p:nvSpPr>
          <p:cNvPr id="5" name="Footer Placeholder 4"/>
          <p:cNvSpPr>
            <a:spLocks noGrp="1"/>
          </p:cNvSpPr>
          <p:nvPr>
            <p:ph type="ftr" sz="quarter" idx="11"/>
          </p:nvPr>
        </p:nvSpPr>
        <p:spPr/>
        <p:txBody>
          <a:bodyPr/>
          <a:lstStyle/>
          <a:p>
            <a:r>
              <a:rPr lang="en-US" smtClean="0"/>
              <a:t>Dr : Hossam Mousa Shalby</a:t>
            </a:r>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EC73723-294C-449A-A545-A9F82F8170B0}" type="datetime1">
              <a:rPr lang="ar-SA" smtClean="0"/>
              <a:t>30/07/1441</a:t>
            </a:fld>
            <a:endParaRPr lang="ar-SA"/>
          </a:p>
        </p:txBody>
      </p:sp>
      <p:sp>
        <p:nvSpPr>
          <p:cNvPr id="5" name="Footer Placeholder 4"/>
          <p:cNvSpPr>
            <a:spLocks noGrp="1"/>
          </p:cNvSpPr>
          <p:nvPr>
            <p:ph type="ftr" sz="quarter" idx="11"/>
          </p:nvPr>
        </p:nvSpPr>
        <p:spPr/>
        <p:txBody>
          <a:bodyPr/>
          <a:lstStyle/>
          <a:p>
            <a:r>
              <a:rPr lang="en-US" smtClean="0"/>
              <a:t>Dr : Hossam Mousa Shalby</a:t>
            </a:r>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7354F88-8297-431F-A628-9B35876A6CCF}" type="datetime1">
              <a:rPr lang="ar-SA" smtClean="0"/>
              <a:t>30/07/1441</a:t>
            </a:fld>
            <a:endParaRPr lang="ar-SA"/>
          </a:p>
        </p:txBody>
      </p:sp>
      <p:sp>
        <p:nvSpPr>
          <p:cNvPr id="6" name="Footer Placeholder 5"/>
          <p:cNvSpPr>
            <a:spLocks noGrp="1"/>
          </p:cNvSpPr>
          <p:nvPr>
            <p:ph type="ftr" sz="quarter" idx="11"/>
          </p:nvPr>
        </p:nvSpPr>
        <p:spPr/>
        <p:txBody>
          <a:bodyPr/>
          <a:lstStyle/>
          <a:p>
            <a:r>
              <a:rPr lang="en-US" smtClean="0"/>
              <a:t>Dr : Hossam Mousa Shalby</a:t>
            </a:r>
            <a:endParaRPr lang="ar-SA" dirty="0"/>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871B177-BE1E-4348-9C67-B0B9220E8F8E}" type="datetime1">
              <a:rPr lang="ar-SA" smtClean="0"/>
              <a:t>30/07/1441</a:t>
            </a:fld>
            <a:endParaRPr lang="ar-SA"/>
          </a:p>
        </p:txBody>
      </p:sp>
      <p:sp>
        <p:nvSpPr>
          <p:cNvPr id="8" name="Footer Placeholder 7"/>
          <p:cNvSpPr>
            <a:spLocks noGrp="1"/>
          </p:cNvSpPr>
          <p:nvPr>
            <p:ph type="ftr" sz="quarter" idx="11"/>
          </p:nvPr>
        </p:nvSpPr>
        <p:spPr/>
        <p:txBody>
          <a:bodyPr/>
          <a:lstStyle/>
          <a:p>
            <a:r>
              <a:rPr lang="en-US" smtClean="0"/>
              <a:t>Dr : Hossam Mousa Shalby</a:t>
            </a:r>
            <a:endParaRPr lang="ar-SA" dirty="0"/>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51C4F5F-1590-4820-89B7-C0517AE9B427}" type="datetime1">
              <a:rPr lang="ar-SA" smtClean="0"/>
              <a:t>30/07/1441</a:t>
            </a:fld>
            <a:endParaRPr lang="ar-SA"/>
          </a:p>
        </p:txBody>
      </p:sp>
      <p:sp>
        <p:nvSpPr>
          <p:cNvPr id="4" name="Footer Placeholder 3"/>
          <p:cNvSpPr>
            <a:spLocks noGrp="1"/>
          </p:cNvSpPr>
          <p:nvPr>
            <p:ph type="ftr" sz="quarter" idx="11"/>
          </p:nvPr>
        </p:nvSpPr>
        <p:spPr/>
        <p:txBody>
          <a:bodyPr/>
          <a:lstStyle/>
          <a:p>
            <a:r>
              <a:rPr lang="en-US" smtClean="0"/>
              <a:t>Dr : Hossam Mousa Shalby</a:t>
            </a:r>
            <a:endParaRPr lang="ar-SA" dirty="0"/>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586E2-36BC-4D32-A403-7D95383D24B5}" type="datetime1">
              <a:rPr lang="ar-SA" smtClean="0"/>
              <a:t>30/07/1441</a:t>
            </a:fld>
            <a:endParaRPr lang="ar-SA"/>
          </a:p>
        </p:txBody>
      </p:sp>
      <p:sp>
        <p:nvSpPr>
          <p:cNvPr id="3" name="Footer Placeholder 2"/>
          <p:cNvSpPr>
            <a:spLocks noGrp="1"/>
          </p:cNvSpPr>
          <p:nvPr>
            <p:ph type="ftr" sz="quarter" idx="11"/>
          </p:nvPr>
        </p:nvSpPr>
        <p:spPr/>
        <p:txBody>
          <a:bodyPr/>
          <a:lstStyle/>
          <a:p>
            <a:r>
              <a:rPr lang="en-US" smtClean="0"/>
              <a:t>Dr : Hossam Mousa Shalby</a:t>
            </a:r>
            <a:endParaRPr lang="ar-SA" dirty="0"/>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BE19AA-D07D-4587-A53D-FE76847E2705}" type="datetime1">
              <a:rPr lang="ar-SA" smtClean="0"/>
              <a:t>30/07/1441</a:t>
            </a:fld>
            <a:endParaRPr lang="ar-SA"/>
          </a:p>
        </p:txBody>
      </p:sp>
      <p:sp>
        <p:nvSpPr>
          <p:cNvPr id="6" name="Footer Placeholder 5"/>
          <p:cNvSpPr>
            <a:spLocks noGrp="1"/>
          </p:cNvSpPr>
          <p:nvPr>
            <p:ph type="ftr" sz="quarter" idx="11"/>
          </p:nvPr>
        </p:nvSpPr>
        <p:spPr/>
        <p:txBody>
          <a:bodyPr/>
          <a:lstStyle/>
          <a:p>
            <a:r>
              <a:rPr lang="en-US" smtClean="0"/>
              <a:t>Dr : Hossam Mousa Shalby</a:t>
            </a:r>
            <a:endParaRPr lang="ar-SA" dirty="0"/>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EA5595B-DE51-4CA1-8AE7-2F21C14A8861}" type="datetime1">
              <a:rPr lang="ar-SA" smtClean="0"/>
              <a:t>30/07/1441</a:t>
            </a:fld>
            <a:endParaRPr lang="ar-SA"/>
          </a:p>
        </p:txBody>
      </p:sp>
      <p:sp>
        <p:nvSpPr>
          <p:cNvPr id="6" name="Footer Placeholder 5"/>
          <p:cNvSpPr>
            <a:spLocks noGrp="1"/>
          </p:cNvSpPr>
          <p:nvPr>
            <p:ph type="ftr" sz="quarter" idx="11"/>
          </p:nvPr>
        </p:nvSpPr>
        <p:spPr/>
        <p:txBody>
          <a:bodyPr/>
          <a:lstStyle/>
          <a:p>
            <a:r>
              <a:rPr lang="en-US" smtClean="0"/>
              <a:t>Dr : Hossam Mousa Shalby</a:t>
            </a:r>
            <a:endParaRPr lang="ar-SA" dirty="0"/>
          </a:p>
        </p:txBody>
      </p:sp>
      <p:sp>
        <p:nvSpPr>
          <p:cNvPr id="7" name="Slide Number Placeholder 6"/>
          <p:cNvSpPr>
            <a:spLocks noGrp="1"/>
          </p:cNvSpPr>
          <p:nvPr>
            <p:ph type="sldNum" sz="quarter" idx="12"/>
          </p:nvPr>
        </p:nvSpPr>
        <p:spPr>
          <a:xfrm>
            <a:off x="8077200" y="6356350"/>
            <a:ext cx="609600" cy="365125"/>
          </a:xfrm>
        </p:spPr>
        <p:txBody>
          <a:bodyPr/>
          <a:lstStyle/>
          <a:p>
            <a:fld id="{0B34F065-1154-456A-91E3-76DE8E75E17B}"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C84FC29-4EDD-4F87-9F4B-178EFAD1287D}" type="datetime1">
              <a:rPr lang="ar-SA" smtClean="0"/>
              <a:t>30/07/1441</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Dr : Hossam Mousa Shalby</a:t>
            </a:r>
            <a:endParaRPr lang="ar-SA"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484784"/>
            <a:ext cx="7851648" cy="761256"/>
          </a:xfrm>
        </p:spPr>
        <p:txBody>
          <a:bodyPr>
            <a:noAutofit/>
          </a:bodyPr>
          <a:lstStyle/>
          <a:p>
            <a:pPr algn="ctr"/>
            <a:r>
              <a:rPr lang="ar-EG" sz="5400" dirty="0" smtClean="0">
                <a:solidFill>
                  <a:srgbClr val="FF0000"/>
                </a:solidFill>
              </a:rPr>
              <a:t>إدارة الموارد البشرية (الأسس والوظائف)</a:t>
            </a:r>
            <a:endParaRPr lang="en-US" sz="5400" dirty="0">
              <a:solidFill>
                <a:srgbClr val="FF0000"/>
              </a:solidFill>
            </a:endParaRPr>
          </a:p>
        </p:txBody>
      </p:sp>
      <p:sp>
        <p:nvSpPr>
          <p:cNvPr id="3" name="Subtitle 2"/>
          <p:cNvSpPr>
            <a:spLocks noGrp="1"/>
          </p:cNvSpPr>
          <p:nvPr>
            <p:ph type="subTitle" idx="1"/>
          </p:nvPr>
        </p:nvSpPr>
        <p:spPr>
          <a:xfrm>
            <a:off x="539552" y="3861048"/>
            <a:ext cx="7854696" cy="2720744"/>
          </a:xfrm>
        </p:spPr>
        <p:txBody>
          <a:bodyPr>
            <a:noAutofit/>
          </a:bodyPr>
          <a:lstStyle/>
          <a:p>
            <a:pPr algn="ctr" rtl="1"/>
            <a:r>
              <a:rPr lang="ar-EG" sz="4400" b="1" dirty="0">
                <a:solidFill>
                  <a:srgbClr val="FFFF00"/>
                </a:solidFill>
              </a:rPr>
              <a:t>الفصل </a:t>
            </a:r>
            <a:r>
              <a:rPr lang="ar-EG" sz="4400" b="1" dirty="0" smtClean="0">
                <a:solidFill>
                  <a:srgbClr val="FFFF00"/>
                </a:solidFill>
              </a:rPr>
              <a:t>الخامس</a:t>
            </a:r>
            <a:endParaRPr lang="en-US" sz="4400" b="1" dirty="0">
              <a:solidFill>
                <a:srgbClr val="FFFF00"/>
              </a:solidFill>
            </a:endParaRPr>
          </a:p>
          <a:p>
            <a:pPr algn="ctr" rtl="1"/>
            <a:r>
              <a:rPr lang="ar-EG" sz="3200" b="1" dirty="0" smtClean="0">
                <a:solidFill>
                  <a:srgbClr val="FFFF00"/>
                </a:solidFill>
              </a:rPr>
              <a:t>تقييم الوظائف </a:t>
            </a:r>
          </a:p>
          <a:p>
            <a:pPr algn="ctr" rtl="1"/>
            <a:r>
              <a:rPr lang="ar-EG" sz="3200" b="1" dirty="0" smtClean="0">
                <a:solidFill>
                  <a:srgbClr val="FFFF00"/>
                </a:solidFill>
              </a:rPr>
              <a:t>الأسبوع </a:t>
            </a:r>
            <a:r>
              <a:rPr lang="ar-EG" sz="3200" b="1" dirty="0" err="1" smtClean="0">
                <a:solidFill>
                  <a:srgbClr val="FFFF00"/>
                </a:solidFill>
              </a:rPr>
              <a:t>الثانى</a:t>
            </a:r>
            <a:r>
              <a:rPr lang="ar-EG" sz="3200" b="1" dirty="0" smtClean="0">
                <a:solidFill>
                  <a:srgbClr val="FFFF00"/>
                </a:solidFill>
              </a:rPr>
              <a:t> التعليم </a:t>
            </a:r>
            <a:r>
              <a:rPr lang="ar-EG" sz="3200" b="1" smtClean="0">
                <a:solidFill>
                  <a:srgbClr val="FFFF00"/>
                </a:solidFill>
              </a:rPr>
              <a:t>الالكترونى</a:t>
            </a:r>
            <a:endParaRPr lang="en-US" sz="3200" b="1" dirty="0">
              <a:solidFill>
                <a:srgbClr val="FFFF00"/>
              </a:solidFill>
            </a:endParaRPr>
          </a:p>
        </p:txBody>
      </p:sp>
      <p:sp>
        <p:nvSpPr>
          <p:cNvPr id="4" name="Footer Placeholder 3"/>
          <p:cNvSpPr>
            <a:spLocks noGrp="1"/>
          </p:cNvSpPr>
          <p:nvPr>
            <p:ph type="ftr" sz="quarter" idx="11"/>
          </p:nvPr>
        </p:nvSpPr>
        <p:spPr>
          <a:xfrm>
            <a:off x="19860" y="6381328"/>
            <a:ext cx="3352800" cy="365125"/>
          </a:xfrm>
        </p:spPr>
        <p:style>
          <a:lnRef idx="0">
            <a:schemeClr val="accent2"/>
          </a:lnRef>
          <a:fillRef idx="3">
            <a:schemeClr val="accent2"/>
          </a:fillRef>
          <a:effectRef idx="3">
            <a:schemeClr val="accent2"/>
          </a:effectRef>
          <a:fontRef idx="minor">
            <a:schemeClr val="lt1"/>
          </a:fontRef>
        </p:style>
        <p:txBody>
          <a:bodyPr/>
          <a:lstStyle/>
          <a:p>
            <a:r>
              <a:rPr lang="en-US" sz="2000" dirty="0" smtClean="0"/>
              <a:t>Dr : Hossam Mousa Shalby</a:t>
            </a:r>
            <a:endParaRPr lang="ar-SA" sz="2000"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4730639"/>
      </p:ext>
    </p:extLst>
  </p:cSld>
  <p:clrMapOvr>
    <a:masterClrMapping/>
  </p:clrMapOvr>
  <mc:AlternateContent xmlns:mc="http://schemas.openxmlformats.org/markup-compatibility/2006" xmlns:p14="http://schemas.microsoft.com/office/powerpoint/2010/main">
    <mc:Choice Requires="p14">
      <p:transition spd="slow" p14:dur="2000" advTm="50566"/>
    </mc:Choice>
    <mc:Fallback xmlns="">
      <p:transition spd="slow" advTm="5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6063952"/>
          </a:xfrm>
          <a:solidFill>
            <a:schemeClr val="accent1">
              <a:lumMod val="60000"/>
              <a:lumOff val="40000"/>
            </a:schemeClr>
          </a:solidFill>
        </p:spPr>
        <p:txBody>
          <a:bodyPr>
            <a:normAutofit/>
          </a:bodyPr>
          <a:lstStyle/>
          <a:p>
            <a:pPr marL="0" indent="0" algn="r" rtl="1">
              <a:buNone/>
            </a:pPr>
            <a:r>
              <a:rPr lang="ar-EG" sz="2800" smtClean="0"/>
              <a:t>3- إذا </a:t>
            </a:r>
            <a:r>
              <a:rPr lang="ar-EG" sz="2800" dirty="0"/>
              <a:t>تعددت العوامل فيجب اختيار العوامل الأكثر أهمية , ويترتب علي اختيار العدد المناسب من العوامل ليس فقط جعل عملية الأعمال سهلة نسبيا ولكن يترتب عليه ايضا الوصول إلي نتائج أكثر دقة .</a:t>
            </a:r>
          </a:p>
          <a:p>
            <a:pPr marL="0" indent="0" algn="r" rtl="1">
              <a:buNone/>
            </a:pPr>
            <a:r>
              <a:rPr lang="ar-EG" sz="2800" dirty="0" smtClean="0"/>
              <a:t>4- يجب </a:t>
            </a:r>
            <a:r>
              <a:rPr lang="ar-EG" sz="2800" dirty="0"/>
              <a:t>ألا يكون هناك تداخل في المعنى بين العوامل , وإذا حدث تداخل بين عاملين فيختار احدهما ويعطي وزنا مضاعفا في التقييم .</a:t>
            </a:r>
          </a:p>
          <a:p>
            <a:pPr marL="0" indent="0" algn="r" rtl="1">
              <a:buNone/>
            </a:pPr>
            <a:r>
              <a:rPr lang="ar-EG" sz="2800" dirty="0" smtClean="0"/>
              <a:t>5- يجب </a:t>
            </a:r>
            <a:r>
              <a:rPr lang="ar-EG" sz="2800" dirty="0"/>
              <a:t>استبعاد العوامل التي تطبق علي الأفراد وليس علي الأعمال ذلك أن التقييم للأعمال ينصب علي الأعمال فقط دون الأشخاص .</a:t>
            </a:r>
          </a:p>
          <a:p>
            <a:pPr marL="0" indent="0" algn="r" rtl="1">
              <a:buNone/>
            </a:pPr>
            <a:r>
              <a:rPr lang="ar-EG" sz="2800" dirty="0" smtClean="0"/>
              <a:t>6- يجب </a:t>
            </a:r>
            <a:r>
              <a:rPr lang="ar-EG" sz="2800" dirty="0"/>
              <a:t>أن تكون العوامل المختارة مقبولة من جانب الإدارة والعاملين والنقابة ان وجدت وتعكس وجهات نظرهم باعتبارهم الأطراف المعنية للمجموعات المختلفة من الاعمال , إذ انه ليس هناك في أغلب الحالات عامل أو مجموعة من العوامل  يمكن أن تنطبق علي جميع الأعمال في المشروع , وخاصة المشروعات الكبيرة . </a:t>
            </a:r>
          </a:p>
          <a:p>
            <a:pPr marL="0" indent="0" algn="r" rtl="1">
              <a:buNone/>
            </a:pPr>
            <a:endParaRPr lang="en-US" sz="2800" dirty="0"/>
          </a:p>
          <a:p>
            <a:pPr marL="0" indent="0" algn="r" rtl="1">
              <a:buNone/>
            </a:pPr>
            <a:endParaRPr lang="en-US" dirty="0"/>
          </a:p>
        </p:txBody>
      </p:sp>
      <p:sp>
        <p:nvSpPr>
          <p:cNvPr id="5"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9471129"/>
      </p:ext>
    </p:extLst>
  </p:cSld>
  <p:clrMapOvr>
    <a:masterClrMapping/>
  </p:clrMapOvr>
  <mc:AlternateContent xmlns:mc="http://schemas.openxmlformats.org/markup-compatibility/2006" xmlns:p14="http://schemas.microsoft.com/office/powerpoint/2010/main">
    <mc:Choice Requires="p14">
      <p:transition spd="slow" p14:dur="2000" advTm="117580"/>
    </mc:Choice>
    <mc:Fallback xmlns="">
      <p:transition spd="slow" advTm="11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sp>
        <p:nvSpPr>
          <p:cNvPr id="3" name="Content Placeholder 2"/>
          <p:cNvSpPr>
            <a:spLocks noGrp="1"/>
          </p:cNvSpPr>
          <p:nvPr>
            <p:ph idx="1"/>
          </p:nvPr>
        </p:nvSpPr>
        <p:spPr>
          <a:xfrm>
            <a:off x="251520" y="692696"/>
            <a:ext cx="8712968" cy="5631904"/>
          </a:xfrm>
          <a:solidFill>
            <a:schemeClr val="accent4">
              <a:lumMod val="75000"/>
            </a:schemeClr>
          </a:solidFill>
        </p:spPr>
        <p:txBody>
          <a:bodyPr/>
          <a:lstStyle/>
          <a:p>
            <a:pPr marL="0" indent="0" algn="r" rtl="1">
              <a:buNone/>
            </a:pPr>
            <a:r>
              <a:rPr lang="ar-EG" i="1" dirty="0"/>
              <a:t>خامساً : طرق </a:t>
            </a:r>
            <a:r>
              <a:rPr lang="ar-EG" i="1" dirty="0" smtClean="0"/>
              <a:t>تقييم </a:t>
            </a:r>
            <a:r>
              <a:rPr lang="ar-EG" i="1" dirty="0"/>
              <a:t>الأعمال </a:t>
            </a:r>
            <a:endParaRPr lang="ar-EG" i="1" dirty="0" smtClean="0"/>
          </a:p>
          <a:p>
            <a:pPr marL="0" indent="0" algn="r" rtl="1">
              <a:buNone/>
            </a:pPr>
            <a:r>
              <a:rPr lang="ar-EG" dirty="0" smtClean="0"/>
              <a:t>1- </a:t>
            </a:r>
            <a:r>
              <a:rPr lang="ar-EG" dirty="0"/>
              <a:t>المجموعة الأولي وهي الطرق غير الكمية </a:t>
            </a:r>
            <a:r>
              <a:rPr lang="en-US" dirty="0"/>
              <a:t>methods Non quantitative  </a:t>
            </a:r>
            <a:r>
              <a:rPr lang="ar-EG" dirty="0"/>
              <a:t>وتضم طريقة الترتيب وطريقة التصنيف أو التدريج , وتتميز هاتان الطريقتان بالبساطة , ويتم فيها وصف العمل باختصار , ويتضمن الوصف الواجبات والمسئوليات والصعوبات والمؤهلات , ولا تتضمن أي منها تحديد عوامل بغرض الوصول إلي مقاييس كمية لتحديد القيمة النسبية للعمل . </a:t>
            </a:r>
          </a:p>
          <a:p>
            <a:pPr marL="0" indent="0" algn="r" rtl="1">
              <a:buNone/>
            </a:pPr>
            <a:r>
              <a:rPr lang="ar-EG" dirty="0" smtClean="0"/>
              <a:t>2-المجموعة </a:t>
            </a:r>
            <a:r>
              <a:rPr lang="ar-EG" dirty="0"/>
              <a:t>الثانية وهي الطرق الكمية </a:t>
            </a:r>
            <a:r>
              <a:rPr lang="en-US" dirty="0"/>
              <a:t>Quantitative methods </a:t>
            </a:r>
            <a:r>
              <a:rPr lang="ar-EG" dirty="0"/>
              <a:t>وتضم طريقة مقارنة العوامل وطريقة النقط , ونجد هنا أن التقييم يصبح معقداً إلي حد ما , ويتطلب تحديد الواجبات والمؤهلات وتحليل الأعمال علي أساس العوامل المعنية التي يتم اختيارها ويتم وصف كل عامل وتقييم أما علي شكل نقدي أو علي شكل عدد من النقط أي أنه يمكن الوصول إلي قيم كمية الأعمال . </a:t>
            </a:r>
          </a:p>
          <a:p>
            <a:pPr marL="0" indent="0" algn="r" rtl="1">
              <a:buNone/>
            </a:pPr>
            <a:endParaRPr lang="ar-EG" dirty="0" smtClean="0"/>
          </a:p>
          <a:p>
            <a:pPr marL="0" indent="0" algn="r" rtl="1">
              <a:buNone/>
            </a:pPr>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0504361"/>
      </p:ext>
    </p:extLst>
  </p:cSld>
  <p:clrMapOvr>
    <a:masterClrMapping/>
  </p:clrMapOvr>
  <mc:AlternateContent xmlns:mc="http://schemas.openxmlformats.org/markup-compatibility/2006" xmlns:p14="http://schemas.microsoft.com/office/powerpoint/2010/main">
    <mc:Choice Requires="p14">
      <p:transition spd="slow" p14:dur="2000" advTm="117616"/>
    </mc:Choice>
    <mc:Fallback xmlns="">
      <p:transition spd="slow" advTm="11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a:xfrm>
            <a:off x="179512" y="6356350"/>
            <a:ext cx="2016224" cy="501650"/>
          </a:xfrm>
        </p:spPr>
        <p:txBody>
          <a:bodyPr/>
          <a:lstStyle/>
          <a:p>
            <a:r>
              <a:rPr lang="en-US" smtClean="0"/>
              <a:t>Dr : Hossam Mousa Shalby</a:t>
            </a:r>
            <a:endParaRPr lang="ar-SA"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5822"/>
            <a:ext cx="10009112" cy="606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2548904"/>
      </p:ext>
    </p:extLst>
  </p:cSld>
  <p:clrMapOvr>
    <a:masterClrMapping/>
  </p:clrMapOvr>
  <mc:AlternateContent xmlns:mc="http://schemas.openxmlformats.org/markup-compatibility/2006" xmlns:p14="http://schemas.microsoft.com/office/powerpoint/2010/main">
    <mc:Choice Requires="p14">
      <p:transition spd="slow" p14:dur="2000" advTm="123579"/>
    </mc:Choice>
    <mc:Fallback xmlns="">
      <p:transition spd="slow" advTm="12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12968" cy="6408712"/>
          </a:xfrm>
          <a:solidFill>
            <a:schemeClr val="accent4">
              <a:lumMod val="75000"/>
            </a:schemeClr>
          </a:solidFill>
        </p:spPr>
        <p:txBody>
          <a:bodyPr>
            <a:normAutofit/>
          </a:bodyPr>
          <a:lstStyle/>
          <a:p>
            <a:pPr algn="r" rtl="1"/>
            <a:r>
              <a:rPr lang="ar-EG" dirty="0"/>
              <a:t>إن تقييم الوظائف إجراء من شأنه تحديد قيمة كل وظيفة وعمل بالنسبة إلي قيمة الوظائف والأعمال الأخرى في الشركة الواحدة أي دراسة الوظائف والأعمال ووضع مستويات مادية لها , وليس تحديد واجباتها ومسئولياتها , لذلك تهدف عملية التقييم الي تحديد قيمة الوظائف بعضها لبعض وليس تحديد القيمة المطلقة لكل منها , ففي المؤسسات الصغيرة , التي يديرها فرد واحد – كمحلات البقالة – يقوم هذا الفرد بمهمة الادارة فيباشر جميع مسئوليات وواجبات عملية الشراء والبيع والمحاسبة والاعلان وغيرها , وأما في المؤسسات الكبيرة فبالرغم من أنها تقوم بنفس الوظائف إلا أن ذلك يتم علي مستوي كبير لا يستطيع فرد واحد مهما أوتي من مقدرة أن يؤديها بمفرده أما لنقص خبرته أو لضيق وقته , لذلك تقسم هذه المسئوليات والواجبات إلي عدة وظائف يخصص لكل منها نصيب معين من هذه المسئوليات والواجبات , فإذا كانت مشكلة تقييم الوظائف لا تظهر في المؤسسات الفردية الصغيرة فأنها تعتبر من أهم المشاكل التي تواجهها الإدارة في المؤسسات الكبيرة نظرا لكثرة عدد الوظائف والاعمال بها وضخامة عدد الأفراد الذين يعملون فيها . </a:t>
            </a:r>
            <a:endParaRPr lang="ar-EG" dirty="0" smtClean="0"/>
          </a:p>
        </p:txBody>
      </p:sp>
      <p:sp>
        <p:nvSpPr>
          <p:cNvPr id="4" name="Footer Placeholder 3"/>
          <p:cNvSpPr>
            <a:spLocks noGrp="1"/>
          </p:cNvSpPr>
          <p:nvPr>
            <p:ph type="ftr" sz="quarter" idx="11"/>
          </p:nvPr>
        </p:nvSpPr>
        <p:spPr>
          <a:xfrm>
            <a:off x="107504" y="6309320"/>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4271105"/>
      </p:ext>
    </p:extLst>
  </p:cSld>
  <p:clrMapOvr>
    <a:masterClrMapping/>
  </p:clrMapOvr>
  <mc:AlternateContent xmlns:mc="http://schemas.openxmlformats.org/markup-compatibility/2006" xmlns:p14="http://schemas.microsoft.com/office/powerpoint/2010/main">
    <mc:Choice Requires="p14">
      <p:transition spd="slow" p14:dur="2000" advTm="161078"/>
    </mc:Choice>
    <mc:Fallback xmlns="">
      <p:transition spd="slow" advTm="16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sp>
        <p:nvSpPr>
          <p:cNvPr id="9" name="مستطيل 8"/>
          <p:cNvSpPr/>
          <p:nvPr/>
        </p:nvSpPr>
        <p:spPr>
          <a:xfrm>
            <a:off x="323528" y="612845"/>
            <a:ext cx="8496944" cy="5693866"/>
          </a:xfrm>
          <a:prstGeom prst="rect">
            <a:avLst/>
          </a:prstGeom>
          <a:solidFill>
            <a:schemeClr val="accent5">
              <a:lumMod val="75000"/>
            </a:schemeClr>
          </a:solidFill>
        </p:spPr>
        <p:txBody>
          <a:bodyPr wrap="square">
            <a:spAutoFit/>
          </a:bodyPr>
          <a:lstStyle/>
          <a:p>
            <a:r>
              <a:rPr lang="ar-EG" sz="2800" dirty="0" smtClean="0">
                <a:latin typeface="Arabic Typesetting" pitchFamily="66" charset="-78"/>
                <a:cs typeface="Arabic Typesetting" pitchFamily="66" charset="-78"/>
              </a:rPr>
              <a:t>أولا </a:t>
            </a:r>
            <a:r>
              <a:rPr lang="ar-EG" sz="2800" dirty="0">
                <a:latin typeface="Arabic Typesetting" pitchFamily="66" charset="-78"/>
                <a:cs typeface="Arabic Typesetting" pitchFamily="66" charset="-78"/>
              </a:rPr>
              <a:t>: الغرض من تقييم الوظائف : </a:t>
            </a:r>
          </a:p>
          <a:p>
            <a:r>
              <a:rPr lang="ar-EG" sz="2400" dirty="0"/>
              <a:t>أن الهدف الرئيسي لتقييم الوظائف هو التوصل الي نظام سليم للأجور والمرتبات بالمؤسسة, وتحقيق هذا الهدف سيرفع من الروح المعنوية للأفراد ولعل من أهم المزايا والأغراض التي لا يمكن لأي مؤسسة أن تحققها من استخدام برنامجا لتقييم الوظائف فيما يأتي: </a:t>
            </a:r>
          </a:p>
          <a:p>
            <a:r>
              <a:rPr lang="ar-EG" sz="2400" dirty="0"/>
              <a:t>1- وضع سياسة لدفع أجور واحدة بالنسبة للوظائف المتساوية بغض النظر عن جنس أو جنسية أو عنصر أو ديانة أو نفوذ من شغلها . </a:t>
            </a:r>
          </a:p>
          <a:p>
            <a:r>
              <a:rPr lang="ar-EG" sz="2400" dirty="0"/>
              <a:t>2- اقناع كل من الادارة والعمال بالنقابة بوجود نظام عادل للأجور , لأنها تحدد بناء علي نوع ومقدار المسئوليات والواجبات التي </a:t>
            </a:r>
            <a:r>
              <a:rPr lang="ar-EG" sz="2400" dirty="0" err="1"/>
              <a:t>تتطلبها</a:t>
            </a:r>
            <a:r>
              <a:rPr lang="ar-EG" sz="2400" dirty="0"/>
              <a:t> كل وظيفة وكل عمل بالمؤسسة . </a:t>
            </a:r>
          </a:p>
          <a:p>
            <a:r>
              <a:rPr lang="ar-EG" sz="2400" dirty="0"/>
              <a:t>3- يساعد التقييم في وضع شرائح المرتبات والاجور تتمشي مع الشرائح التي تدفعها المؤسسات الأخرى التي تعمل بنفس المنطقة . </a:t>
            </a:r>
          </a:p>
          <a:p>
            <a:r>
              <a:rPr lang="ar-EG" sz="2400" dirty="0"/>
              <a:t>4- أن التقييم يعطي الأفراد معلومات كافية عن السبب في تحديد الأجور والمرتبات بشكل معين , ولماذا يقرر لبعض الوظائف أجورا أعلي من أجور الوظائف </a:t>
            </a:r>
            <a:r>
              <a:rPr lang="ar-EG" sz="2400" dirty="0" err="1"/>
              <a:t>الأخري</a:t>
            </a:r>
            <a:r>
              <a:rPr lang="ar-EG" sz="2400" dirty="0"/>
              <a:t> , وهذا يساعد علي التقليل من المنازعات العمالية كما يساعد علي وجود سلم صناعي بين الادارة والافراد </a:t>
            </a:r>
            <a:r>
              <a:rPr lang="ar-EG" dirty="0"/>
              <a:t>. </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9086028"/>
      </p:ext>
    </p:extLst>
  </p:cSld>
  <p:clrMapOvr>
    <a:masterClrMapping/>
  </p:clrMapOvr>
  <mc:AlternateContent xmlns:mc="http://schemas.openxmlformats.org/markup-compatibility/2006" xmlns:p14="http://schemas.microsoft.com/office/powerpoint/2010/main">
    <mc:Choice Requires="p14">
      <p:transition spd="slow" p14:dur="2000" advTm="223589"/>
    </mc:Choice>
    <mc:Fallback xmlns="">
      <p:transition spd="slow" advTm="22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11560" y="101319"/>
            <a:ext cx="7851648" cy="53045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rtl="1"/>
            <a:endParaRPr lang="en-US" sz="4000" b="1" dirty="0"/>
          </a:p>
        </p:txBody>
      </p:sp>
      <p:sp>
        <p:nvSpPr>
          <p:cNvPr id="6" name="Subtitle 2"/>
          <p:cNvSpPr txBox="1">
            <a:spLocks/>
          </p:cNvSpPr>
          <p:nvPr/>
        </p:nvSpPr>
        <p:spPr>
          <a:xfrm>
            <a:off x="107504" y="1196752"/>
            <a:ext cx="9036496" cy="597666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ar-EG" sz="1800" dirty="0" smtClean="0"/>
          </a:p>
          <a:p>
            <a:pPr marL="457200" indent="-457200">
              <a:buFont typeface="Arial" pitchFamily="34" charset="0"/>
              <a:buChar char="•"/>
            </a:pPr>
            <a:endParaRPr lang="ar-EG" sz="1800" dirty="0" smtClean="0"/>
          </a:p>
          <a:p>
            <a:pPr marL="457200" indent="-457200">
              <a:buFont typeface="Arial" pitchFamily="34" charset="0"/>
              <a:buChar char="•"/>
            </a:pPr>
            <a:endParaRPr lang="ar-EG" sz="1800" dirty="0" smtClean="0"/>
          </a:p>
          <a:p>
            <a:pPr marL="457200" indent="-457200">
              <a:buFont typeface="Arial" pitchFamily="34" charset="0"/>
              <a:buChar char="•"/>
            </a:pPr>
            <a:endParaRPr lang="ar-EG" sz="1800" dirty="0" smtClean="0"/>
          </a:p>
          <a:p>
            <a:pPr marL="0" indent="0">
              <a:buNone/>
            </a:pPr>
            <a:endParaRPr lang="ar-EG" sz="1800" dirty="0" smtClean="0"/>
          </a:p>
        </p:txBody>
      </p:sp>
      <p:sp>
        <p:nvSpPr>
          <p:cNvPr id="8"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sp>
        <p:nvSpPr>
          <p:cNvPr id="2" name="TextBox 1"/>
          <p:cNvSpPr txBox="1"/>
          <p:nvPr/>
        </p:nvSpPr>
        <p:spPr>
          <a:xfrm>
            <a:off x="107504" y="632882"/>
            <a:ext cx="8856984" cy="4832092"/>
          </a:xfrm>
          <a:prstGeom prst="rect">
            <a:avLst/>
          </a:prstGeom>
          <a:solidFill>
            <a:schemeClr val="accent6">
              <a:lumMod val="60000"/>
              <a:lumOff val="40000"/>
            </a:schemeClr>
          </a:solidFill>
        </p:spPr>
        <p:txBody>
          <a:bodyPr wrap="square" rtlCol="0">
            <a:spAutoFit/>
          </a:bodyPr>
          <a:lstStyle/>
          <a:p>
            <a:r>
              <a:rPr lang="ar-EG" sz="2800" dirty="0"/>
              <a:t>5- يتيح التقييم للإدارة الفرصة في الحصول علي المعلومات الخاصة بكل وظيفة , فيساعد إدارة الأفراد علي القيام بوظيفتها بشأن اختيار وتدريب ونقل وترقية الأفراد , فوجود أسماء واحدة بالنسبة للوظائف المتشابهة وتوصيف واحد للوظائف المختلفة يساعد هذه الادارة في رسم الخرائط اللازمة التي تبين خطوط السلطة وتوضح مسائل النقل والترقية بالمؤسسة . </a:t>
            </a:r>
          </a:p>
          <a:p>
            <a:r>
              <a:rPr lang="ar-EG" sz="2800" dirty="0"/>
              <a:t>6- أن توضيح نوع ومقدار سلطات ومسئوليات وواجبات كل وظيفة يساعد في القضاء علي الروتين ويقلل من ازدواج العمل كما يساعد كل فرد بالمؤسسة في معرفة حدود وسلطات واختصاصات الوظيفة التي يشغلها , ومن ثم يمكن القضاء علي تداخل السلطة والتهرب من المسئولية . </a:t>
            </a:r>
          </a:p>
          <a:p>
            <a:r>
              <a:rPr lang="ar-EG" sz="2800" dirty="0"/>
              <a:t>7- أن المعلومات والأرقام التي تجمع قد تتخذ أساساً في المفاوضة الجماعية بين الإدارة حين يبحث أسباب المنازعات العمالية . </a:t>
            </a: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2859769"/>
      </p:ext>
    </p:extLst>
  </p:cSld>
  <p:clrMapOvr>
    <a:masterClrMapping/>
  </p:clrMapOvr>
  <mc:AlternateContent xmlns:mc="http://schemas.openxmlformats.org/markup-compatibility/2006" xmlns:p14="http://schemas.microsoft.com/office/powerpoint/2010/main">
    <mc:Choice Requires="p14">
      <p:transition spd="slow" p14:dur="2000" advTm="141910"/>
    </mc:Choice>
    <mc:Fallback xmlns="">
      <p:transition spd="slow" advTm="14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sp>
        <p:nvSpPr>
          <p:cNvPr id="4" name="مستطيل 3"/>
          <p:cNvSpPr/>
          <p:nvPr/>
        </p:nvSpPr>
        <p:spPr>
          <a:xfrm>
            <a:off x="467544" y="260648"/>
            <a:ext cx="7992888" cy="4832092"/>
          </a:xfrm>
          <a:prstGeom prst="rect">
            <a:avLst/>
          </a:prstGeom>
          <a:solidFill>
            <a:srgbClr val="FFFF00"/>
          </a:solidFill>
        </p:spPr>
        <p:txBody>
          <a:bodyPr wrap="square">
            <a:spAutoFit/>
          </a:bodyPr>
          <a:lstStyle/>
          <a:p>
            <a:r>
              <a:rPr lang="ar-EG" sz="2800" dirty="0"/>
              <a:t>ثانيا : تخطيط برنامج التقييم : </a:t>
            </a:r>
          </a:p>
          <a:p>
            <a:r>
              <a:rPr lang="ar-EG" sz="2800" dirty="0"/>
              <a:t>يقصد بعملية التخطيط إعداد وتصميم برنامج التقييم , ولعل أول خطوة في عملية التخطيط هي دراسة وتحليل السياسات والقرارات التي تتخذها الإدارة في هذا الشأن , والواقع أنه لا توجد سياسة معينة يجب علي الادارة اتخاذها في جميع برامج التقييم , إذ يتوقف نوع السياسات المستخدمة علي نوع ومقدار الأهداف التي تسعي الإدارة الي تحقيقها من تطبيق البرنامج وإلي طلبات النقابة ورايها في تقييم الوظائف . ويعتبر تكوين السياسات واتخاذ القرارات من المشاكل المعقدة التي تواجه الادارة والتي تحتاج دراسة فاحصة وتحليل عميق , ومن أهم السياسات والقرارات التي يجب علي الادارة بحثها قبل البدء في تطبيق اي برنامج لتقييم الوظائف</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4804799"/>
      </p:ext>
    </p:extLst>
  </p:cSld>
  <p:clrMapOvr>
    <a:masterClrMapping/>
  </p:clrMapOvr>
  <mc:AlternateContent xmlns:mc="http://schemas.openxmlformats.org/markup-compatibility/2006" xmlns:p14="http://schemas.microsoft.com/office/powerpoint/2010/main">
    <mc:Choice Requires="p14">
      <p:transition spd="slow" p14:dur="2000" advTm="242472"/>
    </mc:Choice>
    <mc:Fallback xmlns="">
      <p:transition spd="slow" advTm="24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a:solidFill>
            <a:schemeClr val="accent2">
              <a:lumMod val="75000"/>
            </a:schemeClr>
          </a:solidFill>
        </p:spPr>
        <p:txBody>
          <a:bodyPr>
            <a:normAutofit/>
          </a:bodyPr>
          <a:lstStyle/>
          <a:p>
            <a:pPr algn="ctr"/>
            <a:r>
              <a:rPr lang="ar-EG" dirty="0">
                <a:solidFill>
                  <a:srgbClr val="C00000"/>
                </a:solidFill>
              </a:rPr>
              <a:t>ثالثا : من يقوم بعملية </a:t>
            </a:r>
            <a:r>
              <a:rPr lang="ar-EG" dirty="0" smtClean="0">
                <a:solidFill>
                  <a:srgbClr val="C00000"/>
                </a:solidFill>
              </a:rPr>
              <a:t>تقييم الوظائف</a:t>
            </a:r>
            <a:endParaRPr lang="en-US" dirty="0">
              <a:solidFill>
                <a:srgbClr val="C00000"/>
              </a:solidFill>
            </a:endParaRPr>
          </a:p>
        </p:txBody>
      </p:sp>
      <p:sp>
        <p:nvSpPr>
          <p:cNvPr id="3" name="Content Placeholder 2"/>
          <p:cNvSpPr>
            <a:spLocks noGrp="1"/>
          </p:cNvSpPr>
          <p:nvPr>
            <p:ph idx="1"/>
          </p:nvPr>
        </p:nvSpPr>
        <p:spPr>
          <a:xfrm>
            <a:off x="107504" y="1268760"/>
            <a:ext cx="8496944" cy="5040560"/>
          </a:xfrm>
          <a:solidFill>
            <a:schemeClr val="accent5">
              <a:lumMod val="75000"/>
            </a:schemeClr>
          </a:solidFill>
        </p:spPr>
        <p:txBody>
          <a:bodyPr>
            <a:normAutofit fontScale="92500"/>
          </a:bodyPr>
          <a:lstStyle/>
          <a:p>
            <a:pPr algn="r" rtl="1">
              <a:buFont typeface="Wingdings" pitchFamily="2" charset="2"/>
              <a:buChar char="ü"/>
            </a:pPr>
            <a:r>
              <a:rPr lang="ar-EG" dirty="0"/>
              <a:t>يتوقف نجاح عملية تقييم الوظائف علي درجة كفاية الافراد الذين يجمعون المعلومات لذلك يجب أن يكون هؤلاء الأشخاص خبراء في الميدان وعلي دراية واسعة بنظم الأجور وطبيعة العمل في الشركة التي يجري فيها تقييم الوظائف كما يجب أنم يكونوا ملمين ببعض مبادئ علم النفس , وأن يكونوا لهم من اللياقة وحسن التصرف ما يمكنهم من جذب الافراد وأعضاء النقابة للتعاون معهم في مهمتهم . </a:t>
            </a:r>
          </a:p>
          <a:p>
            <a:pPr algn="r" rtl="1">
              <a:buFont typeface="Wingdings" pitchFamily="2" charset="2"/>
              <a:buChar char="ü"/>
            </a:pPr>
            <a:r>
              <a:rPr lang="ar-EG" dirty="0"/>
              <a:t>وهناك أربع مصادر يمكن الالتجاء اليها لاختيار من يعهد اليهم بمهمة التقييم وهي : </a:t>
            </a:r>
          </a:p>
          <a:p>
            <a:pPr algn="r" rtl="1">
              <a:buFont typeface="Wingdings" pitchFamily="2" charset="2"/>
              <a:buChar char="ü"/>
            </a:pPr>
            <a:r>
              <a:rPr lang="ar-EG" dirty="0"/>
              <a:t>-	شخص يعمل حاليا بالشركة وله من الخبرة والمواهب ما يجب توافره في خبراء التقييم . </a:t>
            </a:r>
          </a:p>
          <a:p>
            <a:pPr algn="r" rtl="1">
              <a:buFont typeface="Wingdings" pitchFamily="2" charset="2"/>
              <a:buChar char="ü"/>
            </a:pPr>
            <a:r>
              <a:rPr lang="ar-EG" dirty="0"/>
              <a:t>-	خبير تقييم من الخارج يعين كموظف دائم بالشركة . </a:t>
            </a:r>
          </a:p>
          <a:p>
            <a:pPr algn="r" rtl="1">
              <a:buFont typeface="Wingdings" pitchFamily="2" charset="2"/>
              <a:buChar char="ü"/>
            </a:pPr>
            <a:r>
              <a:rPr lang="ar-EG" dirty="0"/>
              <a:t>-	خبير أو مكتب استشاري خارجي يعهد اليه بمهمة ابداء النصح والارشاد لموظفي الشركة الذين يقومون بعملية التقييم ,وذلك مقابل أتعاب معينة . </a:t>
            </a:r>
          </a:p>
          <a:p>
            <a:pPr algn="r" rtl="1">
              <a:buFont typeface="Wingdings" pitchFamily="2" charset="2"/>
              <a:buChar char="ü"/>
            </a:pPr>
            <a:endParaRPr lang="en-US" dirty="0"/>
          </a:p>
        </p:txBody>
      </p:sp>
      <p:sp>
        <p:nvSpPr>
          <p:cNvPr id="5"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1166868"/>
      </p:ext>
    </p:extLst>
  </p:cSld>
  <p:clrMapOvr>
    <a:masterClrMapping/>
  </p:clrMapOvr>
  <mc:AlternateContent xmlns:mc="http://schemas.openxmlformats.org/markup-compatibility/2006" xmlns:p14="http://schemas.microsoft.com/office/powerpoint/2010/main">
    <mc:Choice Requires="p14">
      <p:transition spd="slow" p14:dur="2000" advTm="298418"/>
    </mc:Choice>
    <mc:Fallback xmlns="">
      <p:transition spd="slow" advTm="29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6552728"/>
          </a:xfrm>
        </p:spPr>
        <p:txBody>
          <a:bodyPr>
            <a:noAutofit/>
          </a:bodyPr>
          <a:lstStyle/>
          <a:p>
            <a:pPr algn="ctr"/>
            <a:r>
              <a:rPr lang="en-US" sz="4800" b="1" dirty="0">
                <a:solidFill>
                  <a:srgbClr val="C00000"/>
                </a:solidFill>
              </a:rPr>
              <a:t/>
            </a:r>
            <a:br>
              <a:rPr lang="en-US" sz="4800" b="1" dirty="0">
                <a:solidFill>
                  <a:srgbClr val="C00000"/>
                </a:solidFill>
              </a:rPr>
            </a:br>
            <a:endParaRPr lang="en-US" sz="4800" b="1" dirty="0">
              <a:solidFill>
                <a:srgbClr val="C00000"/>
              </a:solidFill>
            </a:endParaRPr>
          </a:p>
        </p:txBody>
      </p:sp>
      <p:sp>
        <p:nvSpPr>
          <p:cNvPr id="3" name="Content Placeholder 2"/>
          <p:cNvSpPr>
            <a:spLocks noGrp="1"/>
          </p:cNvSpPr>
          <p:nvPr>
            <p:ph idx="1"/>
          </p:nvPr>
        </p:nvSpPr>
        <p:spPr>
          <a:xfrm>
            <a:off x="457200" y="764704"/>
            <a:ext cx="8229600" cy="5559896"/>
          </a:xfrm>
          <a:solidFill>
            <a:schemeClr val="accent5">
              <a:lumMod val="75000"/>
            </a:schemeClr>
          </a:solidFill>
        </p:spPr>
        <p:txBody>
          <a:bodyPr>
            <a:normAutofit fontScale="92500" lnSpcReduction="10000"/>
          </a:bodyPr>
          <a:lstStyle/>
          <a:p>
            <a:pPr marL="0" indent="0" algn="r" rtl="1">
              <a:buNone/>
            </a:pPr>
            <a:r>
              <a:rPr lang="ar-EG" dirty="0"/>
              <a:t>ويجب علي الإدارة أثناء تخطيط برنامج التقييم أن تحدد الوظائف التي سيتناولها البرنامج , ويمكن تقسيم الوظائف بصفة عامة إلي عدة عائلات </a:t>
            </a:r>
            <a:r>
              <a:rPr lang="en-US" dirty="0" err="1"/>
              <a:t>jop</a:t>
            </a:r>
            <a:r>
              <a:rPr lang="en-US" dirty="0"/>
              <a:t> families   </a:t>
            </a:r>
            <a:r>
              <a:rPr lang="ar-EG" dirty="0"/>
              <a:t>حسب طبيعتها , ولعل من أهم هذه العائلات ما يأتي : وظائف بالمصنع وتتضمن العمل المباشر وغير مباشر , وظائف كتابية بالمكاتب , وظائف خط الإشراف الأول كرؤساء الأعمال , وظائف الإدارة الوسطى كرؤساء الأقسام و وظائف الفنيين والمهنيين , وظائف الإدارة العليا كمديري الإدارات. </a:t>
            </a:r>
            <a:endParaRPr lang="ar-EG" dirty="0" smtClean="0"/>
          </a:p>
          <a:p>
            <a:pPr marL="0" indent="0" algn="r" rtl="1">
              <a:buNone/>
            </a:pPr>
            <a:r>
              <a:rPr lang="ar-EG" sz="4300" dirty="0" smtClean="0"/>
              <a:t>رابعا </a:t>
            </a:r>
            <a:r>
              <a:rPr lang="ar-EG" sz="4300" dirty="0"/>
              <a:t>: تحديد عوامل التقييم :</a:t>
            </a:r>
          </a:p>
          <a:p>
            <a:pPr marL="0" indent="0" algn="r" rtl="1">
              <a:buNone/>
            </a:pPr>
            <a:r>
              <a:rPr lang="ar-EG" dirty="0"/>
              <a:t>يمثل العامل </a:t>
            </a:r>
            <a:r>
              <a:rPr lang="en-US" dirty="0"/>
              <a:t>Factor  </a:t>
            </a:r>
            <a:r>
              <a:rPr lang="ar-EG" dirty="0"/>
              <a:t>المقابل الذي يدفع له الاجر , فإذا قلنا أن العامل المحدد للتقييم هو الصعوبة مثلا , فإن الصعوبة ستكون هي المقابل الذي يدفع له الأجر , وستتفاوت الاجور بالنسبة للأعمال تبعا لتفاوت هذه الأعمال من حيث درجة الصعوبة فيها. وإذا قلنا أن هناك عدة عوامل وليس عاملا واحدا للتقييم , وأن هذه العوامل هي مثلا المهارة والمسئولية وظروف العمل فإن هذه العوامل تمثل المقابل الذي تدفع له الأجور للأعمال , وتتفاوت الأجور تبعا لتفاوت الأعمال من حيث احتوائها علي درجات متفاوتة من هذه العوامل </a:t>
            </a:r>
            <a:endParaRPr lang="en-US" dirty="0" smtClean="0"/>
          </a:p>
          <a:p>
            <a:pPr marL="0" indent="0" algn="r" rtl="1">
              <a:buNone/>
            </a:pPr>
            <a:endParaRPr lang="en-US" dirty="0"/>
          </a:p>
        </p:txBody>
      </p:sp>
      <p:sp>
        <p:nvSpPr>
          <p:cNvPr id="5"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9939698"/>
      </p:ext>
    </p:extLst>
  </p:cSld>
  <p:clrMapOvr>
    <a:masterClrMapping/>
  </p:clrMapOvr>
  <mc:AlternateContent xmlns:mc="http://schemas.openxmlformats.org/markup-compatibility/2006" xmlns:p14="http://schemas.microsoft.com/office/powerpoint/2010/main">
    <mc:Choice Requires="p14">
      <p:transition spd="slow" p14:dur="2000" advTm="164216"/>
    </mc:Choice>
    <mc:Fallback xmlns="">
      <p:transition spd="slow" advTm="16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71500"/>
            <a:ext cx="8229600" cy="571500"/>
          </a:xfrm>
        </p:spPr>
        <p:txBody>
          <a:bodyPr>
            <a:normAutofit fontScale="90000"/>
          </a:bodyPr>
          <a:lstStyle/>
          <a:p>
            <a:pPr marL="685800" indent="-685800" algn="r" rtl="1">
              <a:buFont typeface="Wingdings" pitchFamily="2" charset="2"/>
              <a:buChar char="q"/>
            </a:pPr>
            <a:r>
              <a:rPr lang="ar-EG" sz="3600" b="1" dirty="0" smtClean="0"/>
              <a:t>  </a:t>
            </a:r>
            <a:endParaRPr lang="en-US" sz="3600" b="1" dirty="0"/>
          </a:p>
        </p:txBody>
      </p:sp>
      <p:sp>
        <p:nvSpPr>
          <p:cNvPr id="3" name="Content Placeholder 2"/>
          <p:cNvSpPr>
            <a:spLocks noGrp="1"/>
          </p:cNvSpPr>
          <p:nvPr>
            <p:ph idx="1"/>
          </p:nvPr>
        </p:nvSpPr>
        <p:spPr>
          <a:xfrm>
            <a:off x="107504" y="548680"/>
            <a:ext cx="8928992" cy="5904656"/>
          </a:xfrm>
        </p:spPr>
        <p:txBody>
          <a:bodyPr>
            <a:noAutofit/>
          </a:bodyPr>
          <a:lstStyle/>
          <a:p>
            <a:pPr algn="r" rtl="1">
              <a:buFont typeface="Wingdings" pitchFamily="2" charset="2"/>
              <a:buChar char="q"/>
            </a:pPr>
            <a:endParaRPr lang="ar-EG" sz="1800" b="1" dirty="0" smtClean="0"/>
          </a:p>
          <a:p>
            <a:pPr algn="r" rtl="1">
              <a:buFont typeface="Wingdings" pitchFamily="2" charset="2"/>
              <a:buChar char="ü"/>
            </a:pPr>
            <a:endParaRPr lang="en-US" sz="1800" dirty="0"/>
          </a:p>
        </p:txBody>
      </p:sp>
      <p:sp>
        <p:nvSpPr>
          <p:cNvPr id="5" name="Footer Placeholder 3"/>
          <p:cNvSpPr>
            <a:spLocks noGrp="1"/>
          </p:cNvSpPr>
          <p:nvPr>
            <p:ph type="ftr" sz="quarter" idx="11"/>
          </p:nvPr>
        </p:nvSpPr>
        <p:spPr>
          <a:xfrm>
            <a:off x="111487" y="6381328"/>
            <a:ext cx="3352800" cy="365125"/>
          </a:xfrm>
        </p:spPr>
        <p:style>
          <a:lnRef idx="0">
            <a:schemeClr val="accent2"/>
          </a:lnRef>
          <a:fillRef idx="3">
            <a:schemeClr val="accent2"/>
          </a:fillRef>
          <a:effectRef idx="3">
            <a:schemeClr val="accent2"/>
          </a:effectRef>
          <a:fontRef idx="minor">
            <a:schemeClr val="lt1"/>
          </a:fontRef>
        </p:style>
        <p:txBody>
          <a:bodyPr vert="horz" lIns="0" tIns="0" rIns="0" bIns="0" anchor="b"/>
          <a:lstStyle/>
          <a:p>
            <a:r>
              <a:rPr lang="en-US" sz="2000" dirty="0"/>
              <a:t>Dr : Hossam Mousa Shalby</a:t>
            </a:r>
            <a:endParaRPr lang="ar-SA" sz="2000" dirty="0"/>
          </a:p>
        </p:txBody>
      </p:sp>
      <p:sp>
        <p:nvSpPr>
          <p:cNvPr id="4" name="مستطيل 3"/>
          <p:cNvSpPr/>
          <p:nvPr/>
        </p:nvSpPr>
        <p:spPr>
          <a:xfrm>
            <a:off x="251520" y="1412776"/>
            <a:ext cx="8784976" cy="5693866"/>
          </a:xfrm>
          <a:prstGeom prst="rect">
            <a:avLst/>
          </a:prstGeom>
          <a:solidFill>
            <a:srgbClr val="FF0000"/>
          </a:solidFill>
        </p:spPr>
        <p:txBody>
          <a:bodyPr wrap="square">
            <a:spAutoFit/>
          </a:bodyPr>
          <a:lstStyle/>
          <a:p>
            <a:r>
              <a:rPr lang="ar-EG" sz="2800" dirty="0"/>
              <a:t>ويمكن تحديد العامل أو العوامل عن طريق تكوين لجنة لهذا الغرض تقوم بدراسة البيانات المستخلصة من تحليل الأعمال وتوصيفها , وتضع قائمة بعدة عوامل مقترحة , ثم تراجع هذه القائمة للوصول إلي أكثر العوامل مناسبة </a:t>
            </a:r>
            <a:endParaRPr lang="ar-EG" sz="2800" dirty="0" smtClean="0"/>
          </a:p>
          <a:p>
            <a:r>
              <a:rPr lang="ar-EG" sz="2800" dirty="0" smtClean="0"/>
              <a:t>ويراعى عند اختيار العوامل </a:t>
            </a:r>
            <a:r>
              <a:rPr lang="ar-EG" sz="2800" dirty="0" err="1" smtClean="0"/>
              <a:t>مايلى</a:t>
            </a:r>
            <a:r>
              <a:rPr lang="ar-EG" sz="2800" dirty="0" smtClean="0"/>
              <a:t>:</a:t>
            </a:r>
          </a:p>
          <a:p>
            <a:r>
              <a:rPr lang="ar-EG" sz="2800" dirty="0" smtClean="0"/>
              <a:t>1-يجب </a:t>
            </a:r>
            <a:r>
              <a:rPr lang="ar-EG" sz="2800" dirty="0"/>
              <a:t>أن تكون العوامل موجودة في جميع الأعمال , أو علي الأقل في الأعمال التي سيتم تقييمها , وستزداد صعوبة المقارنات بين الأعمال إذا كان أحد العوامل لا يوجد في بعض الأعمال .</a:t>
            </a:r>
          </a:p>
          <a:p>
            <a:r>
              <a:rPr lang="ar-EG" sz="2800" smtClean="0"/>
              <a:t>2-يجب </a:t>
            </a:r>
            <a:r>
              <a:rPr lang="ar-EG" sz="2800" dirty="0"/>
              <a:t>أن تكون العوامل موجودة في الأعمال المتنوعة بكميات مختلفة اذ من الواضح أنه إذ من الواضح أنه إذا وجد عامل بكميات متساوية في جميع الاعمال فإنه يصبح لا قيمة له في مقارنة هذه الأعمال ببعضها البعض للوصول إلي القيم النسبية لها .</a:t>
            </a:r>
          </a:p>
          <a:p>
            <a:endParaRPr lang="ar-EG" sz="2800" dirty="0" smtClean="0"/>
          </a:p>
          <a:p>
            <a:endParaRPr lang="ar-EG" sz="2800"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3047715"/>
      </p:ext>
    </p:extLst>
  </p:cSld>
  <p:clrMapOvr>
    <a:masterClrMapping/>
  </p:clrMapOvr>
  <mc:AlternateContent xmlns:mc="http://schemas.openxmlformats.org/markup-compatibility/2006" xmlns:p14="http://schemas.microsoft.com/office/powerpoint/2010/main">
    <mc:Choice Requires="p14">
      <p:transition spd="slow" p14:dur="2000" advTm="55999"/>
    </mc:Choice>
    <mc:Fallback xmlns="">
      <p:transition spd="slow" advTm="5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136</TotalTime>
  <Words>1244</Words>
  <Application>Microsoft Office PowerPoint</Application>
  <PresentationFormat>عرض على الشاشة (3:4)‏</PresentationFormat>
  <Paragraphs>54</Paragraphs>
  <Slides>11</Slides>
  <Notes>2</Notes>
  <HiddenSlides>0</HiddenSlides>
  <MMClips>11</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Flow</vt:lpstr>
      <vt:lpstr>إدارة الموارد البشرية (الأسس والوظائف)</vt:lpstr>
      <vt:lpstr>عرض تقديمي في PowerPoint</vt:lpstr>
      <vt:lpstr>عرض تقديمي في PowerPoint</vt:lpstr>
      <vt:lpstr>عرض تقديمي في PowerPoint</vt:lpstr>
      <vt:lpstr>عرض تقديمي في PowerPoint</vt:lpstr>
      <vt:lpstr>عرض تقديمي في PowerPoint</vt:lpstr>
      <vt:lpstr>ثالثا : من يقوم بعملية تقييم الوظائف</vt:lpstr>
      <vt:lpstr> </vt:lpstr>
      <vt:lpstr>  </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Managerial studies  in  English</dc:title>
  <dc:creator>husammoussa.comm</dc:creator>
  <cp:lastModifiedBy>الأستاذ</cp:lastModifiedBy>
  <cp:revision>48</cp:revision>
  <dcterms:created xsi:type="dcterms:W3CDTF">2020-03-15T12:32:33Z</dcterms:created>
  <dcterms:modified xsi:type="dcterms:W3CDTF">2020-03-23T22:19:03Z</dcterms:modified>
</cp:coreProperties>
</file>