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30/07/1441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356992"/>
            <a:ext cx="8712968" cy="208823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ar-EG" sz="5100" b="1" dirty="0" smtClean="0">
                <a:solidFill>
                  <a:schemeClr val="tx1"/>
                </a:solidFill>
              </a:rPr>
              <a:t>الفحص العيني</a:t>
            </a:r>
          </a:p>
          <a:p>
            <a:pPr algn="r"/>
            <a:r>
              <a:rPr lang="ar-EG" sz="5100" b="1" dirty="0" smtClean="0">
                <a:solidFill>
                  <a:schemeClr val="tx1"/>
                </a:solidFill>
              </a:rPr>
              <a:t>الفحص </a:t>
            </a:r>
            <a:r>
              <a:rPr lang="ar-EG" sz="5100" b="1" dirty="0" err="1" smtClean="0">
                <a:solidFill>
                  <a:schemeClr val="tx1"/>
                </a:solidFill>
              </a:rPr>
              <a:t>الراديوجرافى</a:t>
            </a:r>
            <a:endParaRPr lang="ar-EG" sz="5100" b="1" dirty="0" smtClean="0">
              <a:solidFill>
                <a:schemeClr val="tx1"/>
              </a:solidFill>
            </a:endParaRPr>
          </a:p>
          <a:p>
            <a:pPr algn="r"/>
            <a:r>
              <a:rPr lang="ar-EG" sz="5100" b="1" dirty="0" smtClean="0">
                <a:solidFill>
                  <a:schemeClr val="tx1"/>
                </a:solidFill>
              </a:rPr>
              <a:t>الفحص </a:t>
            </a:r>
            <a:r>
              <a:rPr lang="ar-EG" sz="5100" b="1" dirty="0" err="1" smtClean="0">
                <a:solidFill>
                  <a:schemeClr val="tx1"/>
                </a:solidFill>
              </a:rPr>
              <a:t>الميكروسكوبى</a:t>
            </a:r>
            <a:endParaRPr lang="ar-EG" sz="5100" b="1" dirty="0" smtClean="0">
              <a:solidFill>
                <a:schemeClr val="tx1"/>
              </a:solidFill>
            </a:endParaRPr>
          </a:p>
          <a:p>
            <a:pPr algn="r"/>
            <a:r>
              <a:rPr lang="ar-EG" sz="5100" b="1" dirty="0" smtClean="0">
                <a:solidFill>
                  <a:schemeClr val="tx1"/>
                </a:solidFill>
              </a:rPr>
              <a:t>تطبيقات طرق واجهزة الفحص الفزيائية في دارسة المواد الاثرية وصيانتها</a:t>
            </a:r>
            <a:endParaRPr lang="ar-EG" sz="5100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dirty="0" smtClean="0"/>
              <a:t>تطبيقات التكنولوجيا </a:t>
            </a:r>
            <a:r>
              <a:rPr lang="ar-EG" dirty="0" err="1" smtClean="0"/>
              <a:t>فى</a:t>
            </a:r>
            <a:r>
              <a:rPr lang="ar-EG" dirty="0" smtClean="0"/>
              <a:t> فحص الاثار </a:t>
            </a:r>
            <a:r>
              <a:rPr lang="en-US" dirty="0" smtClean="0"/>
              <a:t>  </a:t>
            </a:r>
            <a:endParaRPr lang="ar-EG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1127" y="1959631"/>
            <a:ext cx="9108302" cy="82809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EG" sz="2800" b="1" dirty="0" smtClean="0">
                <a:solidFill>
                  <a:schemeClr val="tx1"/>
                </a:solidFill>
              </a:rPr>
              <a:t>تطبيقات طرق واجهزة الفحص الفزيائية في دارسة المواد الاثرية وصيانتها</a:t>
            </a:r>
            <a:endParaRPr lang="ar-EG" sz="2800" b="1" dirty="0">
              <a:solidFill>
                <a:schemeClr val="tx1"/>
              </a:solidFill>
            </a:endParaRPr>
          </a:p>
        </p:txBody>
      </p:sp>
      <p:pic>
        <p:nvPicPr>
          <p:cNvPr id="2" name="Voice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42370"/>
            <a:ext cx="8154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400" b="1" dirty="0"/>
              <a:t>2 الفحص بالتصوير </a:t>
            </a:r>
            <a:r>
              <a:rPr lang="ar-EG" sz="2400" b="1" dirty="0" err="1"/>
              <a:t>الاشعا</a:t>
            </a:r>
            <a:r>
              <a:rPr lang="ar-EG" sz="2400" b="1" dirty="0"/>
              <a:t> </a:t>
            </a:r>
            <a:r>
              <a:rPr lang="ar-EG" sz="2400" b="1" dirty="0" err="1"/>
              <a:t>عى</a:t>
            </a:r>
            <a:r>
              <a:rPr lang="ar-EG" sz="2400" b="1" dirty="0"/>
              <a:t>) </a:t>
            </a:r>
            <a:r>
              <a:rPr lang="ar-EG" sz="2400" dirty="0"/>
              <a:t>- </a:t>
            </a:r>
            <a:r>
              <a:rPr lang="en-US" sz="2400" b="1" dirty="0"/>
              <a:t>Investigation of Radiography</a:t>
            </a:r>
            <a:endParaRPr lang="ar-EG" sz="2400" dirty="0"/>
          </a:p>
        </p:txBody>
      </p:sp>
      <p:sp>
        <p:nvSpPr>
          <p:cNvPr id="5" name="Rectangle 4"/>
          <p:cNvSpPr/>
          <p:nvPr/>
        </p:nvSpPr>
        <p:spPr>
          <a:xfrm>
            <a:off x="1907704" y="1052736"/>
            <a:ext cx="7003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/>
              <a:t>الفحص </a:t>
            </a:r>
            <a:r>
              <a:rPr lang="ar-SA" b="1" dirty="0" err="1"/>
              <a:t>الراديوجرافى</a:t>
            </a:r>
            <a:r>
              <a:rPr lang="ar-SA" b="1" dirty="0"/>
              <a:t> </a:t>
            </a:r>
            <a:r>
              <a:rPr lang="ar-SA" b="1" dirty="0" err="1"/>
              <a:t>بالاشعة</a:t>
            </a:r>
            <a:r>
              <a:rPr lang="ar-SA" b="1" dirty="0"/>
              <a:t> السينية </a:t>
            </a:r>
            <a:r>
              <a:rPr lang="en-US" b="1" dirty="0"/>
              <a:t>X-Ray Radiography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544" y="1671996"/>
            <a:ext cx="8440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400" dirty="0"/>
              <a:t>1- </a:t>
            </a:r>
            <a:r>
              <a:rPr lang="ar-SA" sz="2400" dirty="0"/>
              <a:t>تستخدم أشعة اكس على الجسم الفلزي ويمكن بهذا الأسلوب التعرف على تقنية وأسلوب صناعته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2- </a:t>
            </a:r>
            <a:r>
              <a:rPr lang="ar-SA" sz="2400" dirty="0"/>
              <a:t> تستخدم تقنية التصوير </a:t>
            </a:r>
            <a:r>
              <a:rPr lang="ar-SA" sz="2400" dirty="0" smtClean="0"/>
              <a:t>بالأشعة </a:t>
            </a:r>
            <a:r>
              <a:rPr lang="ar-SA" sz="2400" dirty="0"/>
              <a:t>السينية لجسم الأثر لتوضيح مناطق التآكل والشروخ بالجسم, والترميمات القديمة والحديثة</a:t>
            </a:r>
            <a:r>
              <a:rPr lang="en-US" sz="2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3890664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3- </a:t>
            </a:r>
            <a:r>
              <a:rPr lang="ar-SA" sz="2400" dirty="0"/>
              <a:t>- يتيح التصوير بالأشعة السينية للجسم الفلزي كشف القلب </a:t>
            </a:r>
            <a:r>
              <a:rPr lang="ar-SA" sz="2400" dirty="0" err="1"/>
              <a:t>الفلزى</a:t>
            </a:r>
            <a:r>
              <a:rPr lang="ar-EG" sz="2400" dirty="0"/>
              <a:t>،</a:t>
            </a:r>
            <a:r>
              <a:rPr lang="ar-SA" sz="2400" dirty="0"/>
              <a:t> أو السبيكة الفلزية والذى لم يتحول بعد إلى مركبات الصدأ</a:t>
            </a:r>
            <a:endParaRPr lang="ar-EG" sz="2400" dirty="0"/>
          </a:p>
        </p:txBody>
      </p:sp>
    </p:spTree>
    <p:extLst>
      <p:ext uri="{BB962C8B-B14F-4D97-AF65-F5344CB8AC3E}">
        <p14:creationId xmlns:p14="http://schemas.microsoft.com/office/powerpoint/2010/main" val="153047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62473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صورة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67" y="3356992"/>
            <a:ext cx="595917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32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32656"/>
            <a:ext cx="8604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800" dirty="0"/>
              <a:t>4- أيضًا التصوير بأشعة اكس قادر على إظهار الشكل وحدود الجسم المحجوب </a:t>
            </a:r>
            <a:r>
              <a:rPr lang="en-US" sz="2800" dirty="0"/>
              <a:t>obscured </a:t>
            </a:r>
            <a:r>
              <a:rPr lang="ar-EG" sz="2800" dirty="0"/>
              <a:t>تحت طبقات الصدأ ورواسب التربة, حيث الشكل الأصلي للقطعة يكون مرئيًا بسبب الفرق بين كثافة نواتج التآكل والسطح الأصلي</a:t>
            </a:r>
          </a:p>
        </p:txBody>
      </p:sp>
      <p:pic>
        <p:nvPicPr>
          <p:cNvPr id="5" name="Picture 5" descr="صورة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31" y="2148538"/>
            <a:ext cx="34512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13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8783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400" dirty="0"/>
              <a:t>5</a:t>
            </a:r>
            <a:r>
              <a:rPr lang="ar-SA" sz="2400" dirty="0"/>
              <a:t>- أيضًا من مزايا استخدام الأشعة السينية الكشف عن النقوش والكتابات والزخارف غير الظاهرة</a:t>
            </a:r>
            <a:r>
              <a:rPr lang="ar-EG" sz="2400" dirty="0"/>
              <a:t>،</a:t>
            </a:r>
            <a:r>
              <a:rPr lang="ar-SA" sz="2400" dirty="0"/>
              <a:t>  والموجودة تحت الرواسب وطبقات الصدأ والأملاح, فإذا كان الأثر يحتوى على هذا دون علم المرمم يسبب ذلك ضرراً بالغًا بالأثر أثناء عمليات التنظيف </a:t>
            </a:r>
            <a:endParaRPr lang="ar-EG" sz="2400" dirty="0"/>
          </a:p>
        </p:txBody>
      </p:sp>
      <p:pic>
        <p:nvPicPr>
          <p:cNvPr id="5" name="Picture 1" descr="صورة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1173166" y="1772816"/>
            <a:ext cx="3416300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4869160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400" dirty="0"/>
              <a:t>6</a:t>
            </a:r>
            <a:r>
              <a:rPr lang="ar-SA" sz="2400" dirty="0"/>
              <a:t>- أيضًا التعرف على تقنيات التجميع: برشمة, لحام بالقصدير, لحام بالنار.</a:t>
            </a:r>
            <a:endParaRPr lang="ar-EG" sz="2400" dirty="0"/>
          </a:p>
          <a:p>
            <a:endParaRPr lang="en-US" sz="2400" dirty="0"/>
          </a:p>
          <a:p>
            <a:r>
              <a:rPr lang="ar-EG" sz="2400" dirty="0"/>
              <a:t>7</a:t>
            </a:r>
            <a:r>
              <a:rPr lang="ar-SA" sz="2400" dirty="0"/>
              <a:t> – والتصوير </a:t>
            </a:r>
            <a:r>
              <a:rPr lang="ar-SA" sz="2400" dirty="0" err="1"/>
              <a:t>الاشعاعى</a:t>
            </a:r>
            <a:r>
              <a:rPr lang="ar-SA" sz="2400" dirty="0"/>
              <a:t> بالأشعة السينية للتماثيل البرونزية المجوفة مهم جدا حيث يمكنها كشف التجويف الداخلي.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73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260648"/>
            <a:ext cx="8316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400" b="1" dirty="0"/>
              <a:t>ثانيا: </a:t>
            </a:r>
            <a:r>
              <a:rPr lang="ar-SA" sz="2400" b="1" dirty="0"/>
              <a:t>التصوير الإشعاعي </a:t>
            </a:r>
            <a:r>
              <a:rPr lang="ar-SA" sz="2400" b="1" dirty="0" err="1"/>
              <a:t>النيتروني</a:t>
            </a:r>
            <a:r>
              <a:rPr lang="en-US" sz="2400" b="1" dirty="0"/>
              <a:t>Neutron Radiography </a:t>
            </a:r>
            <a:endParaRPr lang="en-US" sz="2400" dirty="0"/>
          </a:p>
          <a:p>
            <a:r>
              <a:rPr lang="ar-SA" sz="2400" dirty="0"/>
              <a:t>   إذا كان التصوير بالأشعة السينية </a:t>
            </a:r>
            <a:r>
              <a:rPr lang="en-US" sz="2400" dirty="0"/>
              <a:t>X-Ray Radiography</a:t>
            </a:r>
            <a:r>
              <a:rPr lang="ar-SA" sz="2400" dirty="0"/>
              <a:t> له المقدرة على كشف التجويف الداخلي لجسم الأثر البرونزي</a:t>
            </a:r>
            <a:r>
              <a:rPr lang="ar-EG" sz="2400" dirty="0"/>
              <a:t>،</a:t>
            </a:r>
            <a:r>
              <a:rPr lang="ar-SA" sz="2400" dirty="0"/>
              <a:t> فإن التصوير بالأشعة </a:t>
            </a:r>
            <a:r>
              <a:rPr lang="ar-SA" sz="2400" dirty="0" err="1"/>
              <a:t>النيترونية</a:t>
            </a:r>
            <a:r>
              <a:rPr lang="ar-SA" sz="2400" dirty="0"/>
              <a:t> </a:t>
            </a:r>
            <a:r>
              <a:rPr lang="en-US" sz="2400" dirty="0"/>
              <a:t>Neutron Radiography</a:t>
            </a:r>
            <a:r>
              <a:rPr lang="ar-SA" sz="2400" dirty="0"/>
              <a:t> يتيح كشف الأجسام الموجودة داخل التجويف الداخلي للتماثيل البرونزية المجوفة</a:t>
            </a:r>
            <a:r>
              <a:rPr lang="ar-EG" sz="2400" dirty="0"/>
              <a:t>،</a:t>
            </a:r>
            <a:r>
              <a:rPr lang="ar-SA" sz="2400" dirty="0"/>
              <a:t> أو على الأقل إعطاء صور لها درجة وضوح أعلي من الصور باستخدام تقنية الأشعة السينية.</a:t>
            </a:r>
            <a:endParaRPr lang="en-US" sz="2400" dirty="0"/>
          </a:p>
          <a:p>
            <a:r>
              <a:rPr lang="ar-SA" sz="2400" dirty="0"/>
              <a:t>ويفضل التصوير </a:t>
            </a:r>
            <a:r>
              <a:rPr lang="ar-SA" sz="2400" dirty="0" err="1"/>
              <a:t>النيتروني</a:t>
            </a:r>
            <a:r>
              <a:rPr lang="ar-SA" sz="2400" dirty="0"/>
              <a:t> (</a:t>
            </a:r>
            <a:r>
              <a:rPr lang="en-US" sz="2400" dirty="0"/>
              <a:t>NR</a:t>
            </a:r>
            <a:r>
              <a:rPr lang="ar-SA" sz="2400" dirty="0"/>
              <a:t>) عن التصوير بالأشعة السينية في حالة المواد التي تكون لها كثافة </a:t>
            </a:r>
            <a:r>
              <a:rPr lang="ar-SA" sz="2400" dirty="0" err="1"/>
              <a:t>عاليه</a:t>
            </a:r>
            <a:r>
              <a:rPr lang="ar-SA" sz="2400" dirty="0"/>
              <a:t> مثل: الذهب, الفضة, الرصاص, البرونز</a:t>
            </a:r>
            <a:r>
              <a:rPr lang="ar-EG" sz="2400" dirty="0"/>
              <a:t>،</a:t>
            </a:r>
            <a:r>
              <a:rPr lang="ar-SA" sz="2400" dirty="0"/>
              <a:t> أو المواد التي تم فحصها بأشعة اكس ولم تعطى نتائج مرضية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7015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800" b="1" dirty="0"/>
              <a:t>ثانيا: </a:t>
            </a:r>
            <a:r>
              <a:rPr lang="ar-SA" sz="2800" b="1" dirty="0"/>
              <a:t>التصوير </a:t>
            </a:r>
            <a:r>
              <a:rPr lang="ar-EG" sz="2800" b="1" dirty="0" err="1" smtClean="0"/>
              <a:t>با</a:t>
            </a:r>
            <a:r>
              <a:rPr lang="ar-SA" sz="2800" b="1" dirty="0" err="1" smtClean="0"/>
              <a:t>لإشع</a:t>
            </a:r>
            <a:r>
              <a:rPr lang="ar-EG" sz="2800" b="1" dirty="0" smtClean="0"/>
              <a:t>ة تحت الحمراء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167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476672"/>
            <a:ext cx="6732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/>
              <a:t>وتعتمد الصورة التي نحصل عليها من فيلم الاشعة السينية على ما يلي: </a:t>
            </a:r>
            <a:endParaRPr lang="en-US" sz="2400" dirty="0"/>
          </a:p>
          <a:p>
            <a:pPr lvl="0"/>
            <a:r>
              <a:rPr lang="ar-SA" sz="2400" dirty="0"/>
              <a:t>القطعة: التركيب الكيميائي لها, مساميتها , سمك مادتها, الكثافة.</a:t>
            </a:r>
            <a:endParaRPr lang="en-US" sz="2400" dirty="0"/>
          </a:p>
          <a:p>
            <a:pPr lvl="0"/>
            <a:r>
              <a:rPr lang="ar-SA" sz="2400" dirty="0"/>
              <a:t>فيض </a:t>
            </a:r>
            <a:r>
              <a:rPr lang="en-US" sz="2400" dirty="0"/>
              <a:t>flux</a:t>
            </a:r>
            <a:r>
              <a:rPr lang="ar-EG" sz="2400" dirty="0"/>
              <a:t> الأشعة السينية: المميز بالطول </a:t>
            </a:r>
            <a:r>
              <a:rPr lang="ar-EG" sz="2400" dirty="0" err="1"/>
              <a:t>الموجى</a:t>
            </a:r>
            <a:r>
              <a:rPr lang="ar-EG" sz="2400" dirty="0"/>
              <a:t> للأشعة والمعتمد على جهد الانبوبة (بالكيلو فولت </a:t>
            </a:r>
            <a:r>
              <a:rPr lang="en-US" sz="2400" dirty="0"/>
              <a:t>KV</a:t>
            </a:r>
            <a:r>
              <a:rPr lang="ar-EG" sz="2400" dirty="0"/>
              <a:t>), وعلى جرعة الأشعة التي تعتمد بدورها على كل من شدة التيار ( </a:t>
            </a:r>
            <a:r>
              <a:rPr lang="ar-EG" sz="2400" dirty="0" err="1"/>
              <a:t>بالملى</a:t>
            </a:r>
            <a:r>
              <a:rPr lang="ar-EG" sz="2400" dirty="0"/>
              <a:t> أمبير </a:t>
            </a:r>
            <a:r>
              <a:rPr lang="en-US" sz="2400" dirty="0"/>
              <a:t>mA</a:t>
            </a:r>
            <a:r>
              <a:rPr lang="ar-EG" sz="2400" dirty="0"/>
              <a:t>) وزمن التعرض (بالثانية). </a:t>
            </a:r>
            <a:endParaRPr lang="en-US" sz="2400" dirty="0"/>
          </a:p>
          <a:p>
            <a:pPr lvl="0"/>
            <a:r>
              <a:rPr lang="ar-EG" sz="2400" dirty="0"/>
              <a:t>والمناطق الفاتحة في صورة الأشعة السينية دليل على شدة امتصاص الجسم للأشعة السينية, في حين تكون المناطق الداكنة علامة على ضعف الامتصاص</a:t>
            </a:r>
          </a:p>
        </p:txBody>
      </p:sp>
    </p:spTree>
    <p:extLst>
      <p:ext uri="{BB962C8B-B14F-4D97-AF65-F5344CB8AC3E}">
        <p14:creationId xmlns:p14="http://schemas.microsoft.com/office/powerpoint/2010/main" val="1648579814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402</Words>
  <Application>Microsoft Office PowerPoint</Application>
  <PresentationFormat>On-screen Show (4:3)</PresentationFormat>
  <Paragraphs>25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yousri.salem.arch</dc:creator>
  <cp:lastModifiedBy>rdarch1</cp:lastModifiedBy>
  <cp:revision>11</cp:revision>
  <dcterms:created xsi:type="dcterms:W3CDTF">2020-03-23T08:24:33Z</dcterms:created>
  <dcterms:modified xsi:type="dcterms:W3CDTF">2020-03-24T09:38:05Z</dcterms:modified>
</cp:coreProperties>
</file>