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0" d="100"/>
          <a:sy n="70" d="100"/>
        </p:scale>
        <p:origin x="-1158"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3/18/2020</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6F15528-21DE-4FAA-801E-634DDDAF4B2B}"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3/18/2020</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1D8BD707-D9CF-40AE-B4C6-C98DA3205C09}" type="datetimeFigureOut">
              <a:rPr lang="en-US" smtClean="0"/>
              <a:pPr/>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3/18/2020</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6F15528-21DE-4FAA-801E-634DDDAF4B2B}"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3/18/2020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D8BD707-D9CF-40AE-B4C6-C98DA3205C09}" type="datetimeFigureOut">
              <a:rPr lang="en-US" smtClean="0"/>
              <a:pPr/>
              <a:t>3/18/2020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3/18/2020</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1D8BD707-D9CF-40AE-B4C6-C98DA3205C09}" type="datetimeFigureOut">
              <a:rPr lang="en-US" smtClean="0"/>
              <a:pPr/>
              <a:t>3/18/2020</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D8BD707-D9CF-40AE-B4C6-C98DA3205C09}" type="datetimeFigureOut">
              <a:rPr lang="en-US" smtClean="0"/>
              <a:pPr/>
              <a:t>3/18/2020</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1"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r" rtl="1"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r" rtl="1"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r" rtl="1"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r" rtl="1"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447800"/>
            <a:ext cx="8458200" cy="4800600"/>
          </a:xfrm>
        </p:spPr>
        <p:txBody>
          <a:bodyPr>
            <a:noAutofit/>
          </a:bodyPr>
          <a:lstStyle/>
          <a:p>
            <a:pPr algn="ctr"/>
            <a:endParaRPr lang="ar-SA" sz="3600" dirty="0" smtClean="0"/>
          </a:p>
          <a:p>
            <a:r>
              <a:rPr lang="ar-SA" sz="3600" dirty="0" smtClean="0"/>
              <a:t/>
            </a:r>
            <a:br>
              <a:rPr lang="ar-SA" sz="3600" dirty="0" smtClean="0"/>
            </a:br>
            <a:r>
              <a:rPr lang="ar-SA" sz="3600" dirty="0" smtClean="0"/>
              <a:t>المحاضرة الرابعة   </a:t>
            </a:r>
            <a:br>
              <a:rPr lang="ar-SA" sz="3600" dirty="0" smtClean="0"/>
            </a:br>
            <a:r>
              <a:rPr lang="ar-SA" sz="3600" dirty="0" smtClean="0"/>
              <a:t>فنون شرق العالم الإسلامى </a:t>
            </a:r>
            <a:br>
              <a:rPr lang="ar-SA" sz="3600" dirty="0" smtClean="0"/>
            </a:br>
            <a:r>
              <a:rPr lang="ar-SA" sz="3600" dirty="0" smtClean="0"/>
              <a:t>الفرقة الثالثة  قسم الآثار الإسلامية </a:t>
            </a:r>
            <a:br>
              <a:rPr lang="ar-SA" sz="3600" dirty="0" smtClean="0"/>
            </a:br>
            <a:r>
              <a:rPr lang="ar-SA" sz="3600" dirty="0" smtClean="0"/>
              <a:t>اعداد</a:t>
            </a:r>
            <a:br>
              <a:rPr lang="ar-SA" sz="3600" dirty="0" smtClean="0"/>
            </a:br>
            <a:r>
              <a:rPr lang="ar-SA" sz="3600" dirty="0" smtClean="0"/>
              <a:t>ا.م.د/علاء الدين بدوى محمود</a:t>
            </a:r>
          </a:p>
          <a:p>
            <a:pPr algn="ctr"/>
            <a:endParaRPr lang="ar-SA" sz="3600" dirty="0" smtClean="0"/>
          </a:p>
          <a:p>
            <a:pPr algn="ctr"/>
            <a:r>
              <a:rPr lang="ar-SA" sz="3600" dirty="0" smtClean="0"/>
              <a:t/>
            </a:r>
            <a:br>
              <a:rPr lang="ar-SA" sz="3600" dirty="0" smtClean="0"/>
            </a:br>
            <a:endParaRPr lang="ar-SA" sz="3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sz="quarter" idx="1"/>
          </p:nvPr>
        </p:nvPicPr>
        <p:blipFill>
          <a:blip r:embed="rId2"/>
          <a:srcRect l="30427" t="21597" r="34810" b="33477"/>
          <a:stretch>
            <a:fillRect/>
          </a:stretch>
        </p:blipFill>
        <p:spPr bwMode="auto">
          <a:xfrm>
            <a:off x="1219200" y="735623"/>
            <a:ext cx="6731000" cy="5436577"/>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sz="quarter" idx="1"/>
          </p:nvPr>
        </p:nvSpPr>
        <p:spPr/>
        <p:txBody>
          <a:bodyPr>
            <a:normAutofit lnSpcReduction="10000"/>
          </a:bodyPr>
          <a:lstStyle/>
          <a:p>
            <a:r>
              <a:rPr lang="ar-EG" b="1" dirty="0" smtClean="0"/>
              <a:t>قطعة من نسيج الحرير الأصفر ترجح نسبتها للنصف الثانى من القرن 6هـ/12م </a:t>
            </a:r>
            <a:endParaRPr lang="en-US" dirty="0" smtClean="0"/>
          </a:p>
          <a:p>
            <a:r>
              <a:rPr lang="ar-EG" dirty="0" smtClean="0"/>
              <a:t>قطعة من نسيج الحرير</a:t>
            </a:r>
            <a:r>
              <a:rPr lang="ar-EG" b="1" dirty="0" smtClean="0"/>
              <a:t>( شكل59) </a:t>
            </a:r>
            <a:r>
              <a:rPr lang="ar-EG" dirty="0" smtClean="0"/>
              <a:t>ترجح نسبتها للنصف الثانى من القرن 5-6هـ/11-12م وهى محفوظة بمتحف النسيج فى كولومبيا</a:t>
            </a:r>
            <a:r>
              <a:rPr lang="ar-EG" baseline="30000" dirty="0" smtClean="0"/>
              <a:t>()</a:t>
            </a:r>
            <a:r>
              <a:rPr lang="ar-EG" dirty="0" smtClean="0"/>
              <a:t>وعرض الشريط الكتابى5</a:t>
            </a:r>
            <a:r>
              <a:rPr lang="en-US" dirty="0" smtClean="0"/>
              <a:t>,</a:t>
            </a:r>
            <a:r>
              <a:rPr lang="ar-EG" dirty="0" smtClean="0"/>
              <a:t>4سم،وهذه القطعة نفذت كتاباتها بالخط الكوفى المورق،والكتابات جاءت بصيغة (</a:t>
            </a:r>
            <a:r>
              <a:rPr lang="ar-EG" b="1" dirty="0" smtClean="0"/>
              <a:t>انت ذو فضل ومنا وانى ذو خطايا فاعف عنى ا)</a:t>
            </a:r>
            <a:r>
              <a:rPr lang="ar-EG" dirty="0" smtClean="0"/>
              <a:t>،ويلتف حول الكتابات شريط زخرفى نباتى. وقد خلت الكتابات فى هذه القطعة من الشكل والإعجام.وقدتضمنت الكتابات فى هذه القطعة المنسوجة شطر من قصيدة للإمام على كرم الله وجهه</a:t>
            </a:r>
            <a:r>
              <a:rPr lang="ar-EG" b="1" baseline="30000" dirty="0" smtClean="0"/>
              <a:t>()</a:t>
            </a:r>
            <a:r>
              <a:rPr lang="ar-EG" dirty="0" smtClean="0"/>
              <a:t>ونصها </a:t>
            </a:r>
            <a:endParaRPr lang="en-US" dirty="0" smtClean="0"/>
          </a:p>
          <a:p>
            <a:r>
              <a:rPr lang="ar-SA" b="1" dirty="0" smtClean="0"/>
              <a:t>إِلَهِي أَنْتَ ذو فَضْلٍ وَمَنِّ</a:t>
            </a:r>
            <a:r>
              <a:rPr lang="ar-EG" b="1" dirty="0" smtClean="0"/>
              <a:t>                               </a:t>
            </a:r>
            <a:r>
              <a:rPr lang="ar-SA" b="1" dirty="0" smtClean="0"/>
              <a:t>وإني ذو خطايا فاعف عني</a:t>
            </a:r>
            <a:endParaRPr lang="en-US" dirty="0" smtClean="0"/>
          </a:p>
          <a:p>
            <a:r>
              <a:rPr lang="ar-SA" b="1" dirty="0" smtClean="0"/>
              <a:t>وَظَنِّيَ فِيكَ يا رَبي جَمِيْلٌ</a:t>
            </a:r>
            <a:r>
              <a:rPr lang="ar-EG" b="1" dirty="0" smtClean="0"/>
              <a:t>                                </a:t>
            </a:r>
            <a:r>
              <a:rPr lang="ar-SA" b="1" dirty="0" smtClean="0"/>
              <a:t>فَحَقِقْ يا إلَهِيَ حُسْنَ ظَنِّي</a:t>
            </a:r>
            <a:endParaRPr lang="en-US" dirty="0" smtClean="0"/>
          </a:p>
          <a:p>
            <a:pPr>
              <a:buNone/>
            </a:pPr>
            <a:endParaRPr lang="ar-S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Grp="1" noChangeAspect="1" noChangeArrowheads="1"/>
          </p:cNvPicPr>
          <p:nvPr>
            <p:ph sz="quarter" idx="1"/>
          </p:nvPr>
        </p:nvPicPr>
        <p:blipFill>
          <a:blip r:embed="rId2"/>
          <a:srcRect l="27333" t="65742" r="29959" b="6736"/>
          <a:stretch>
            <a:fillRect/>
          </a:stretch>
        </p:blipFill>
        <p:spPr bwMode="auto">
          <a:xfrm>
            <a:off x="838200" y="1600200"/>
            <a:ext cx="7562242" cy="3045813"/>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92500" lnSpcReduction="10000"/>
          </a:bodyPr>
          <a:lstStyle/>
          <a:p>
            <a:r>
              <a:rPr lang="ar-EG" b="1" dirty="0" smtClean="0"/>
              <a:t>- قطعة من نسيج الحرير الأصفر ترجح نسبتها للنصف الثانى من القرن 6هـ/12م </a:t>
            </a:r>
            <a:endParaRPr lang="en-US" dirty="0" smtClean="0"/>
          </a:p>
          <a:p>
            <a:r>
              <a:rPr lang="ar-EG" dirty="0" smtClean="0"/>
              <a:t>        قطعة من نسيج الحرير</a:t>
            </a:r>
            <a:r>
              <a:rPr lang="ar-EG" b="1" dirty="0" smtClean="0"/>
              <a:t> (شكل 60)</a:t>
            </a:r>
            <a:r>
              <a:rPr lang="ar-EG" dirty="0" smtClean="0"/>
              <a:t> ترجح نسبتها للنصف الثانى من القرن 6هـ/ 12م</a:t>
            </a:r>
            <a:r>
              <a:rPr lang="ar-EG" baseline="30000" dirty="0" smtClean="0"/>
              <a:t>()</a:t>
            </a:r>
            <a:r>
              <a:rPr lang="ar-EG" dirty="0" smtClean="0"/>
              <a:t>، وقد سجلت كتابات هذه القطعة بالخط الكوفى المتقن الطرف،قوام زخرفة هذه القطعة مجموعة من الوعول فى وضع إلتفاف برؤوسها للخلف وعلى كل وعل من هذه الوعول شكل جمالونى يعلوه شريط خال من الزخرفة وفوق هذا الشريط شريط كتابى نصه:</a:t>
            </a:r>
            <a:endParaRPr lang="en-US" dirty="0" smtClean="0"/>
          </a:p>
          <a:p>
            <a:r>
              <a:rPr lang="ar-EG" b="1" dirty="0" smtClean="0"/>
              <a:t>(سلام على أهل القبورالدوارس كانهم لم يجلسوا).وقد </a:t>
            </a:r>
            <a:r>
              <a:rPr lang="ar-EG" dirty="0" smtClean="0"/>
              <a:t>نفذت الكتابات فى هذه القطعة المنسوجة بالخط الكوفى المتقن الطرف ،وقد خلت الكتابات فى هذه القطعة من الشكل والإعجام شأنها فى ذلك شأن الكتابات الكوفية وتضمنت الكتابات فى هذه القطعة  شطراً من قصيدة  </a:t>
            </a:r>
            <a:r>
              <a:rPr lang="ar-SA" dirty="0" smtClean="0"/>
              <a:t>سَلامٌ على أهْلِ القُبُورالدّوَارِسِ </a:t>
            </a:r>
            <a:r>
              <a:rPr lang="ar-EG" dirty="0" smtClean="0"/>
              <a:t>من ديوان ابو العتاهية</a:t>
            </a:r>
            <a:r>
              <a:rPr lang="ar-EG" baseline="30000" dirty="0" smtClean="0"/>
              <a:t> ()</a:t>
            </a:r>
            <a:r>
              <a:rPr lang="ar-EG" dirty="0" smtClean="0"/>
              <a:t>والقصيدة كاملة نصها:</a:t>
            </a:r>
            <a:endParaRPr lang="en-US" dirty="0" smtClean="0"/>
          </a:p>
          <a:p>
            <a:endParaRPr lang="ar-S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r>
              <a:rPr lang="ar-SA" dirty="0" smtClean="0"/>
              <a:t>سَلامٌ على أهْلِ القُبُورِ الدّوَارِسِ                   كأنهمُ لَمْ يجْلِسُوا فِي المجالِسِ</a:t>
            </a:r>
            <a:endParaRPr lang="en-US" dirty="0" smtClean="0"/>
          </a:p>
          <a:p>
            <a:r>
              <a:rPr lang="ar-EG" dirty="0" smtClean="0"/>
              <a:t>  </a:t>
            </a:r>
            <a:r>
              <a:rPr lang="ar-SA" dirty="0" smtClean="0"/>
              <a:t>ولم يبلُغُوا منْ بارِدِ الماءِ لَذَّة ً                 ولمْ يَطْعَمُوا مَا بَيْنَ رطبٍ ويابِسِ </a:t>
            </a:r>
            <a:endParaRPr lang="en-US" dirty="0" smtClean="0"/>
          </a:p>
          <a:p>
            <a:r>
              <a:rPr lang="en-US" dirty="0" smtClean="0"/>
              <a:t> </a:t>
            </a:r>
            <a:r>
              <a:rPr lang="ar-SA" dirty="0" smtClean="0"/>
              <a:t>وَلمْ يكُ مِنهُمْ، في الحَياة ِ، مُنافسٌ           طَوِيلُ المُنَى فِيهَا كثيرُ الوَسَاوِسِ </a:t>
            </a:r>
            <a:endParaRPr lang="en-US" dirty="0" smtClean="0"/>
          </a:p>
          <a:p>
            <a:r>
              <a:rPr lang="ar-SA" dirty="0" smtClean="0"/>
              <a:t> لقدْ صرتُمُ فِي غَاية ِ الموْتِ والبِلَى           وَأنْتُمْ بهَا ما بَينَ رَاجٍ وَآئِسِ</a:t>
            </a:r>
            <a:endParaRPr lang="en-US" dirty="0" smtClean="0"/>
          </a:p>
          <a:p>
            <a:r>
              <a:rPr lang="ar-SA" dirty="0" smtClean="0"/>
              <a:t>فلَوْ عَقَلَ المَرْءُ المُنافِسُ في الذي               تركْتُمْ من الدُّنيَا إذَا لمْ ينافسِ</a:t>
            </a:r>
            <a:endParaRPr lang="en-US" dirty="0" smtClean="0"/>
          </a:p>
          <a:p>
            <a:r>
              <a:rPr lang="ar-EG" dirty="0" smtClean="0"/>
              <a:t>وتوجد قطعة اخرى من</a:t>
            </a:r>
            <a:r>
              <a:rPr lang="ar-SA" dirty="0" smtClean="0"/>
              <a:t> نسيج الحرير ترجع للقرن 6-7هـ/12-13م شكل (61) سجلت عليها كتابات بطرية متعاكسة نصها (توكلت على الحى الذى لا يموت).</a:t>
            </a:r>
            <a:endParaRPr lang="en-US" dirty="0" smtClean="0"/>
          </a:p>
          <a:p>
            <a:endParaRPr lang="ar-S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sz="quarter" idx="1"/>
          </p:nvPr>
        </p:nvPicPr>
        <p:blipFill>
          <a:blip r:embed="rId2"/>
          <a:srcRect l="31499" t="26597" r="33084" b="41736"/>
          <a:stretch>
            <a:fillRect/>
          </a:stretch>
        </p:blipFill>
        <p:spPr bwMode="auto">
          <a:xfrm>
            <a:off x="228600" y="1752600"/>
            <a:ext cx="8578516" cy="4343400"/>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sz="quarter" idx="1"/>
          </p:nvPr>
        </p:nvPicPr>
        <p:blipFill>
          <a:blip r:embed="rId2"/>
          <a:srcRect l="34625" t="38264" r="32042" b="10069"/>
          <a:stretch>
            <a:fillRect/>
          </a:stretch>
        </p:blipFill>
        <p:spPr bwMode="auto">
          <a:xfrm>
            <a:off x="2362200" y="1219200"/>
            <a:ext cx="5638800" cy="5462588"/>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lgn="ctr"/>
            <a:r>
              <a:rPr lang="ar-SA" dirty="0" smtClean="0"/>
              <a:t>انتهت المحاضرة </a:t>
            </a:r>
          </a:p>
          <a:p>
            <a:pPr algn="ctr"/>
            <a:r>
              <a:rPr lang="ar-SA" dirty="0" smtClean="0"/>
              <a:t>اشكركم على حسن المتابعة </a:t>
            </a:r>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lvl="0"/>
            <a:r>
              <a:rPr lang="ar-EG" b="1" dirty="0" smtClean="0"/>
              <a:t>النسيج السلجوقي</a:t>
            </a:r>
            <a:endParaRPr lang="en-US" dirty="0" smtClean="0"/>
          </a:p>
          <a:p>
            <a:r>
              <a:rPr lang="ar-EG" dirty="0" smtClean="0"/>
              <a:t>تطورت صناعة المنسوجات فى العصر السلجوقى لعدة عوامل منها الرخاء الاقتصادى الذى توفر للدول الإسلامية التى خضعت لحكم السلاجقة وكنتيجة طبيعية وهامة ترتبت على الأخذ بنظام الاقطاع،علاوة على الاهتمام الملحوظ الذى اولاه السلاجقة للتجارة وللطرق التجارية،بالإضافة إلى ذلك حب سلاطين السلاجقة وامرائهم واتباعهم لاقتناء الملابس الفاخرة لهم أو كهدايا تمنح طبقاً لنظام "الخلع"،كل هذه الأسباب أدت إلى تطور صناعة المنسوجات،واصبحت المنسوجات الحريرية تصدر إلى اوروبا </a:t>
            </a:r>
            <a:endParaRPr lang="ar-S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ar-SA" dirty="0" smtClean="0"/>
              <a:t>وتوفرت فى العصر السلجوقى كل مستلزمات صناعة النسيج وخاصة مواد الصباغة،فمنها الصبغة الحمراء القرمزية التى تستخرج من الدودة </a:t>
            </a:r>
            <a:r>
              <a:rPr lang="ar-EG" dirty="0" smtClean="0"/>
              <a:t>القرمزية وتجلب من وسط آسيا وشيرازوآسيا الصغرى وشواطئ البحر الأسود،وكذلك النيلة وهى صبغة زرقاء وتتوفر فى بغداد وتعطى لوناً أزرق غامق،وغيرها من الأصباغ المختلفة التى تستخدم فى صناعة المنسوجات،وتوفر أيضاً" الشب" وهى من المواد المهمة فى الصباغة وتستخدم فى تثبيت الألوان ويتوفر فى شرق البحر الأبيض المتوسط،ووسط الأناضول ، وفى كوتاهيه وفى قره حيصار وشمال افريقيا</a:t>
            </a:r>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ar-SA" dirty="0" smtClean="0"/>
              <a:t>وعن مراكز صناعة المنسوجات فى العصر السلجوقى فهى عديدة ،نظراً لأن السلاجقة حكموا امبراطورية مترامية الأطراف،وبالتالى تعددت المراكز الصناعية ، ففى بغداد اذدهرت صناعة الحرير منذ القرن الخامس الهجرى(11م) وفى الموصل ،وبعض مدن دمشق وفى آسيا الصغرى فى قونية حيث ذاع صيت الحرير الرومى،وفى تبريز فى إيران استخدمت الخيوط الذهبية فى المنسوجات نقلاً عن الصين،وفى الرى وسوسة وجند وشاهبور وخوزستان وشيراز ومرو وهراة واصفهان وغيرها </a:t>
            </a:r>
            <a:endParaRPr lang="ar-S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ar-SA" b="1" dirty="0" smtClean="0"/>
              <a:t>طرق تنفيذ الزخارف على المنسوجات السلجوقية </a:t>
            </a:r>
            <a:endParaRPr lang="en-US" dirty="0" smtClean="0"/>
          </a:p>
          <a:p>
            <a:r>
              <a:rPr lang="ar-SA" dirty="0" smtClean="0"/>
              <a:t>    تنفذ الكتابات على النسيج فى شريط الطراز،وكلمة طراز هو لفظ أعجمى مأخوذ من كلمة "طرازيدون"، ومعناها التطريز،والمعنى الأصلى لكلمة الطراز هو التطريز ثم اتسع مدلولها فأصبحت تستعمل للكتابة على الورق والنسيج، وشريط الطراز يسجل فيه أسم الخليفة ومصانع الطراز،وكانت تسجل البسملة ثم اسم الخليفة كاملاً اومختصراً ثم الدعاء له وفى بعض الأحيان يذكر اسم أحد أفراد أسرته وفى أحيان أخرى نجد اسم صاحب الطراز(المشرف عليه)</a:t>
            </a:r>
            <a:endParaRPr lang="ar-S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92500" lnSpcReduction="10000"/>
          </a:bodyPr>
          <a:lstStyle/>
          <a:p>
            <a:r>
              <a:rPr lang="ar-SA" b="1" dirty="0" smtClean="0"/>
              <a:t>- طريقة الطباعة :</a:t>
            </a:r>
            <a:endParaRPr lang="en-US" dirty="0" smtClean="0"/>
          </a:p>
          <a:p>
            <a:r>
              <a:rPr lang="ar-SA" dirty="0" smtClean="0"/>
              <a:t>لا توجد معلومات مؤكدة عن تاريخ فن طباعة المنسوجات فى إيران،فقد ذكر بيكر (</a:t>
            </a:r>
            <a:r>
              <a:rPr lang="en-US" dirty="0" smtClean="0"/>
              <a:t>Baker</a:t>
            </a:r>
            <a:r>
              <a:rPr lang="ar-SA" dirty="0" smtClean="0"/>
              <a:t>) اعتماداً على ما جاء فى كتاب </a:t>
            </a:r>
            <a:r>
              <a:rPr lang="en-US" dirty="0" err="1" smtClean="0"/>
              <a:t>papillon</a:t>
            </a:r>
            <a:r>
              <a:rPr lang="ar-SA" dirty="0" smtClean="0"/>
              <a:t> أن صناعة المنسوجات المطبوعة ظهرت فى إيران فى عهد محمود الغزنوى،ولكنه لم يشر إلى أى قطعة أثرية أو يعط دليلاًعلى ذلك،وورد أنه توجد قطعة من الحرير عليها زخارف مطبوعة ترجع للقرن 12-13م،وهى محفوظة بمتحف دترويت وقوامها جامة بيضاوية تحصر بينها طاووسين متقابلين ويحيط بهما شريط من الكتابة العربية بالخط النسخ نصها</a:t>
            </a:r>
            <a:r>
              <a:rPr lang="ar-SA" b="1" dirty="0" smtClean="0"/>
              <a:t>(توكلت على الله الذى لا راد لقضائه</a:t>
            </a:r>
            <a:r>
              <a:rPr lang="ar-SA" dirty="0" smtClean="0"/>
              <a:t>)، ورغم وفرة عدد القطع الأثرية التى تثبت وجود منسوجات مطبوعة فى إيران يرجع تاريخها على أقل تقدير إلى العصر السلجوقى ،إلا أننا لم نعثر على الأدوات التى صنعت بها مثل القوالب والأختام وما إليها...،وعن طريقة صناعة المنسوجات المطبوعة ففريق يرى أنها كانت مرسومة بينما يقول فريق آخر أنها مطبوعة بالقالب</a:t>
            </a:r>
            <a:endParaRPr lang="ar-S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ar-SA" b="1" dirty="0" smtClean="0"/>
              <a:t>- طريقة استخدام المواد العازلة :</a:t>
            </a:r>
            <a:endParaRPr lang="en-US" dirty="0" smtClean="0"/>
          </a:p>
          <a:p>
            <a:r>
              <a:rPr lang="ar-SA" dirty="0" smtClean="0"/>
              <a:t>وفى هذه الطريقة يستخدم الشمع أو الطفل لتغطية المساحات والزخارف التى لا يراد صباغتها بلون معين،فإذا غمس النسيج فى أحواض الصباغة فإن المواد العازلة تمنع تسرب لون الصباغة إلى المساحات المغطاة بها،وقد عرفت مصر هذه الطريقة من الطباعة بواسطة المواد العازلة منذ القرن الخامس للميلاد</a:t>
            </a:r>
            <a:endParaRPr lang="ar-S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ar-SA" b="1" dirty="0" smtClean="0"/>
              <a:t>- طريقة القالب :</a:t>
            </a:r>
            <a:endParaRPr lang="en-US" dirty="0" smtClean="0"/>
          </a:p>
          <a:p>
            <a:r>
              <a:rPr lang="ar-SA" dirty="0" smtClean="0"/>
              <a:t>تعد من أهم طرق الصباغة اليدوية وذلك لسهولتها وقدرتها الكبيرة على الإنتاج  السريع،والطباعة بالقالب عبارة عن رسم وحدة زخرفية على القالب الخشبى ثم تحفر هذه الرسوم إما حفراً بارزاً وتسمى بالقالب الإيجابي</a:t>
            </a:r>
            <a:r>
              <a:rPr lang="en-US" dirty="0" smtClean="0"/>
              <a:t>positive </a:t>
            </a:r>
            <a:r>
              <a:rPr lang="ar-SA" dirty="0" smtClean="0"/>
              <a:t> أو حفراً غائراً ويسمى بالقالب السلبى </a:t>
            </a:r>
            <a:r>
              <a:rPr lang="en-US" dirty="0" smtClean="0"/>
              <a:t>Negative</a:t>
            </a:r>
            <a:r>
              <a:rPr lang="ar-SA" dirty="0" smtClean="0"/>
              <a:t> ثم يغمس القالب فى مادة الصباغة ويطبع على النسيج فيظهر الرسم ملوناً بالصبغة فى حالة القالب الإيجابى وتكون الزخارف بيضاء خالية من الصبغة فى حالة القالب السلبى بينما يصبغ الإطار المحيط بها</a:t>
            </a:r>
            <a:r>
              <a:rPr lang="ar-SA" baseline="30000" dirty="0" smtClean="0"/>
              <a:t> </a:t>
            </a:r>
            <a:endParaRPr lang="ar-S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92500" lnSpcReduction="20000"/>
          </a:bodyPr>
          <a:lstStyle/>
          <a:p>
            <a:r>
              <a:rPr lang="ar-EG" b="1" dirty="0" smtClean="0"/>
              <a:t>نماذج من النسيج السلجوقي</a:t>
            </a:r>
            <a:endParaRPr lang="en-US" dirty="0" smtClean="0"/>
          </a:p>
          <a:p>
            <a:r>
              <a:rPr lang="ar-EG" b="1" dirty="0" smtClean="0"/>
              <a:t>قطعة من نسيج الحرير الأبيض ترجح نسبتها للقرن5- 6هـ/ 11-12م</a:t>
            </a:r>
            <a:endParaRPr lang="en-US" dirty="0" smtClean="0"/>
          </a:p>
          <a:p>
            <a:r>
              <a:rPr lang="ar-EG" dirty="0" smtClean="0"/>
              <a:t>قطعة من نسيج الحرير الأبيض(شكل58) ترجع للقرن 5-6هـ/ 11-12م،وهى محفوظة بمجموعة (مسزمور) بمتحف فيكتوريا وألبرت، وطولها(5 بوصة/ 13سم)، وهذه القطعة قوام زخرفتها رسم لحيوان الجرافيين وقد نفذ على هيئة طائر النسر بشكل كبير وعلى يمينه ويساره رسم لأسدين مجنحين ويقبض على رأس الطائر شخص يقف،وطائر النسر فى هذه القطعة المنسوجة ناشر جناحية ويلتف برأسه ناحية اليمين وبأعلى ريش النسر نفذ رسم لأسدين مجنحين نفذا بصورة أصغر، ونفذت الكتابات أسفل الطائر بشكل متعاكس نصها (نعمة تامه) ونفذت بالخط الكوفى المورق.؛ ومن الملاحظ أن كتابات هذه القطعة المنسوجة تتميز بتنسيق الكتابات ونفذت الكتابات على خطوط مستقيمة،وتتميز الكتابات كذلك بدقة الحفر والتناسق ودقة الزخارف النباتية المنفذة وقد خلت الكتابات من الشكل والأعجام.</a:t>
            </a:r>
            <a:endParaRPr lang="en-US" dirty="0" smtClean="0"/>
          </a:p>
          <a:p>
            <a:endParaRPr lang="ar-SA"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29</TotalTime>
  <Words>1027</Words>
  <Application>Microsoft Office PowerPoint</Application>
  <PresentationFormat>On-screen Show (4:3)</PresentationFormat>
  <Paragraphs>34</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Civic</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 Alaa</dc:creator>
  <cp:lastModifiedBy>Dr Alaa</cp:lastModifiedBy>
  <cp:revision>28</cp:revision>
  <dcterms:created xsi:type="dcterms:W3CDTF">2006-08-16T00:00:00Z</dcterms:created>
  <dcterms:modified xsi:type="dcterms:W3CDTF">2020-03-18T16:32:29Z</dcterms:modified>
</cp:coreProperties>
</file>