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9" r:id="rId10"/>
    <p:sldId id="264" r:id="rId11"/>
    <p:sldId id="270" r:id="rId12"/>
    <p:sldId id="265" r:id="rId13"/>
    <p:sldId id="271" r:id="rId14"/>
    <p:sldId id="272" r:id="rId15"/>
    <p:sldId id="266" r:id="rId16"/>
    <p:sldId id="267" r:id="rId17"/>
    <p:sldId id="26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6" d="100"/>
          <a:sy n="66" d="100"/>
        </p:scale>
        <p:origin x="-63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3/18/2020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3/18/2020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3/18/2020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3/18/2020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2362200"/>
            <a:ext cx="7854696" cy="2362200"/>
          </a:xfrm>
        </p:spPr>
        <p:txBody>
          <a:bodyPr>
            <a:normAutofit lnSpcReduction="10000"/>
          </a:bodyPr>
          <a:lstStyle/>
          <a:p>
            <a:pPr algn="ctr"/>
            <a:r>
              <a:rPr lang="ar-SA" b="1" dirty="0" smtClean="0"/>
              <a:t>محاضرة الأسبوع الثانى </a:t>
            </a:r>
          </a:p>
          <a:p>
            <a:pPr algn="ctr"/>
            <a:r>
              <a:rPr lang="ar-SA" b="1" smtClean="0"/>
              <a:t>المحاضرة الخامسة </a:t>
            </a:r>
            <a:endParaRPr lang="ar-SA" b="1" dirty="0" smtClean="0"/>
          </a:p>
          <a:p>
            <a:pPr algn="ctr"/>
            <a:r>
              <a:rPr lang="ar-SA" b="1" dirty="0" smtClean="0"/>
              <a:t>مادة فنون شرق العالم الاسلامى </a:t>
            </a:r>
          </a:p>
          <a:p>
            <a:pPr algn="ctr"/>
            <a:r>
              <a:rPr lang="ar-SA" b="1" dirty="0" smtClean="0"/>
              <a:t>اعداد</a:t>
            </a:r>
          </a:p>
          <a:p>
            <a:pPr algn="ctr"/>
            <a:r>
              <a:rPr lang="ar-SA" b="1" dirty="0" smtClean="0"/>
              <a:t>ا.م.د/ علاء الدين بدوى محمود الخضرى </a:t>
            </a:r>
            <a:endParaRPr lang="ar-SA"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638800"/>
          </a:xfrm>
        </p:spPr>
        <p:txBody>
          <a:bodyPr>
            <a:normAutofit/>
          </a:bodyPr>
          <a:lstStyle/>
          <a:p>
            <a:r>
              <a:rPr lang="ar-EG" b="1" dirty="0" smtClean="0"/>
              <a:t>باب من الخشب يرجح  تاريخه  للقرن (6-7هـ/12-13م)</a:t>
            </a:r>
            <a:endParaRPr lang="en-US" dirty="0" smtClean="0"/>
          </a:p>
          <a:p>
            <a:r>
              <a:rPr lang="ar-EG" dirty="0" smtClean="0"/>
              <a:t>باب خشبى </a:t>
            </a:r>
            <a:r>
              <a:rPr lang="ar-EG" dirty="0" smtClean="0"/>
              <a:t>يرجح  </a:t>
            </a:r>
            <a:r>
              <a:rPr lang="ar-EG" dirty="0" smtClean="0"/>
              <a:t>تأريخه  للقرن 6-7هـ/12-13م من صناعة مدينة قونية</a:t>
            </a:r>
            <a:r>
              <a:rPr lang="ar-EG" baseline="30000" dirty="0" smtClean="0"/>
              <a:t>()</a:t>
            </a:r>
            <a:r>
              <a:rPr lang="ar-EG" dirty="0" smtClean="0"/>
              <a:t> وهو محفوظ بمتحف</a:t>
            </a:r>
            <a:r>
              <a:rPr lang="ar-EG" b="1" dirty="0" smtClean="0"/>
              <a:t>( </a:t>
            </a:r>
            <a:r>
              <a:rPr lang="en-US" b="1" dirty="0" smtClean="0"/>
              <a:t> (</a:t>
            </a:r>
            <a:r>
              <a:rPr lang="en-US" b="1" dirty="0" err="1" smtClean="0"/>
              <a:t>Chinilikoshk</a:t>
            </a:r>
            <a:r>
              <a:rPr lang="ar-EG" dirty="0" smtClean="0"/>
              <a:t>بإستانبول</a:t>
            </a:r>
            <a:r>
              <a:rPr lang="en-US" dirty="0" smtClean="0"/>
              <a:t> </a:t>
            </a:r>
            <a:r>
              <a:rPr lang="ar-EG" dirty="0" smtClean="0"/>
              <a:t>بالأناضول</a:t>
            </a:r>
            <a:r>
              <a:rPr lang="ar-EG" baseline="30000" dirty="0" smtClean="0"/>
              <a:t>()</a:t>
            </a:r>
            <a:r>
              <a:rPr lang="ar-EG" dirty="0" smtClean="0"/>
              <a:t>ويذكر"</a:t>
            </a:r>
            <a:r>
              <a:rPr lang="ar-SA" dirty="0" smtClean="0"/>
              <a:t>محمد أوغلو"</a:t>
            </a:r>
            <a:r>
              <a:rPr lang="ar-EG" dirty="0" smtClean="0"/>
              <a:t> أنه من المؤكد أنه يرجع للنصف الثانى من القرن 13م،ويتكون هذا الباب من دلفتين  تحتوى كل دلفة على مساحة وسطى مستطيلة زخرفت بإطار من الزخارف الأرابيسكية وفى وسطها جامة وسطى بأعلاها جامة وبأسفلها جامة أخرى،وقد نفذت فى أعلى الإطار بشكل نصف دائرى  والحنية المعقودة ذات عقد مدبب مزودة بنقوش بخط النسخ</a:t>
            </a:r>
            <a:r>
              <a:rPr lang="ar-EG" baseline="30000" dirty="0" smtClean="0"/>
              <a:t>()</a:t>
            </a:r>
            <a:r>
              <a:rPr lang="ar-EG" dirty="0" smtClean="0"/>
              <a:t>،ولكن بالتدقيق فى نوعية الخط تبين أنه خط الثلث ونص الكتابة </a:t>
            </a:r>
            <a:endParaRPr lang="en-US" dirty="0" smtClean="0"/>
          </a:p>
          <a:p>
            <a:r>
              <a:rPr lang="ar-EG" dirty="0" smtClean="0"/>
              <a:t>  (</a:t>
            </a:r>
            <a:r>
              <a:rPr lang="ar-EG" b="1" dirty="0" smtClean="0"/>
              <a:t>بسم الله الرحمن الرحيم  ادْخُلُوهَا بِسَلاَمٍ آمِنِينَ)</a:t>
            </a:r>
            <a:r>
              <a:rPr lang="ar-EG" baseline="30000" dirty="0" smtClean="0"/>
              <a:t>()</a:t>
            </a:r>
            <a:r>
              <a:rPr lang="ar-EG" dirty="0" smtClean="0"/>
              <a:t>، ويتضح من كتابات هذا الباب الخشبى مدى التطور الذى لحق كتابات خط الثلث ومدى إتقان تنفيذ هذه الحروف.</a:t>
            </a:r>
            <a:endParaRPr lang="en-US" dirty="0" smtClean="0"/>
          </a:p>
          <a:p>
            <a:endParaRPr lang="ar-SA"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l="30312" t="20000" r="31250" b="10000"/>
          <a:stretch>
            <a:fillRect/>
          </a:stretch>
        </p:blipFill>
        <p:spPr bwMode="auto">
          <a:xfrm>
            <a:off x="1982560" y="304800"/>
            <a:ext cx="4723040" cy="645098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867400"/>
          </a:xfrm>
        </p:spPr>
        <p:txBody>
          <a:bodyPr>
            <a:normAutofit/>
          </a:bodyPr>
          <a:lstStyle/>
          <a:p>
            <a:r>
              <a:rPr lang="ar-EG" b="1" dirty="0" smtClean="0"/>
              <a:t>- رحل "حامل" مصحف يرجع لسنة 678هـ/ 1279م</a:t>
            </a:r>
            <a:endParaRPr lang="en-US" dirty="0" smtClean="0"/>
          </a:p>
          <a:p>
            <a:r>
              <a:rPr lang="ar-EG" dirty="0" smtClean="0"/>
              <a:t>حامل مصحف من العصر السلجوقى</a:t>
            </a:r>
            <a:r>
              <a:rPr lang="ar-EG" b="1" dirty="0" smtClean="0"/>
              <a:t>(لوحة 56-57) </a:t>
            </a:r>
            <a:r>
              <a:rPr lang="ar-EG" dirty="0" smtClean="0"/>
              <a:t> يرجع لسنة 678هـ/ 1279م</a:t>
            </a:r>
            <a:r>
              <a:rPr lang="ar-EG" baseline="30000" dirty="0" smtClean="0"/>
              <a:t>() </a:t>
            </a:r>
            <a:r>
              <a:rPr lang="ar-EG" dirty="0" smtClean="0"/>
              <a:t>وهو من خشب الجوز ويرجع لسنة 678هـ/ 1279م،وقد صنع فى مدينة قونية بالأناضول،ومحفوظ بمتحف مولانا فى قونيا برقم 332،وارتفاعه 5</a:t>
            </a:r>
            <a:r>
              <a:rPr lang="en-US" dirty="0" smtClean="0"/>
              <a:t>,</a:t>
            </a:r>
            <a:r>
              <a:rPr lang="ar-EG" dirty="0" smtClean="0"/>
              <a:t>49سم،وعرضه 5</a:t>
            </a:r>
            <a:r>
              <a:rPr lang="en-US" dirty="0" smtClean="0"/>
              <a:t>,</a:t>
            </a:r>
            <a:r>
              <a:rPr lang="ar-EG" dirty="0" smtClean="0"/>
              <a:t>42سم، وسمك الخشب 3سم</a:t>
            </a:r>
            <a:r>
              <a:rPr lang="ar-EG" baseline="30000" dirty="0" smtClean="0"/>
              <a:t>()</a:t>
            </a:r>
            <a:r>
              <a:rPr lang="ar-EG" dirty="0" smtClean="0"/>
              <a:t>، واستخدم الرحل كمنضدة</a:t>
            </a:r>
            <a:r>
              <a:rPr lang="ar-EG" baseline="30000" dirty="0" smtClean="0"/>
              <a:t>() </a:t>
            </a:r>
            <a:r>
              <a:rPr lang="ar-EG" dirty="0" smtClean="0"/>
              <a:t>لحمل المصحف الشريف فى المكتبة للقراءة،ويتكون هذا الحامل من لوحين من الخشب يمثل الجزء العلوى الحامل والجزء السفلى يمثل أرجل هذا الحامل وقد تميز هذا الحامل باحتوائه على عناصر زخرفية متنوعة ما بين عناصر زخرفية نباتية وأخرى كتابية وهندسية وعناصر حيوانية ،وقد أودع هذا الحامل فى ضريح جلال الدين الرومى</a:t>
            </a:r>
            <a:r>
              <a:rPr lang="ar-EG" baseline="30000" dirty="0" smtClean="0"/>
              <a:t> ()</a:t>
            </a:r>
            <a:r>
              <a:rPr lang="ar-EG" dirty="0" smtClean="0"/>
              <a:t>بعد 6 سنوات من صناعته</a:t>
            </a:r>
            <a:r>
              <a:rPr lang="ar-EG" baseline="30000" dirty="0" smtClean="0"/>
              <a:t>() </a:t>
            </a:r>
            <a:r>
              <a:rPr lang="ar-EG" dirty="0" smtClean="0"/>
              <a:t>وقد درس هذا الحامل ودرست عناصره النباتية </a:t>
            </a:r>
            <a:r>
              <a:rPr lang="ar-EG" dirty="0" smtClean="0"/>
              <a:t>والحيوانية.</a:t>
            </a:r>
            <a:endParaRPr lang="en-US"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l="33074" t="21881" r="36980" b="12152"/>
          <a:stretch>
            <a:fillRect/>
          </a:stretch>
        </p:blipFill>
        <p:spPr bwMode="auto">
          <a:xfrm>
            <a:off x="2971800" y="0"/>
            <a:ext cx="3810000" cy="6798365"/>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l="35678" t="23617" r="34376" b="6944"/>
          <a:stretch>
            <a:fillRect/>
          </a:stretch>
        </p:blipFill>
        <p:spPr bwMode="auto">
          <a:xfrm>
            <a:off x="3048000" y="457200"/>
            <a:ext cx="3200400" cy="55626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62000"/>
            <a:ext cx="8229600" cy="5410200"/>
          </a:xfrm>
        </p:spPr>
        <p:txBody>
          <a:bodyPr>
            <a:normAutofit/>
          </a:bodyPr>
          <a:lstStyle/>
          <a:p>
            <a:r>
              <a:rPr lang="ar-EG" b="1" dirty="0" smtClean="0"/>
              <a:t>جلال </a:t>
            </a:r>
            <a:r>
              <a:rPr lang="ar-EG" b="1" dirty="0" smtClean="0"/>
              <a:t>الدين  الرومى:</a:t>
            </a:r>
            <a:r>
              <a:rPr lang="ar-EG" dirty="0" smtClean="0"/>
              <a:t> ولد فى مدينة بلخ فى السادس من ربيع الأول عام 604هـ / سبتمبر 1207م ولقب  بجلال الدين محمد البلخى، ولكن اللقب الذى انتشر بين الباحثين والعلماء على مر العصور هو "الرومى نسبة إلى ارض الروم " الأناضول " أرض الهرة التى انتقل إليها الحكيم ، وقضى بها معظم حياته .ولم يمر على ولادته وقت طويل حتى أجبر والده العلامة الجليل (محمد بن الحسين الخطيبى البكرى) الشهير ببهاء الدين ، ويقال أن جلال الدين انتسب من ناحية الاب إلى أبى بكر الصديق،ومن ناحية الأم إلى أسرة خوارزمشاة التى كانت تحكم إقليم ما وراء النهر وبقاعاً أخرى من شرق العالم الإسلامى،، وقد حقق أباه شهرة ومكانة مرموقة جعلته يلقب بسلطان العلماء ,</a:t>
            </a:r>
            <a:r>
              <a:rPr lang="en-US" dirty="0" smtClean="0"/>
              <a:t>.,</a:t>
            </a:r>
            <a:r>
              <a:rPr lang="ar-EG" dirty="0" smtClean="0"/>
              <a:t>وقد لقى جلال الدين الرومى بعد موته من التكريم والتقدير ما لقى فى حياتة .فقد رصدت الأموال الوافرة لبناء ضريح له ،أقيمت فوقه قبة عرفت بالخضراء .وقد خصص الوزير معين الدين براونة لذلك مبلغ 130 ألف درهم ،كما تبرع علم الدين قيصر أحد أغنياء قونية بثلاثبن ألف درهم ،</a:t>
            </a:r>
            <a:endParaRPr lang="ar-SA" dirty="0" smtClean="0"/>
          </a:p>
          <a:p>
            <a:endParaRPr lang="ar-SA"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867400"/>
          </a:xfrm>
        </p:spPr>
        <p:txBody>
          <a:bodyPr>
            <a:normAutofit/>
          </a:bodyPr>
          <a:lstStyle/>
          <a:p>
            <a:r>
              <a:rPr lang="ar-EG" b="1" dirty="0" smtClean="0"/>
              <a:t>النقوش الكتابية بالرحل" حامل مصحف :</a:t>
            </a:r>
            <a:endParaRPr lang="en-US" dirty="0" smtClean="0"/>
          </a:p>
          <a:p>
            <a:r>
              <a:rPr lang="ar-EG" dirty="0" smtClean="0"/>
              <a:t> نفذت الكتابات فى هذا الحامل على الجزء العلوى من أرجل الحامل فى شريط مستطيل تقرأ كتاباته على الوجه (</a:t>
            </a:r>
            <a:r>
              <a:rPr lang="ar-EG" b="1" dirty="0" smtClean="0"/>
              <a:t>وقف هذا الرحل على التربة المطهرة سلطان العارفين</a:t>
            </a:r>
            <a:r>
              <a:rPr lang="ar-EG" dirty="0" smtClean="0"/>
              <a:t>)،وعلى الظهر(</a:t>
            </a:r>
            <a:r>
              <a:rPr lang="ar-EG" b="1" dirty="0" smtClean="0"/>
              <a:t>جلال الحق والدين قدس الله سره عبده جمال الدين الخادم الصاحبى سنة 678)،و</a:t>
            </a:r>
            <a:r>
              <a:rPr lang="ar-EG" dirty="0" smtClean="0"/>
              <a:t>نفذت الكتابات فى هذا الحامل بخط الثلث المتقن وقد نفذت بطريقة الحفر البارز،ومن الواضح أن كتابات هذا الحامل تمثل تطوراً فى شكل الأبجدية فى خط الثلث  حيث مثلت الزلف بشكل واضح متقن إلى حد كبير فى كتابات هذا الحامل والكتابات واضحة وقوية إلى حد كبير واحتوت على الشكل والإعجام،وأيضاً استخدم الخطاط طريقة كتابة التاريخ بالأرقام الهندية فى كتابة تاريخ هذه التحفة الفنية </a:t>
            </a:r>
            <a:r>
              <a:rPr lang="ar-EG" b="1" dirty="0" smtClean="0"/>
              <a:t> </a:t>
            </a:r>
            <a:r>
              <a:rPr lang="ar-EG" dirty="0" smtClean="0"/>
              <a:t>وهو سنة 678.</a:t>
            </a:r>
            <a:endParaRPr lang="en-US" dirty="0" smtClean="0"/>
          </a:p>
          <a:p>
            <a:endParaRPr lang="ar-SA"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867400"/>
          </a:xfrm>
        </p:spPr>
        <p:txBody>
          <a:bodyPr/>
          <a:lstStyle/>
          <a:p>
            <a:r>
              <a:rPr lang="ar-EG" b="1" dirty="0" smtClean="0"/>
              <a:t>و</a:t>
            </a:r>
            <a:r>
              <a:rPr lang="ar-EG" dirty="0" smtClean="0"/>
              <a:t>تميز هذا الحامل باحتوائه على عناصر زخرفية متنوعة ما بين عناصر زخرفية نباتية وأخرى كتابية وهندسية وعناصر حيوانية،وبالنسبة للزخارف النباتية فقد غشت أغلب الرحل ومثلت الزخارف النباتية فى زخارف الأرابيسك الملتفة والمتداخلة بشكل زخرفى بديع ومثلت أيضا فى رجلى العقد ومثل فى الوسط شكل لعقد ثلاثى الفصوص من الأوراق النباتية والمفرغة .</a:t>
            </a:r>
            <a:endParaRPr lang="en-US" dirty="0" smtClean="0"/>
          </a:p>
          <a:p>
            <a:r>
              <a:rPr lang="ar-EG" b="1" dirty="0" smtClean="0"/>
              <a:t> </a:t>
            </a:r>
            <a:endParaRPr lang="en-US" dirty="0" smtClean="0"/>
          </a:p>
          <a:p>
            <a:endParaRPr lang="ar-S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762000"/>
            <a:ext cx="8229600" cy="4389120"/>
          </a:xfrm>
        </p:spPr>
        <p:txBody>
          <a:bodyPr>
            <a:normAutofit fontScale="92500"/>
          </a:bodyPr>
          <a:lstStyle/>
          <a:p>
            <a:r>
              <a:rPr lang="ar-EG" b="1" dirty="0" smtClean="0"/>
              <a:t>4-التحف </a:t>
            </a:r>
            <a:r>
              <a:rPr lang="ar-EG" b="1" dirty="0" smtClean="0"/>
              <a:t>الخشبية</a:t>
            </a:r>
            <a:endParaRPr lang="en-US" dirty="0" smtClean="0"/>
          </a:p>
          <a:p>
            <a:r>
              <a:rPr lang="ar-SA" dirty="0" smtClean="0"/>
              <a:t>يعد الخشب أكثر المواد الأولية انتشاراً، ولعله أكثرها مواءمة، في صناعة الأثاث، وفي الطبيعة أنواع لاحصر لها من الأخشاب المختلفة التي يمكن استعمالها لهذه الغاية، ولكن بعض أنواع الخشب اختصت بصفات وميزات طبيعية وضعتها في المرتبة الأولى عند مصممى المنتجات الفنية وقطع الأثاث، وتعد فنون صناعة وزخرفة الأخشاب من الصناعات المهمة والملازمة لعمارة المساجد والمدراس والمنشأت المعمارية بصفة عامة،وتعد المنتجات الخشبية من المنتجات النادرة فى أغلب العصور لما للأخشاب من خواص متمثلة فى تآكل الأخشاب،وتعرضها للحريق والتلف بسرعة،وعلى الرغم من ذلك فقد وجدت قطع متنوعة من العصر السجوقى تعكس لنا أساليب الصناعة والزخرفة التى كانت سائدة فى هذه الفترة ومن هذه الطرق :</a:t>
            </a:r>
            <a:endParaRPr lang="en-US" dirty="0" smtClean="0"/>
          </a:p>
          <a:p>
            <a:endParaRPr lang="ar-S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62600"/>
          </a:xfrm>
        </p:spPr>
        <p:txBody>
          <a:bodyPr>
            <a:normAutofit lnSpcReduction="10000"/>
          </a:bodyPr>
          <a:lstStyle/>
          <a:p>
            <a:r>
              <a:rPr lang="ar-EG" b="1" dirty="0" smtClean="0"/>
              <a:t>- طريقة الحفر:  </a:t>
            </a:r>
            <a:endParaRPr lang="en-US" dirty="0" smtClean="0"/>
          </a:p>
          <a:p>
            <a:r>
              <a:rPr lang="ar-SA" dirty="0" smtClean="0"/>
              <a:t>استخدم فن الحفر كأسلوب فى تنفيذ ازخارف والكتابات على التحف الخشبية فى العمائر </a:t>
            </a:r>
            <a:r>
              <a:rPr lang="ar-SA" dirty="0" smtClean="0"/>
              <a:t>و </a:t>
            </a:r>
            <a:r>
              <a:rPr lang="ar-SA" dirty="0" smtClean="0"/>
              <a:t>تنوعت طرق الحفر فمنها الحفر العميق الذي ورثه المسلمون عن الفن الهلينستي وظل مستخدمًا في العصر الأموي وبداية العصر العباسي،ثم ابتكر المسلمون طريقة جديدة في الحفر على الخشب وهي طريقة الحفر المائل أو المشطوف والذي ظهر بصفة خاصة في الأخشاب التي تنسب إلى طراز سامرا والعصر </a:t>
            </a:r>
            <a:r>
              <a:rPr lang="ar-SA" dirty="0" smtClean="0"/>
              <a:t>الطولوني،وقد </a:t>
            </a:r>
            <a:r>
              <a:rPr lang="ar-SA" dirty="0" smtClean="0"/>
              <a:t>نسبت هذه الطريقة إلى هذه المدينة لأن أول ظهور لها كان بهذه المدينة ومنها انتشر إلى باقي بقاع العالم الإسلامي ولم يستمر استخدام هذه الطريقة في الحفر حيث عاد النجارون مرة ثانية إلى الطريقة القديمة في الحفر وهي طريقة الحفر </a:t>
            </a:r>
            <a:r>
              <a:rPr lang="ar-SA" dirty="0" smtClean="0"/>
              <a:t>العميق</a:t>
            </a:r>
            <a:r>
              <a:rPr lang="ar-SA" b="1" baseline="30000" dirty="0" smtClean="0"/>
              <a:t>، </a:t>
            </a:r>
            <a:r>
              <a:rPr lang="ar-SA" dirty="0" smtClean="0"/>
              <a:t>وقد </a:t>
            </a:r>
            <a:r>
              <a:rPr lang="ar-SA" dirty="0" smtClean="0"/>
              <a:t>ورث الفنان المسلم في مصر هذا الأسلوب الصناعي لتنفيذ الزخارف المختلفة على المشغولات الخشبية عن الفنان المصري القديم،ولقد أتقن المصريون القدماء طريقة الحفر على الخشب وكانوا الأسبق في معرفة هذه </a:t>
            </a:r>
            <a:r>
              <a:rPr lang="ar-SA" dirty="0" smtClean="0"/>
              <a:t>الصناعة</a:t>
            </a:r>
            <a:endParaRPr lang="ar-SA"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15000"/>
          </a:xfrm>
        </p:spPr>
        <p:txBody>
          <a:bodyPr>
            <a:normAutofit/>
          </a:bodyPr>
          <a:lstStyle/>
          <a:p>
            <a:r>
              <a:rPr lang="ar-EG" b="1" dirty="0" smtClean="0"/>
              <a:t>-طريقة الحفر البارز</a:t>
            </a:r>
            <a:r>
              <a:rPr lang="ar-EG" dirty="0" smtClean="0"/>
              <a:t> </a:t>
            </a:r>
            <a:r>
              <a:rPr lang="ar-SA" dirty="0" smtClean="0"/>
              <a:t>:</a:t>
            </a:r>
            <a:endParaRPr lang="en-US" dirty="0" smtClean="0"/>
          </a:p>
          <a:p>
            <a:r>
              <a:rPr lang="ar-SA" dirty="0" smtClean="0"/>
              <a:t>استخدمت هذه الطريقة في مصر منذ القرن الأول الهجري ومن الأمثلة الدالة على ذلك لوح خشبي يرجع لفترة العهد الأموي قوام الزخرفة عليه سلة من أسفل يخرج منها فرعان نباتيان متماوجان يحصران فيما بينهما وريقات نباتية وأوراق عنب وعناقيده وهذه الحشوات محفوظة بمتحف الفن الإسلامي </a:t>
            </a:r>
            <a:r>
              <a:rPr lang="ar-SA" dirty="0" smtClean="0"/>
              <a:t>بالقاهرة،وظهرهذا </a:t>
            </a:r>
            <a:r>
              <a:rPr lang="ar-SA" dirty="0" smtClean="0"/>
              <a:t>الأسلوب في العصر العباسي ومن الأمثلة الدالة على ذلك طبلية أحد الأعمدة بجامع عمرو بن العاص وهي ترجع لفترة العصر العباسي وقوام الزخرفة فروع نباتية ملتفة نفذت بالحفر البارز،واستخدم هذا الأسلوب الصناعي في فترة العهد الفاطمي ومن أشهر الأخشاب المزخرفة بهذه الطريقة الإفريز الخشبي الفاطمي ببيمارستان قلاوون والمحفوظة بمتحف الفن الإسلامي بالقاهرة وقوام الزخرفة عليه أشكال آدمية وحيوانية وزخارف نباتية في الإطارات وجميع الزخارف بالحفر </a:t>
            </a:r>
            <a:r>
              <a:rPr lang="ar-SA" dirty="0" smtClean="0"/>
              <a:t>البارز</a:t>
            </a:r>
            <a:endParaRPr lang="en-US" dirty="0" smtClean="0"/>
          </a:p>
          <a:p>
            <a:endParaRPr lang="ar-S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15000"/>
          </a:xfrm>
        </p:spPr>
        <p:txBody>
          <a:bodyPr/>
          <a:lstStyle/>
          <a:p>
            <a:r>
              <a:rPr lang="ar-EG" b="1" dirty="0" smtClean="0"/>
              <a:t>- طريقة الحفر الغائر </a:t>
            </a:r>
            <a:endParaRPr lang="en-US" dirty="0" smtClean="0"/>
          </a:p>
          <a:p>
            <a:r>
              <a:rPr lang="ar-SA" dirty="0" smtClean="0"/>
              <a:t>هو الحفر العميق وقد ورثه المسلمون عن الفن الهلينستى ،وظل مستخدماً فى العصر الأموى وبداية العصر العباسى واستخدم فى العصر الأيوبى وعصر المماليك فى الزخرفة بمستويات </a:t>
            </a:r>
            <a:r>
              <a:rPr lang="ar-SA" dirty="0" smtClean="0"/>
              <a:t>مختلفة، </a:t>
            </a:r>
            <a:r>
              <a:rPr lang="ar-SA" dirty="0" smtClean="0"/>
              <a:t>وبالنسبة للأسلوب الزخرفى المتبع فى العصر السلجوقى فى إيران والعراق فقد استمر استخدام أسلوب سامراء بالإضافة إلى كونها خلفية لموضوعات أخرى بعضها كتابات قرآنية أو زخارف آدمية أو حيوانية تبرز عليها ،وقد اختفى أسلوب سامراء تقريباً فى العصر المغولى وحل محله الزخارف النباتية المجسمة والقريبة من الطبيعة إلى حد كبير،واستعملت الزخارف الهندسية البحتة وإن اختلفت فى طريقة التنفيذ </a:t>
            </a:r>
            <a:r>
              <a:rPr lang="ar-SA" dirty="0" smtClean="0"/>
              <a:t>التطبيقى.</a:t>
            </a:r>
            <a:endParaRPr lang="en-US" dirty="0" smtClean="0"/>
          </a:p>
          <a:p>
            <a:endParaRPr lang="ar-S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p:spPr>
        <p:txBody>
          <a:bodyPr>
            <a:normAutofit/>
          </a:bodyPr>
          <a:lstStyle/>
          <a:p>
            <a:r>
              <a:rPr lang="ar-EG" b="1" dirty="0" smtClean="0"/>
              <a:t>4- طريقة الحز </a:t>
            </a:r>
            <a:endParaRPr lang="en-US" dirty="0" smtClean="0"/>
          </a:p>
          <a:p>
            <a:r>
              <a:rPr lang="ar-SA" dirty="0" smtClean="0"/>
              <a:t>ظهر استخدام هذه الطريقة في الزخرفة على التحف الخشبية منذ القرون الأولى،فظهرت في القرن الأول الهجري وذلك على حشوة يحتفظ بها متحف الفن الإسلامي بالقاهرة وقوام الزخرفة عليها تنفيذ أسدين متواجهين كل منهما نفذ بتماثل تام وقد استخدمت طريقة الحز هنا في تحديد التفاصيل الدقيقة مما جعل الزخرفة تصبح أكثر </a:t>
            </a:r>
            <a:r>
              <a:rPr lang="ar-SA" dirty="0" smtClean="0"/>
              <a:t>تعبيراً،وظهر </a:t>
            </a:r>
            <a:r>
              <a:rPr lang="ar-SA" dirty="0" smtClean="0"/>
              <a:t>هذا الأسلوب على حشوة ترجع للقرن الثاني الهجري ومحفوظة بمتحف الفن الإسلامي،ونفذ عليها زخارف نباتية واستخدمت هذه الطريقة في تحديد التفاصيل الزخرفية بهذه </a:t>
            </a:r>
            <a:r>
              <a:rPr lang="ar-SA" dirty="0" smtClean="0"/>
              <a:t>الزخرفة</a:t>
            </a:r>
            <a:r>
              <a:rPr lang="ar-SA" b="1" baseline="30000" dirty="0" smtClean="0"/>
              <a:t>،</a:t>
            </a:r>
            <a:r>
              <a:rPr lang="ar-SA" b="1" dirty="0" smtClean="0"/>
              <a:t> </a:t>
            </a:r>
            <a:r>
              <a:rPr lang="ar-SA" dirty="0" smtClean="0"/>
              <a:t>وتوجد </a:t>
            </a:r>
            <a:r>
              <a:rPr lang="ar-SA" dirty="0" smtClean="0"/>
              <a:t>قطعة أخرى ترجع للقرن 3هـ قوام الزخرفة عليها شكل معين وفي أركانه الأربعة الخارجية أربع مراوح نخيلية من أعلى وأسفل وتوجد من الداخل ورقة نباتية ونفذت هذه الزخارف بطريقة الحفر البارز وحددت التفاصيل الدقيقة بطريقة الحز وهذه القطعة محفوظة بمتحف الفن الإسلامي </a:t>
            </a:r>
            <a:r>
              <a:rPr lang="ar-SA" dirty="0" smtClean="0"/>
              <a:t>بالقاهرة.</a:t>
            </a:r>
            <a:endParaRPr lang="en-US" dirty="0" smtClean="0"/>
          </a:p>
          <a:p>
            <a:endParaRPr lang="ar-S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4389120"/>
          </a:xfrm>
        </p:spPr>
        <p:txBody>
          <a:bodyPr>
            <a:normAutofit fontScale="92500" lnSpcReduction="10000"/>
          </a:bodyPr>
          <a:lstStyle/>
          <a:p>
            <a:r>
              <a:rPr lang="ar-EG" b="1" dirty="0" smtClean="0"/>
              <a:t>نماذج من التحف الخشبية السلجوقية:- </a:t>
            </a:r>
            <a:endParaRPr lang="en-US" dirty="0" smtClean="0"/>
          </a:p>
          <a:p>
            <a:r>
              <a:rPr lang="ar-EG" b="1" dirty="0" smtClean="0"/>
              <a:t>حشوة خشبية من منبر مؤرخ بشهر جمادى الأولى سنة  546هـ/ 1151م</a:t>
            </a:r>
            <a:endParaRPr lang="en-US" dirty="0" smtClean="0"/>
          </a:p>
          <a:p>
            <a:r>
              <a:rPr lang="ar-EG" dirty="0" smtClean="0"/>
              <a:t>حشوة خشبية من منبر</a:t>
            </a:r>
            <a:r>
              <a:rPr lang="ar-EG" b="1" dirty="0" smtClean="0"/>
              <a:t>(لوحه54) </a:t>
            </a:r>
            <a:r>
              <a:rPr lang="ar-EG" b="1" baseline="30000" dirty="0" smtClean="0"/>
              <a:t>()</a:t>
            </a:r>
            <a:r>
              <a:rPr lang="ar-EG" dirty="0" smtClean="0"/>
              <a:t>بمدينة يزد</a:t>
            </a:r>
            <a:r>
              <a:rPr lang="ar-SA" baseline="30000" dirty="0" smtClean="0"/>
              <a:t>(</a:t>
            </a:r>
            <a:r>
              <a:rPr lang="ar-EG" baseline="30000" dirty="0" smtClean="0"/>
              <a:t>)</a:t>
            </a:r>
            <a:r>
              <a:rPr lang="ar-EG" dirty="0" smtClean="0"/>
              <a:t> الإيرانية يرجع تاريخه لشهر جمادى الأولى 546هـ/ 1151م والمقاسات(35</a:t>
            </a:r>
            <a:r>
              <a:rPr lang="en-US" dirty="0" smtClean="0"/>
              <a:t>,</a:t>
            </a:r>
            <a:r>
              <a:rPr lang="ar-SA" dirty="0" smtClean="0"/>
              <a:t>46</a:t>
            </a:r>
            <a:r>
              <a:rPr lang="en-US" dirty="0" smtClean="0"/>
              <a:t>X</a:t>
            </a:r>
            <a:r>
              <a:rPr lang="ar-SA" dirty="0" smtClean="0"/>
              <a:t>51</a:t>
            </a:r>
            <a:r>
              <a:rPr lang="en-US" dirty="0" smtClean="0"/>
              <a:t>,</a:t>
            </a:r>
            <a:r>
              <a:rPr lang="ar-SA" dirty="0" smtClean="0"/>
              <a:t>76سم )</a:t>
            </a:r>
            <a:r>
              <a:rPr lang="ar-SA" baseline="30000" dirty="0" smtClean="0"/>
              <a:t>(</a:t>
            </a:r>
            <a:r>
              <a:rPr lang="ar-EG" baseline="30000" dirty="0" smtClean="0"/>
              <a:t>)</a:t>
            </a:r>
            <a:r>
              <a:rPr lang="ar-EG" dirty="0" smtClean="0"/>
              <a:t>وهذا المنبر أمر بصنعه أبو بكر بن محمد فى زمن سلطنة علاء الدين كرشاسب</a:t>
            </a:r>
            <a:r>
              <a:rPr lang="ar-EG" b="1" baseline="30000" dirty="0" smtClean="0"/>
              <a:t>()</a:t>
            </a:r>
            <a:r>
              <a:rPr lang="ar-EG" dirty="0" smtClean="0"/>
              <a:t>، حاكم مدينة يزد فى العصر السلجوقى فى جمادى الأولى سنة 546هـ/ 1151م</a:t>
            </a:r>
            <a:r>
              <a:rPr lang="ar-EG" b="1" baseline="30000" dirty="0" smtClean="0"/>
              <a:t>()</a:t>
            </a:r>
            <a:r>
              <a:rPr lang="ar-EG" dirty="0" smtClean="0"/>
              <a:t>،وهذه الحشوة الخشبية عبارة عن ثلاثة ألواح خشبية مجموعة بشكل أفقى تمثل من الداخل  شكل عقد منكسر وعلى جانبيه نفذت زخارف أرابيسكية( من أوراق نباتية ملتفة ومتشابكة )،وعلى يمين العقد نفذ نقش كتابى نصه(لا اله الا الله) ويقابله فى الناحية اليسرى نقش كتابى نصه (محمد رسول الله)،والكتابات التى بداخل العقد المنكسر جاءت فى تسعة بحور نصها:</a:t>
            </a:r>
            <a:endParaRPr lang="en-US" dirty="0" smtClean="0"/>
          </a:p>
          <a:p>
            <a:r>
              <a:rPr lang="en-US" dirty="0" smtClean="0"/>
              <a:t>()</a:t>
            </a:r>
            <a:endParaRPr lang="ar-S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638800"/>
          </a:xfrm>
        </p:spPr>
        <p:txBody>
          <a:bodyPr/>
          <a:lstStyle/>
          <a:p>
            <a:r>
              <a:rPr lang="ar-EG" b="1" dirty="0" smtClean="0"/>
              <a:t>-  امر بعمل</a:t>
            </a:r>
            <a:endParaRPr lang="en-US" dirty="0" smtClean="0"/>
          </a:p>
          <a:p>
            <a:r>
              <a:rPr lang="ar-EG" b="1" dirty="0" smtClean="0"/>
              <a:t>2- المنبر </a:t>
            </a:r>
            <a:r>
              <a:rPr lang="ar-SA" b="1" dirty="0" smtClean="0"/>
              <a:t>عبد مذنب</a:t>
            </a:r>
            <a:endParaRPr lang="en-US" dirty="0" smtClean="0"/>
          </a:p>
          <a:p>
            <a:r>
              <a:rPr lang="ar-EG" b="1" dirty="0" smtClean="0"/>
              <a:t>3 - ابو بكر بن محمد بن احمد كلابى</a:t>
            </a:r>
            <a:endParaRPr lang="en-US" dirty="0" smtClean="0"/>
          </a:p>
          <a:p>
            <a:r>
              <a:rPr lang="ar-EG" b="1" dirty="0" smtClean="0"/>
              <a:t>   4 - (بماله) تقربا إلى  الله ورجا (ء) إلى  رحمه الله</a:t>
            </a:r>
            <a:endParaRPr lang="en-US" dirty="0" smtClean="0"/>
          </a:p>
          <a:p>
            <a:r>
              <a:rPr lang="ar-EG" b="1" dirty="0" smtClean="0"/>
              <a:t>5- فى زمن الامير الاجل  السيد المؤيد المظفر</a:t>
            </a:r>
            <a:endParaRPr lang="en-US" dirty="0" smtClean="0"/>
          </a:p>
          <a:p>
            <a:r>
              <a:rPr lang="ar-EG" b="1" dirty="0" smtClean="0"/>
              <a:t>6- المنصور عضد الدين شمس الملوك الل</a:t>
            </a:r>
            <a:endParaRPr lang="en-US" dirty="0" smtClean="0"/>
          </a:p>
          <a:p>
            <a:r>
              <a:rPr lang="ar-EG" b="1" dirty="0" smtClean="0"/>
              <a:t>7-  والسلاطين علا(ء) الدوله كر شاسب </a:t>
            </a:r>
            <a:r>
              <a:rPr lang="ar-EG" b="1" baseline="30000" dirty="0" smtClean="0"/>
              <a:t> </a:t>
            </a:r>
            <a:r>
              <a:rPr lang="ar-EG" b="1" dirty="0" smtClean="0"/>
              <a:t>ا</a:t>
            </a:r>
            <a:endParaRPr lang="en-US" dirty="0" smtClean="0"/>
          </a:p>
          <a:p>
            <a:r>
              <a:rPr lang="ar-EG" b="1" dirty="0" smtClean="0"/>
              <a:t>8 - بن على بن... بن علا(ء) الدوله حسام أمير .</a:t>
            </a:r>
            <a:endParaRPr lang="en-US" dirty="0" smtClean="0"/>
          </a:p>
          <a:p>
            <a:r>
              <a:rPr lang="ar-EG" b="1" dirty="0" smtClean="0"/>
              <a:t>9-  المؤمنين فى جمادى الأولى سنه ست وأ (ر) بعين وخمس مايه .</a:t>
            </a:r>
            <a:endParaRPr lang="en-US" dirty="0" smtClean="0"/>
          </a:p>
          <a:p>
            <a:endParaRPr lang="ar-S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l="21356" t="21881" r="25262" b="26040"/>
          <a:stretch>
            <a:fillRect/>
          </a:stretch>
        </p:blipFill>
        <p:spPr bwMode="auto">
          <a:xfrm>
            <a:off x="228600" y="762000"/>
            <a:ext cx="8592819" cy="6120160"/>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18</TotalTime>
  <Words>1418</Words>
  <Application>Microsoft Office PowerPoint</Application>
  <PresentationFormat>On-screen Show (4:3)</PresentationFormat>
  <Paragraphs>38</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Flow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Alaa</dc:creator>
  <cp:lastModifiedBy>Dr Alaa</cp:lastModifiedBy>
  <cp:revision>16</cp:revision>
  <dcterms:created xsi:type="dcterms:W3CDTF">2006-08-16T00:00:00Z</dcterms:created>
  <dcterms:modified xsi:type="dcterms:W3CDTF">2020-03-18T08:10:58Z</dcterms:modified>
</cp:coreProperties>
</file>