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93" r:id="rId3"/>
    <p:sldId id="294" r:id="rId4"/>
    <p:sldId id="282" r:id="rId5"/>
    <p:sldId id="283" r:id="rId6"/>
    <p:sldId id="284" r:id="rId7"/>
    <p:sldId id="285" r:id="rId8"/>
    <p:sldId id="286" r:id="rId9"/>
    <p:sldId id="287" r:id="rId10"/>
    <p:sldId id="288" r:id="rId11"/>
    <p:sldId id="289" r:id="rId12"/>
    <p:sldId id="290" r:id="rId13"/>
    <p:sldId id="29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2"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3/19/2020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p>
            <a:pPr algn="r"/>
            <a:r>
              <a:rPr lang="ar-EG" sz="2400" b="1" dirty="0" smtClean="0">
                <a:solidFill>
                  <a:schemeClr val="tx2"/>
                </a:solidFill>
                <a:latin typeface="Simplified Arabic" pitchFamily="18" charset="-78"/>
                <a:cs typeface="Simplified Arabic" pitchFamily="18" charset="-78"/>
              </a:rPr>
              <a:t>مقرر : الفنون </a:t>
            </a:r>
            <a:r>
              <a:rPr lang="ar-EG" sz="2400" b="1" dirty="0">
                <a:solidFill>
                  <a:schemeClr val="tx2"/>
                </a:solidFill>
                <a:latin typeface="Simplified Arabic" pitchFamily="18" charset="-78"/>
                <a:cs typeface="Simplified Arabic" pitchFamily="18" charset="-78"/>
              </a:rPr>
              <a:t>الإسلامية </a:t>
            </a:r>
            <a:r>
              <a:rPr lang="ar-EG" sz="2400" b="1" dirty="0" smtClean="0">
                <a:solidFill>
                  <a:schemeClr val="tx2"/>
                </a:solidFill>
                <a:latin typeface="Simplified Arabic" pitchFamily="18" charset="-78"/>
                <a:cs typeface="Simplified Arabic" pitchFamily="18" charset="-78"/>
              </a:rPr>
              <a:t>( في العصر المملوكي )</a:t>
            </a:r>
            <a:endParaRPr lang="ar-EG" sz="2400" dirty="0"/>
          </a:p>
        </p:txBody>
      </p:sp>
      <p:sp>
        <p:nvSpPr>
          <p:cNvPr id="4" name="Content Placeholder 3"/>
          <p:cNvSpPr>
            <a:spLocks noGrp="1"/>
          </p:cNvSpPr>
          <p:nvPr>
            <p:ph sz="half" idx="2"/>
          </p:nvPr>
        </p:nvSpPr>
        <p:spPr>
          <a:xfrm>
            <a:off x="5105400" y="1524000"/>
            <a:ext cx="3828288" cy="4876800"/>
          </a:xfrm>
        </p:spPr>
        <p:txBody>
          <a:bodyPr>
            <a:normAutofit/>
          </a:bodyPr>
          <a:lstStyle/>
          <a:p>
            <a:pPr marL="82296" indent="0" algn="ctr">
              <a:buNone/>
            </a:pPr>
            <a:r>
              <a:rPr lang="ar-EG" sz="2000" b="1" dirty="0">
                <a:solidFill>
                  <a:schemeClr val="tx2"/>
                </a:solidFill>
                <a:latin typeface="Simplified Arabic" pitchFamily="18" charset="-78"/>
                <a:cs typeface="Simplified Arabic" pitchFamily="18" charset="-78"/>
              </a:rPr>
              <a:t/>
            </a:r>
            <a:br>
              <a:rPr lang="ar-EG" sz="2000" b="1" dirty="0">
                <a:solidFill>
                  <a:schemeClr val="tx2"/>
                </a:solidFill>
                <a:latin typeface="Simplified Arabic" pitchFamily="18" charset="-78"/>
                <a:cs typeface="Simplified Arabic" pitchFamily="18" charset="-78"/>
              </a:rPr>
            </a:br>
            <a:r>
              <a:rPr lang="ar-EG" sz="2000" b="1" dirty="0">
                <a:solidFill>
                  <a:schemeClr val="tx2"/>
                </a:solidFill>
                <a:latin typeface="Simplified Arabic" pitchFamily="18" charset="-78"/>
                <a:cs typeface="Simplified Arabic" pitchFamily="18" charset="-78"/>
              </a:rPr>
              <a:t>الفرقة </a:t>
            </a:r>
            <a:r>
              <a:rPr lang="ar-EG" sz="2000" b="1" dirty="0" smtClean="0">
                <a:solidFill>
                  <a:schemeClr val="tx2"/>
                </a:solidFill>
                <a:latin typeface="Simplified Arabic" pitchFamily="18" charset="-78"/>
                <a:cs typeface="Simplified Arabic" pitchFamily="18" charset="-78"/>
              </a:rPr>
              <a:t>الثالثة – </a:t>
            </a:r>
            <a:r>
              <a:rPr lang="ar-EG" sz="2000" b="1" dirty="0">
                <a:solidFill>
                  <a:schemeClr val="tx2"/>
                </a:solidFill>
                <a:latin typeface="Simplified Arabic" pitchFamily="18" charset="-78"/>
                <a:cs typeface="Simplified Arabic" pitchFamily="18" charset="-78"/>
              </a:rPr>
              <a:t>قسم الآثار </a:t>
            </a:r>
            <a:r>
              <a:rPr lang="ar-EG" sz="2000" b="1" dirty="0" smtClean="0">
                <a:solidFill>
                  <a:schemeClr val="tx2"/>
                </a:solidFill>
                <a:latin typeface="Simplified Arabic" pitchFamily="18" charset="-78"/>
                <a:cs typeface="Simplified Arabic" pitchFamily="18" charset="-78"/>
              </a:rPr>
              <a:t>الإسلامية– كلية </a:t>
            </a:r>
            <a:r>
              <a:rPr lang="ar-EG" sz="2000" b="1" dirty="0">
                <a:solidFill>
                  <a:schemeClr val="tx2"/>
                </a:solidFill>
                <a:latin typeface="Simplified Arabic" pitchFamily="18" charset="-78"/>
                <a:cs typeface="Simplified Arabic" pitchFamily="18" charset="-78"/>
              </a:rPr>
              <a:t>الآثار </a:t>
            </a:r>
            <a:r>
              <a:rPr lang="ar-EG" b="1" dirty="0">
                <a:solidFill>
                  <a:schemeClr val="tx2"/>
                </a:solidFill>
                <a:latin typeface="Simplified Arabic" pitchFamily="18" charset="-78"/>
                <a:cs typeface="Simplified Arabic" pitchFamily="18" charset="-78"/>
              </a:rPr>
              <a:t/>
            </a:r>
            <a:br>
              <a:rPr lang="ar-EG" b="1" dirty="0">
                <a:solidFill>
                  <a:schemeClr val="tx2"/>
                </a:solidFill>
                <a:latin typeface="Simplified Arabic" pitchFamily="18" charset="-78"/>
                <a:cs typeface="Simplified Arabic" pitchFamily="18" charset="-78"/>
              </a:rPr>
            </a:br>
            <a:r>
              <a:rPr lang="ar-EG" sz="2000" b="1" dirty="0" smtClean="0">
                <a:solidFill>
                  <a:schemeClr val="tx2"/>
                </a:solidFill>
                <a:latin typeface="Simplified Arabic" pitchFamily="18" charset="-78"/>
                <a:cs typeface="Simplified Arabic" pitchFamily="18" charset="-78"/>
              </a:rPr>
              <a:t>محاضرة:النسيج </a:t>
            </a:r>
            <a:r>
              <a:rPr lang="ar-EG" sz="2000" b="1" dirty="0">
                <a:solidFill>
                  <a:schemeClr val="tx2"/>
                </a:solidFill>
                <a:latin typeface="Simplified Arabic" pitchFamily="18" charset="-78"/>
                <a:cs typeface="Simplified Arabic" pitchFamily="18" charset="-78"/>
              </a:rPr>
              <a:t>في العصر </a:t>
            </a:r>
            <a:r>
              <a:rPr lang="ar-EG" sz="2000" b="1" dirty="0" smtClean="0">
                <a:solidFill>
                  <a:schemeClr val="tx2"/>
                </a:solidFill>
                <a:latin typeface="Simplified Arabic" pitchFamily="18" charset="-78"/>
                <a:cs typeface="Simplified Arabic" pitchFamily="18" charset="-78"/>
              </a:rPr>
              <a:t>المملوكي</a:t>
            </a:r>
          </a:p>
          <a:p>
            <a:pPr marL="82296" indent="0" algn="ctr">
              <a:buNone/>
            </a:pPr>
            <a:r>
              <a:rPr lang="ar-EG" sz="2000" b="1" dirty="0" smtClean="0">
                <a:solidFill>
                  <a:schemeClr val="tx2"/>
                </a:solidFill>
                <a:latin typeface="Simplified Arabic" pitchFamily="18" charset="-78"/>
                <a:cs typeface="Simplified Arabic" pitchFamily="18" charset="-78"/>
              </a:rPr>
              <a:t> </a:t>
            </a:r>
            <a:r>
              <a:rPr lang="ar-EG" dirty="0">
                <a:solidFill>
                  <a:schemeClr val="tx2"/>
                </a:solidFill>
                <a:latin typeface="Simplified Arabic" pitchFamily="18" charset="-78"/>
                <a:cs typeface="Simplified Arabic" pitchFamily="18" charset="-78"/>
              </a:rPr>
              <a:t/>
            </a:r>
            <a:br>
              <a:rPr lang="ar-EG" dirty="0">
                <a:solidFill>
                  <a:schemeClr val="tx2"/>
                </a:solidFill>
                <a:latin typeface="Simplified Arabic" pitchFamily="18" charset="-78"/>
                <a:cs typeface="Simplified Arabic" pitchFamily="18" charset="-78"/>
              </a:rPr>
            </a:br>
            <a:r>
              <a:rPr lang="ar-EG" dirty="0">
                <a:solidFill>
                  <a:schemeClr val="tx2"/>
                </a:solidFill>
                <a:latin typeface="Simplified Arabic" pitchFamily="18" charset="-78"/>
                <a:cs typeface="Simplified Arabic" pitchFamily="18" charset="-78"/>
              </a:rPr>
              <a:t>أ.م.د/ وائل بكري رشيدي هاشم </a:t>
            </a:r>
            <a:br>
              <a:rPr lang="ar-EG" dirty="0">
                <a:solidFill>
                  <a:schemeClr val="tx2"/>
                </a:solidFill>
                <a:latin typeface="Simplified Arabic" pitchFamily="18" charset="-78"/>
                <a:cs typeface="Simplified Arabic" pitchFamily="18" charset="-78"/>
              </a:rPr>
            </a:br>
            <a:r>
              <a:rPr lang="ar-EG" sz="2000" b="1" dirty="0">
                <a:solidFill>
                  <a:schemeClr val="tx2"/>
                </a:solidFill>
                <a:latin typeface="Simplified Arabic" pitchFamily="18" charset="-78"/>
                <a:cs typeface="Simplified Arabic" pitchFamily="18" charset="-78"/>
              </a:rPr>
              <a:t>أستاذ الآثار الإسلامية المساعد ووكيل االكلية لشئون الدراسات العليا والبحوث</a:t>
            </a:r>
            <a:endParaRPr lang="ar-EG" sz="2000" b="1" dirty="0"/>
          </a:p>
        </p:txBody>
      </p:sp>
      <p:pic>
        <p:nvPicPr>
          <p:cNvPr id="1026" name="Picture 2" descr="C:\Users\vdpgarch\Desktop\Untitled.pn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447800" y="1693559"/>
            <a:ext cx="3200400" cy="4966853"/>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3071905"/>
      </p:ext>
    </p:extLst>
  </p:cSld>
  <p:clrMapOvr>
    <a:masterClrMapping/>
  </p:clrMapOvr>
  <mc:AlternateContent xmlns:mc="http://schemas.openxmlformats.org/markup-compatibility/2006">
    <mc:Choice xmlns:p14="http://schemas.microsoft.com/office/powerpoint/2010/main" Requires="p14">
      <p:transition spd="slow" p14:dur="2000" advTm="49508"/>
    </mc:Choice>
    <mc:Fallback>
      <p:transition spd="slow" advTm="4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t>ويحتفظ متحف الفن بكليفلاند بطاقية من نسيج الحرير المزخرفة بخيوط منسوجة ، ودون عليها نص " عز لمولانا السلطان " </a:t>
            </a:r>
            <a:endParaRPr lang="ar-EG" sz="2400" dirty="0"/>
          </a:p>
        </p:txBody>
      </p:sp>
      <p:pic>
        <p:nvPicPr>
          <p:cNvPr id="4" name="Content Placeholder 3" descr="D:\New folder (2)\100_2657.JPG"/>
          <p:cNvPicPr>
            <a:picLocks noGrp="1"/>
          </p:cNvPicPr>
          <p:nvPr>
            <p:ph idx="1"/>
          </p:nvPr>
        </p:nvPicPr>
        <p:blipFill>
          <a:blip r:embed="rId4" cstate="print"/>
          <a:srcRect t="19409" b="6329"/>
          <a:stretch>
            <a:fillRect/>
          </a:stretch>
        </p:blipFill>
        <p:spPr bwMode="auto">
          <a:xfrm>
            <a:off x="1981200" y="1828800"/>
            <a:ext cx="5562600" cy="41910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079"/>
    </mc:Choice>
    <mc:Fallback>
      <p:transition spd="slow" advTm="1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554162"/>
          </a:xfrm>
        </p:spPr>
        <p:txBody>
          <a:bodyPr>
            <a:normAutofit fontScale="90000"/>
          </a:bodyPr>
          <a:lstStyle/>
          <a:p>
            <a:pPr algn="r"/>
            <a:r>
              <a:rPr lang="ar-EG" sz="2400" dirty="0" smtClean="0"/>
              <a:t>قطعة يحتفظ بها متحف الفن الإسلامي بالقاهرة من نسيج الحرير ترجع للقرن 8هـ / 14م ، ودون عليها النص الآتي  " عز لمولانا السلطان الملك الأشرف عز أنصاره </a:t>
            </a:r>
            <a:r>
              <a:rPr lang="en-US" sz="2400" dirty="0" smtClean="0"/>
              <a:t> </a:t>
            </a:r>
            <a:r>
              <a:rPr lang="ar-EG" sz="2400" dirty="0" smtClean="0"/>
              <a:t>« ، ويفصل الأشرطة الكتابية بأشرطة زخرفية تضم مناظر تصويرية لغزلان في حالة شرود على أرضية من الزخارف النباتية .</a:t>
            </a:r>
            <a:endParaRPr lang="ar-EG" sz="2400" dirty="0">
              <a:latin typeface="Simplified Arabic" pitchFamily="18" charset="-78"/>
              <a:cs typeface="Simplified Arabic" pitchFamily="18" charset="-78"/>
            </a:endParaRPr>
          </a:p>
        </p:txBody>
      </p:sp>
      <p:pic>
        <p:nvPicPr>
          <p:cNvPr id="4" name="Content Placeholder 3" descr="D:\New folder (2)\100_2658.JPG"/>
          <p:cNvPicPr>
            <a:picLocks noGrp="1"/>
          </p:cNvPicPr>
          <p:nvPr>
            <p:ph idx="1"/>
          </p:nvPr>
        </p:nvPicPr>
        <p:blipFill>
          <a:blip r:embed="rId4" cstate="print"/>
          <a:srcRect l="10330" r="12085" b="2532"/>
          <a:stretch>
            <a:fillRect/>
          </a:stretch>
        </p:blipFill>
        <p:spPr bwMode="auto">
          <a:xfrm>
            <a:off x="2514600" y="1950148"/>
            <a:ext cx="4022943" cy="4298252"/>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309"/>
    </mc:Choice>
    <mc:Fallback>
      <p:transition spd="slow" advTm="3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401762"/>
          </a:xfrm>
        </p:spPr>
        <p:txBody>
          <a:bodyPr>
            <a:normAutofit/>
          </a:bodyPr>
          <a:lstStyle/>
          <a:p>
            <a:pPr algn="r"/>
            <a:r>
              <a:rPr lang="ar-EG" sz="2400" dirty="0" smtClean="0"/>
              <a:t>قطعة يحتفظ بها متحف الفن الإسلامي بالقاهرة ترجع للقرن 9هـ / 15م ، وقوامها زخرفة الطبق النجمي المكون من من ثمان رؤوس بشكل مكرر .</a:t>
            </a:r>
            <a:endParaRPr lang="ar-EG" sz="2400" dirty="0"/>
          </a:p>
        </p:txBody>
      </p:sp>
      <p:pic>
        <p:nvPicPr>
          <p:cNvPr id="4" name="Content Placeholder 3" descr="D:\New folder (2)\100_2663.JPG"/>
          <p:cNvPicPr>
            <a:picLocks noGrp="1"/>
          </p:cNvPicPr>
          <p:nvPr>
            <p:ph idx="1"/>
          </p:nvPr>
        </p:nvPicPr>
        <p:blipFill>
          <a:blip r:embed="rId4" cstate="print"/>
          <a:srcRect t="26479" r="4207"/>
          <a:stretch>
            <a:fillRect/>
          </a:stretch>
        </p:blipFill>
        <p:spPr bwMode="auto">
          <a:xfrm>
            <a:off x="1524000" y="2133600"/>
            <a:ext cx="6007873" cy="34290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165"/>
    </mc:Choice>
    <mc:Fallback>
      <p:transition spd="slow" advTm="6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858962"/>
          </a:xfrm>
        </p:spPr>
        <p:txBody>
          <a:bodyPr>
            <a:normAutofit/>
          </a:bodyPr>
          <a:lstStyle/>
          <a:p>
            <a:pPr algn="r"/>
            <a:r>
              <a:rPr lang="ar-EG" sz="2400" dirty="0" smtClean="0"/>
              <a:t>كمايحتفظ متحف المتروبوليتان بنيويورك بقطعة من الصوف العسلي ترجع إلى أواخر ق 9هـ / 15م ، تضم الرنوك الكتابية وحوت داخلها في البحر العلوي رنك الدواه ، وفي البحر الثاني رنك الكأس وعلى جانبية قرني بارود ، وبالبحر الثالث رنك الكأس أيضاً . </a:t>
            </a:r>
            <a:endParaRPr lang="ar-EG" sz="2400" dirty="0"/>
          </a:p>
        </p:txBody>
      </p:sp>
      <p:pic>
        <p:nvPicPr>
          <p:cNvPr id="4" name="Content Placeholder 3" descr="D:\New folder (2)\100_2666.JPG"/>
          <p:cNvPicPr>
            <a:picLocks noGrp="1"/>
          </p:cNvPicPr>
          <p:nvPr>
            <p:ph idx="1"/>
          </p:nvPr>
        </p:nvPicPr>
        <p:blipFill>
          <a:blip r:embed="rId4" cstate="print"/>
          <a:srcRect l="13033" b="11743"/>
          <a:stretch>
            <a:fillRect/>
          </a:stretch>
        </p:blipFill>
        <p:spPr bwMode="auto">
          <a:xfrm>
            <a:off x="1905000" y="2438400"/>
            <a:ext cx="5943600" cy="3581399"/>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476"/>
    </mc:Choice>
    <mc:Fallback>
      <p:transition spd="slow" advTm="16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2400" dirty="0" smtClean="0"/>
              <a:t>المنسوجات في العصر المملوكي :</a:t>
            </a:r>
            <a:endParaRPr lang="ar-EG" sz="2400" dirty="0"/>
          </a:p>
        </p:txBody>
      </p:sp>
      <p:sp>
        <p:nvSpPr>
          <p:cNvPr id="3" name="Content Placeholder 2"/>
          <p:cNvSpPr>
            <a:spLocks noGrp="1"/>
          </p:cNvSpPr>
          <p:nvPr>
            <p:ph idx="1"/>
          </p:nvPr>
        </p:nvSpPr>
        <p:spPr/>
        <p:txBody>
          <a:bodyPr>
            <a:normAutofit/>
          </a:bodyPr>
          <a:lstStyle/>
          <a:p>
            <a:pPr algn="r">
              <a:buNone/>
            </a:pPr>
            <a:r>
              <a:rPr lang="ar-EG" sz="2400" dirty="0" smtClean="0">
                <a:latin typeface="Simplified Arabic" pitchFamily="18" charset="-78"/>
                <a:cs typeface="Simplified Arabic" pitchFamily="18" charset="-78"/>
              </a:rPr>
              <a:t>تطورت صناعة النسيج في العصر المملوكي تطوراً كبيراً وتنوعت أشكال هذه الأزياء باختلاف المواقف والمناسبات فكل مناسبه كان لها زيها الخاص وتعددت طوائف المماليك ووظائفهم وكل فئة كان لها زي خاص بها كل ذلك أثر في ثراء هذه الفنون بشكل كبير كما أن عادة الخلع والتشاريف التي اعتاد عليها السلاطين والأمراء المماليك أثر في ثراء صناعة المنسوجات أيضاً ، وورد في أقوال الرحالة والمؤرخين مثل ابن تغري بردي أنه كان بمدينة الإسكندرية أربعة عشر ألف نول وعشرة آلاف من </a:t>
            </a:r>
            <a:r>
              <a:rPr lang="en-US" sz="2400" dirty="0" smtClean="0">
                <a:latin typeface="Simplified Arabic" pitchFamily="18" charset="-78"/>
                <a:cs typeface="Simplified Arabic" pitchFamily="18" charset="-78"/>
              </a:rPr>
              <a:t> </a:t>
            </a:r>
            <a:r>
              <a:rPr lang="ar-EG" sz="2400" dirty="0" smtClean="0">
                <a:latin typeface="Simplified Arabic" pitchFamily="18" charset="-78"/>
                <a:cs typeface="Simplified Arabic" pitchFamily="18" charset="-78"/>
              </a:rPr>
              <a:t>النساجين خلال القرن 8هـ / 14م</a:t>
            </a:r>
            <a:endParaRPr lang="ar-EG" sz="2400"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5774682"/>
      </p:ext>
    </p:extLst>
  </p:cSld>
  <p:clrMapOvr>
    <a:masterClrMapping/>
  </p:clrMapOvr>
  <mc:AlternateContent xmlns:mc="http://schemas.openxmlformats.org/markup-compatibility/2006">
    <mc:Choice xmlns:p14="http://schemas.microsoft.com/office/powerpoint/2010/main" Requires="p14">
      <p:transition spd="slow" p14:dur="2000" advTm="184980"/>
    </mc:Choice>
    <mc:Fallback>
      <p:transition spd="slow" advTm="18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58762"/>
          </a:xfrm>
        </p:spPr>
        <p:txBody>
          <a:bodyPr>
            <a:normAutofit fontScale="90000"/>
          </a:bodyPr>
          <a:lstStyle/>
          <a:p>
            <a:endParaRPr lang="ar-EG" dirty="0"/>
          </a:p>
        </p:txBody>
      </p:sp>
      <p:sp>
        <p:nvSpPr>
          <p:cNvPr id="3" name="Content Placeholder 2"/>
          <p:cNvSpPr>
            <a:spLocks noGrp="1"/>
          </p:cNvSpPr>
          <p:nvPr>
            <p:ph idx="1"/>
          </p:nvPr>
        </p:nvSpPr>
        <p:spPr/>
        <p:txBody>
          <a:bodyPr>
            <a:normAutofit fontScale="77500" lnSpcReduction="20000"/>
          </a:bodyPr>
          <a:lstStyle/>
          <a:p>
            <a:pPr algn="r">
              <a:buNone/>
            </a:pPr>
            <a:r>
              <a:rPr lang="ar-EG" dirty="0" smtClean="0">
                <a:latin typeface="Simplified Arabic" pitchFamily="18" charset="-78"/>
                <a:cs typeface="Simplified Arabic" pitchFamily="18" charset="-78"/>
              </a:rPr>
              <a:t>وروي النويري السكندري أن السلطان الأشرف شعبان قام بزيارة دار الطراز بالإسكندرية في عام 770هـ وأخذ يشاهد الأنوال ويلاحظ النساجون كيف ينسجون ويرفع رأسه يشاهد في أعلى الأنوال الشيالين من الصبيان كيف يشيلون خيطان المسادي ولها يحطون ، وكيف تصنع الطيور المنسوجة والدالات والشاذروانات وغيرها بتلك الخيوط ، وهذا يدل على استمرار هذه الصناعة بقوة في فترة العصر المملوكي ، وذكر القلقشندي دار الطراز في العصر المملوكي بقوله " ودار الطراز هذه هي التي تعمل فيها المستعملات السلطانية يحمل إلى خزانة الخاص الشريف من الأقمشة المختلفة الصفات من الحرير والمقترح المخوص بالذهب والتفاصيل المنقوشة بضروب النقوش المختلفة وغير ذلك من رقيق الكتان وغيرها مما لا يوجد في قطر من الأقطار ومنه يتخذ الأقمشة التي يلبسها السلطان وأهل دوره ومنه تعمل الخلع والتشاريف التي يلبسها أكابر الأمراء وأعيان الدولة وسائر </a:t>
            </a:r>
            <a:r>
              <a:rPr lang="ar-EG" dirty="0" smtClean="0"/>
              <a:t>المملكة ومنه ترسل الهدايا إلى ملوك العالم .</a:t>
            </a:r>
            <a:endParaRPr lang="ar-EG"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6838457"/>
      </p:ext>
    </p:extLst>
  </p:cSld>
  <p:clrMapOvr>
    <a:masterClrMapping/>
  </p:clrMapOvr>
  <mc:AlternateContent xmlns:mc="http://schemas.openxmlformats.org/markup-compatibility/2006">
    <mc:Choice xmlns:p14="http://schemas.microsoft.com/office/powerpoint/2010/main" Requires="p14">
      <p:transition spd="slow" p14:dur="2000" advTm="158540"/>
    </mc:Choice>
    <mc:Fallback>
      <p:transition spd="slow" advTm="15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096962"/>
          </a:xfrm>
        </p:spPr>
        <p:txBody>
          <a:bodyPr>
            <a:normAutofit/>
          </a:bodyPr>
          <a:lstStyle/>
          <a:p>
            <a:pPr algn="r"/>
            <a:r>
              <a:rPr lang="ar-EG" sz="2400" b="1" dirty="0" smtClean="0"/>
              <a:t>المادة الخام المصنوعة منها المنسوجات في العصر المملوكي :</a:t>
            </a:r>
            <a:endParaRPr lang="ar-EG" sz="2400" dirty="0"/>
          </a:p>
        </p:txBody>
      </p:sp>
      <p:sp>
        <p:nvSpPr>
          <p:cNvPr id="3" name="Content Placeholder 2"/>
          <p:cNvSpPr>
            <a:spLocks noGrp="1"/>
          </p:cNvSpPr>
          <p:nvPr>
            <p:ph idx="1"/>
          </p:nvPr>
        </p:nvSpPr>
        <p:spPr/>
        <p:txBody>
          <a:bodyPr/>
          <a:lstStyle/>
          <a:p>
            <a:pPr algn="r">
              <a:buNone/>
            </a:pPr>
            <a:r>
              <a:rPr lang="ar-EG" dirty="0" smtClean="0"/>
              <a:t>الكتان </a:t>
            </a:r>
          </a:p>
          <a:p>
            <a:pPr algn="r">
              <a:buNone/>
            </a:pPr>
            <a:r>
              <a:rPr lang="ar-EG" dirty="0" smtClean="0"/>
              <a:t>الحرير </a:t>
            </a:r>
          </a:p>
          <a:p>
            <a:pPr algn="r">
              <a:buNone/>
            </a:pPr>
            <a:r>
              <a:rPr lang="ar-EG" dirty="0" smtClean="0"/>
              <a:t>القطن </a:t>
            </a:r>
          </a:p>
          <a:p>
            <a:pPr algn="r">
              <a:buNone/>
            </a:pPr>
            <a:r>
              <a:rPr lang="ar-EG" dirty="0" smtClean="0"/>
              <a:t>الصوف </a:t>
            </a:r>
          </a:p>
          <a:p>
            <a:pPr algn="r">
              <a:buNone/>
            </a:pPr>
            <a:r>
              <a:rPr lang="ar-EG" dirty="0" smtClean="0"/>
              <a:t>أسلاك الذهب والفضة في التوشية </a:t>
            </a:r>
            <a:endParaRPr lang="ar-EG"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19"/>
    </mc:Choice>
    <mc:Fallback>
      <p:transition spd="slow" advTm="4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smtClean="0"/>
              <a:t>العناصر الزخرفية :</a:t>
            </a:r>
            <a:endParaRPr lang="ar-EG" dirty="0"/>
          </a:p>
        </p:txBody>
      </p:sp>
      <p:sp>
        <p:nvSpPr>
          <p:cNvPr id="3" name="Content Placeholder 2"/>
          <p:cNvSpPr>
            <a:spLocks noGrp="1"/>
          </p:cNvSpPr>
          <p:nvPr>
            <p:ph idx="1"/>
          </p:nvPr>
        </p:nvSpPr>
        <p:spPr/>
        <p:txBody>
          <a:bodyPr>
            <a:normAutofit/>
          </a:bodyPr>
          <a:lstStyle/>
          <a:p>
            <a:pPr algn="r">
              <a:buNone/>
            </a:pPr>
            <a:r>
              <a:rPr lang="ar-EG" sz="2600" dirty="0" smtClean="0">
                <a:latin typeface="Simplified Arabic" pitchFamily="18" charset="-78"/>
                <a:cs typeface="Simplified Arabic" pitchFamily="18" charset="-78"/>
              </a:rPr>
              <a:t>ولعبت الزخارف الهندسية دور كبير في تنفيذ العناصر الزخرفية على هذه القطع المنسوجة فظهرت التقسيمات الهندسية المختلفة من أشكال البحور والدوائر وأشكال المعينات وغيرها فضلاً عن الزخارف النجمية المتعارف عليها في العصر المملوكي ، ولعب الخط والزخارف الكتابية بخط الثلث إلى جانب الزخارف الهندسية الدور الرئيسي في زخرفة المنسوجات في العصر المملوكي فكثر زخرفة المنسوجات به ونفذ في كثير من الأحيان على أرضيات من الزخارف النباتية ، وتعددت القطع المحفوظة في المتاحف التي تدلنا على أسلوب العصر المملوكي ومنها على سبيل المثال : </a:t>
            </a:r>
            <a:endParaRPr lang="en-US" sz="2600" dirty="0" smtClean="0">
              <a:latin typeface="Simplified Arabic" pitchFamily="18" charset="-78"/>
              <a:cs typeface="Simplified Arabic" pitchFamily="18" charset="-78"/>
            </a:endParaRPr>
          </a:p>
          <a:p>
            <a:pPr algn="r">
              <a:buNone/>
            </a:pPr>
            <a:endParaRPr lang="ar-EG"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094"/>
    </mc:Choice>
    <mc:Fallback>
      <p:transition spd="slow" advTm="8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325562"/>
          </a:xfrm>
        </p:spPr>
        <p:txBody>
          <a:bodyPr>
            <a:normAutofit/>
          </a:bodyPr>
          <a:lstStyle/>
          <a:p>
            <a:pPr algn="r"/>
            <a:r>
              <a:rPr lang="ar-EG" sz="2000" dirty="0" smtClean="0"/>
              <a:t>عباءة محفوظ بمتحف الفن بكليفلاند ترجع للقرن 8هـ / 14م ، من الحرير ، وبها نصوص بخط الثلث تنص على " عز لمولانا السلطان الملك " ، ونص " السلطان الملك « ، فضلاً عن الزخارف النباتية المكونة لأشكال الجامات والأفرع والأوراق النباتية المختلفة . </a:t>
            </a:r>
            <a:endParaRPr lang="ar-EG" sz="2000" dirty="0"/>
          </a:p>
        </p:txBody>
      </p:sp>
      <p:pic>
        <p:nvPicPr>
          <p:cNvPr id="4" name="Content Placeholder 3" descr="D:\New folder (2)\100_2653.JPG"/>
          <p:cNvPicPr>
            <a:picLocks noGrp="1"/>
          </p:cNvPicPr>
          <p:nvPr>
            <p:ph idx="1"/>
          </p:nvPr>
        </p:nvPicPr>
        <p:blipFill>
          <a:blip r:embed="rId4" cstate="print"/>
          <a:srcRect t="7374" b="34473"/>
          <a:stretch>
            <a:fillRect/>
          </a:stretch>
        </p:blipFill>
        <p:spPr bwMode="auto">
          <a:xfrm>
            <a:off x="1752601" y="1752600"/>
            <a:ext cx="6172200" cy="41148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532"/>
    </mc:Choice>
    <mc:Fallback>
      <p:transition spd="slow" advTm="9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325562"/>
          </a:xfrm>
        </p:spPr>
        <p:txBody>
          <a:bodyPr>
            <a:normAutofit/>
          </a:bodyPr>
          <a:lstStyle/>
          <a:p>
            <a:pPr algn="r"/>
            <a:r>
              <a:rPr lang="ar-EG" sz="2000" dirty="0" smtClean="0"/>
              <a:t>يحتفظ متحف النوبة بقطعة من نسيج الحرير المبطن بالكتان وعثر على هذه القطعة بجبل عدا بالصعيد وترجع هذه القطعة إلى ق 8هـ / 14م ، قوامها أشكال الوريدات متعددة البتلات وأشكال الجامات التي تزخرفها الوحدات النباتية .</a:t>
            </a:r>
            <a:endParaRPr lang="ar-EG" sz="2000" dirty="0"/>
          </a:p>
        </p:txBody>
      </p:sp>
      <p:pic>
        <p:nvPicPr>
          <p:cNvPr id="4" name="Content Placeholder 3" descr="D:\New folder (2)\100_2654.JPG"/>
          <p:cNvPicPr>
            <a:picLocks noGrp="1"/>
          </p:cNvPicPr>
          <p:nvPr>
            <p:ph idx="1"/>
          </p:nvPr>
        </p:nvPicPr>
        <p:blipFill>
          <a:blip r:embed="rId4" cstate="print"/>
          <a:srcRect t="24895" r="13489" b="17088"/>
          <a:stretch>
            <a:fillRect/>
          </a:stretch>
        </p:blipFill>
        <p:spPr bwMode="auto">
          <a:xfrm>
            <a:off x="1143000" y="1828800"/>
            <a:ext cx="6705600" cy="41910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71"/>
    </mc:Choice>
    <mc:Fallback>
      <p:transition spd="slow" advTm="2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325562"/>
          </a:xfrm>
        </p:spPr>
        <p:txBody>
          <a:bodyPr>
            <a:normAutofit fontScale="90000"/>
          </a:bodyPr>
          <a:lstStyle/>
          <a:p>
            <a:pPr algn="r"/>
            <a:r>
              <a:rPr lang="ar-EG" sz="2200" dirty="0" smtClean="0"/>
              <a:t>ويحتفظ متحف الفن الإسلامي بالقاهرة بقطعة من النوع المعروف بالدمشقي وهي من الحرير الأصفر ترجع للقرن 8هـ / 14م ، وعليها كتابات بنص " عز لمولانا السلطان الملك ناصر الدنيا والدين محمد بن قلاوون خلد الله ملكه « ، فضلاً عن الزخارف النباتية من فروع وأوراق وأشكال لجامات صغيرة </a:t>
            </a:r>
            <a:r>
              <a:rPr lang="ar-EG" sz="2400" dirty="0" smtClean="0"/>
              <a:t>.</a:t>
            </a:r>
            <a:endParaRPr lang="ar-EG" sz="2400" dirty="0"/>
          </a:p>
        </p:txBody>
      </p:sp>
      <p:pic>
        <p:nvPicPr>
          <p:cNvPr id="4" name="Content Placeholder 3" descr="D:\New folder (2)\100_2655.JPG"/>
          <p:cNvPicPr>
            <a:picLocks noGrp="1"/>
          </p:cNvPicPr>
          <p:nvPr>
            <p:ph idx="1"/>
          </p:nvPr>
        </p:nvPicPr>
        <p:blipFill>
          <a:blip r:embed="rId4" cstate="print"/>
          <a:srcRect l="4579" t="9014" r="19831" b="8732"/>
          <a:stretch>
            <a:fillRect/>
          </a:stretch>
        </p:blipFill>
        <p:spPr bwMode="auto">
          <a:xfrm>
            <a:off x="1600200" y="1752601"/>
            <a:ext cx="6324600" cy="42672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409"/>
    </mc:Choice>
    <mc:Fallback>
      <p:transition spd="slow" advTm="4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477962"/>
          </a:xfrm>
        </p:spPr>
        <p:txBody>
          <a:bodyPr>
            <a:normAutofit fontScale="90000"/>
          </a:bodyPr>
          <a:lstStyle/>
          <a:p>
            <a:pPr algn="r"/>
            <a:r>
              <a:rPr lang="ar-EG" sz="2400" dirty="0" smtClean="0"/>
              <a:t>كما يحتفظ متحف الفن الإسلامي بقطعة من نسيج الحرير ترجع للسلطان الناصر محمد بن قلاوون ، وتنص الكتابات على " عز لمولانا السلطان الملك الناصر» ويفصل الشريطين الكتابيين بشريط زخرفي حيواني لأسد ينقض على غزال بشكل مكرر ويفصل بين المنظر التصويري بالأفرع النباتية .</a:t>
            </a:r>
            <a:endParaRPr lang="ar-EG" sz="2400" dirty="0"/>
          </a:p>
        </p:txBody>
      </p:sp>
      <p:pic>
        <p:nvPicPr>
          <p:cNvPr id="4" name="Content Placeholder 3" descr="D:\New folder (2)\100_2656.JPG"/>
          <p:cNvPicPr>
            <a:picLocks noGrp="1"/>
          </p:cNvPicPr>
          <p:nvPr>
            <p:ph idx="1"/>
          </p:nvPr>
        </p:nvPicPr>
        <p:blipFill>
          <a:blip r:embed="rId4" cstate="print"/>
          <a:srcRect l="20837" t="11831" r="12019" b="8169"/>
          <a:stretch>
            <a:fillRect/>
          </a:stretch>
        </p:blipFill>
        <p:spPr bwMode="auto">
          <a:xfrm>
            <a:off x="1752600" y="1905000"/>
            <a:ext cx="6553199" cy="381000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455"/>
    </mc:Choice>
    <mc:Fallback>
      <p:transition spd="slow" advTm="8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1206</TotalTime>
  <Words>653</Words>
  <Application>Microsoft Office PowerPoint</Application>
  <PresentationFormat>عرض على الشاشة (3:4)‏</PresentationFormat>
  <Paragraphs>22</Paragraphs>
  <Slides>13</Slides>
  <Notes>0</Notes>
  <HiddenSlides>0</HiddenSlides>
  <MMClips>13</MMClips>
  <ScaleCrop>false</ScaleCrop>
  <HeadingPairs>
    <vt:vector size="4" baseType="variant">
      <vt:variant>
        <vt:lpstr>نسق</vt:lpstr>
      </vt:variant>
      <vt:variant>
        <vt:i4>1</vt:i4>
      </vt:variant>
      <vt:variant>
        <vt:lpstr>عناوين الشرائح</vt:lpstr>
      </vt:variant>
      <vt:variant>
        <vt:i4>13</vt:i4>
      </vt:variant>
    </vt:vector>
  </HeadingPairs>
  <TitlesOfParts>
    <vt:vector size="14" baseType="lpstr">
      <vt:lpstr>Solstice</vt:lpstr>
      <vt:lpstr>مقرر : الفنون الإسلامية ( في العصر المملوكي )</vt:lpstr>
      <vt:lpstr>المنسوجات في العصر المملوكي :</vt:lpstr>
      <vt:lpstr>عرض تقديمي في PowerPoint</vt:lpstr>
      <vt:lpstr>المادة الخام المصنوعة منها المنسوجات في العصر المملوكي :</vt:lpstr>
      <vt:lpstr>العناصر الزخرفية :</vt:lpstr>
      <vt:lpstr>عباءة محفوظ بمتحف الفن بكليفلاند ترجع للقرن 8هـ / 14م ، من الحرير ، وبها نصوص بخط الثلث تنص على " عز لمولانا السلطان الملك " ، ونص " السلطان الملك « ، فضلاً عن الزخارف النباتية المكونة لأشكال الجامات والأفرع والأوراق النباتية المختلفة . </vt:lpstr>
      <vt:lpstr>يحتفظ متحف النوبة بقطعة من نسيج الحرير المبطن بالكتان وعثر على هذه القطعة بجبل عدا بالصعيد وترجع هذه القطعة إلى ق 8هـ / 14م ، قوامها أشكال الوريدات متعددة البتلات وأشكال الجامات التي تزخرفها الوحدات النباتية .</vt:lpstr>
      <vt:lpstr>ويحتفظ متحف الفن الإسلامي بالقاهرة بقطعة من النوع المعروف بالدمشقي وهي من الحرير الأصفر ترجع للقرن 8هـ / 14م ، وعليها كتابات بنص " عز لمولانا السلطان الملك ناصر الدنيا والدين محمد بن قلاوون خلد الله ملكه « ، فضلاً عن الزخارف النباتية من فروع وأوراق وأشكال لجامات صغيرة .</vt:lpstr>
      <vt:lpstr>كما يحتفظ متحف الفن الإسلامي بقطعة من نسيج الحرير ترجع للسلطان الناصر محمد بن قلاوون ، وتنص الكتابات على " عز لمولانا السلطان الملك الناصر» ويفصل الشريطين الكتابيين بشريط زخرفي حيواني لأسد ينقض على غزال بشكل مكرر ويفصل بين المنظر التصويري بالأفرع النباتية .</vt:lpstr>
      <vt:lpstr>ويحتفظ متحف الفن بكليفلاند بطاقية من نسيج الحرير المزخرفة بخيوط منسوجة ، ودون عليها نص " عز لمولانا السلطان " </vt:lpstr>
      <vt:lpstr>قطعة يحتفظ بها متحف الفن الإسلامي بالقاهرة من نسيج الحرير ترجع للقرن 8هـ / 14م ، ودون عليها النص الآتي  " عز لمولانا السلطان الملك الأشرف عز أنصاره  « ، ويفصل الأشرطة الكتابية بأشرطة زخرفية تضم مناظر تصويرية لغزلان في حالة شرود على أرضية من الزخارف النباتية .</vt:lpstr>
      <vt:lpstr>قطعة يحتفظ بها متحف الفن الإسلامي بالقاهرة ترجع للقرن 9هـ / 15م ، وقوامها زخرفة الطبق النجمي المكون من من ثمان رؤوس بشكل مكرر .</vt:lpstr>
      <vt:lpstr>كمايحتفظ متحف المتروبوليتان بنيويورك بقطعة من الصوف العسلي ترجع إلى أواخر ق 9هـ / 15م ، تضم الرنوك الكتابية وحوت داخلها في البحر العلوي رنك الدواه ، وفي البحر الثاني رنك الكأس وعلى جانبية قرني بارود ، وبالبحر الثالث رنك الكأس أيضاً .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الفنون العباسية</dc:title>
  <dc:creator>wael</dc:creator>
  <cp:lastModifiedBy>hussien.abdo.arch</cp:lastModifiedBy>
  <cp:revision>138</cp:revision>
  <dcterms:created xsi:type="dcterms:W3CDTF">2006-08-16T00:00:00Z</dcterms:created>
  <dcterms:modified xsi:type="dcterms:W3CDTF">2020-03-19T15:00:02Z</dcterms:modified>
</cp:coreProperties>
</file>