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8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9" r:id="rId11"/>
    <p:sldId id="280" r:id="rId12"/>
    <p:sldId id="281" r:id="rId13"/>
    <p:sldId id="282" r:id="rId14"/>
    <p:sldId id="274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605" autoAdjust="0"/>
  </p:normalViewPr>
  <p:slideViewPr>
    <p:cSldViewPr>
      <p:cViewPr>
        <p:scale>
          <a:sx n="70" d="100"/>
          <a:sy n="70" d="100"/>
        </p:scale>
        <p:origin x="-66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3A8AEE-A037-4010-B258-773C76B87F6A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7BFD6E-B444-458B-BB7C-CBC24A179FA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30805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52A4F90-7D2A-4049-AD67-40E77488B260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6251DC-737D-4081-86E8-EFF45EBD604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205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35912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12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13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10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251DC-737D-4081-86E8-EFF45EBD6045}" type="slidenum">
              <a:rPr lang="ar-EG" smtClean="0"/>
              <a:t>11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8649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bubakr@arch.svu.edu.e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105400"/>
          </a:xfrm>
        </p:spPr>
        <p:txBody>
          <a:bodyPr>
            <a:normAutofit/>
          </a:bodyPr>
          <a:lstStyle/>
          <a:p>
            <a:r>
              <a:rPr lang="ar-EG" b="1" dirty="0" smtClean="0">
                <a:solidFill>
                  <a:srgbClr val="0070C0"/>
                </a:solidFill>
              </a:rPr>
              <a:t/>
            </a:r>
            <a:br>
              <a:rPr lang="ar-EG" b="1" dirty="0" smtClean="0">
                <a:solidFill>
                  <a:srgbClr val="0070C0"/>
                </a:solidFill>
              </a:rPr>
            </a:br>
            <a:r>
              <a:rPr lang="ar-EG" b="1" dirty="0" smtClean="0">
                <a:solidFill>
                  <a:srgbClr val="0070C0"/>
                </a:solidFill>
              </a:rPr>
              <a:t>محاضرة </a:t>
            </a:r>
            <a:r>
              <a:rPr lang="ar-EG" b="1" dirty="0">
                <a:solidFill>
                  <a:srgbClr val="0070C0"/>
                </a:solidFill>
              </a:rPr>
              <a:t>اللغة المصرية القديمة</a:t>
            </a:r>
            <a:br>
              <a:rPr lang="ar-EG" b="1" dirty="0">
                <a:solidFill>
                  <a:srgbClr val="0070C0"/>
                </a:solidFill>
              </a:rPr>
            </a:br>
            <a:r>
              <a:rPr lang="ar-EG" b="1" dirty="0">
                <a:solidFill>
                  <a:srgbClr val="0070C0"/>
                </a:solidFill>
              </a:rPr>
              <a:t>الفرقة </a:t>
            </a:r>
            <a:r>
              <a:rPr lang="ar-EG" b="1" dirty="0" smtClean="0">
                <a:solidFill>
                  <a:srgbClr val="0070C0"/>
                </a:solidFill>
              </a:rPr>
              <a:t>الرابعة قسم </a:t>
            </a:r>
            <a:r>
              <a:rPr lang="ar-EG" b="1" dirty="0">
                <a:solidFill>
                  <a:srgbClr val="0070C0"/>
                </a:solidFill>
              </a:rPr>
              <a:t>الآثار المصرية</a:t>
            </a:r>
            <a:br>
              <a:rPr lang="ar-EG" b="1" dirty="0">
                <a:solidFill>
                  <a:srgbClr val="0070C0"/>
                </a:solidFill>
              </a:rPr>
            </a:br>
            <a:r>
              <a:rPr lang="ar-EG" b="1" dirty="0">
                <a:solidFill>
                  <a:srgbClr val="0070C0"/>
                </a:solidFill>
              </a:rPr>
              <a:t>يوم </a:t>
            </a:r>
            <a:r>
              <a:rPr lang="ar-EG" b="1" dirty="0" smtClean="0">
                <a:solidFill>
                  <a:srgbClr val="0070C0"/>
                </a:solidFill>
              </a:rPr>
              <a:t>الأربعاء 25/ </a:t>
            </a:r>
            <a:r>
              <a:rPr lang="ar-EG" b="1" dirty="0">
                <a:solidFill>
                  <a:srgbClr val="0070C0"/>
                </a:solidFill>
              </a:rPr>
              <a:t>3/ 2019 م</a:t>
            </a:r>
            <a:r>
              <a:rPr lang="ar-EG" sz="3200" b="1" dirty="0">
                <a:solidFill>
                  <a:srgbClr val="0070C0"/>
                </a:solidFill>
              </a:rPr>
              <a:t/>
            </a:r>
            <a:br>
              <a:rPr lang="ar-EG" sz="3200" b="1" dirty="0">
                <a:solidFill>
                  <a:srgbClr val="0070C0"/>
                </a:solidFill>
              </a:rPr>
            </a:br>
            <a:r>
              <a:rPr lang="ar-EG" sz="3200" b="1" dirty="0">
                <a:solidFill>
                  <a:srgbClr val="0070C0"/>
                </a:solidFill>
              </a:rPr>
              <a:t/>
            </a:r>
            <a:br>
              <a:rPr lang="ar-EG" sz="3200" b="1" dirty="0">
                <a:solidFill>
                  <a:srgbClr val="0070C0"/>
                </a:solidFill>
              </a:rPr>
            </a:br>
            <a:r>
              <a:rPr lang="ar-EG" sz="3200" b="1" dirty="0">
                <a:solidFill>
                  <a:srgbClr val="0070C0"/>
                </a:solidFill>
              </a:rPr>
              <a:t>د. أبوبكر عبد السلام مصطفى</a:t>
            </a:r>
            <a:br>
              <a:rPr lang="ar-EG" sz="3200" b="1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abubakr@arch.svu.edu.eg</a:t>
            </a:r>
            <a:r>
              <a:rPr lang="ar-EG" dirty="0"/>
              <a:t/>
            </a:r>
            <a:br>
              <a:rPr lang="ar-EG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endParaRPr lang="ar-EG" b="1" dirty="0" smtClean="0">
              <a:solidFill>
                <a:srgbClr val="0070C0"/>
              </a:solidFill>
            </a:endParaRPr>
          </a:p>
          <a:p>
            <a:pPr marL="0" indent="0" algn="ctr" rtl="1">
              <a:buNone/>
            </a:pPr>
            <a:endParaRPr lang="ar-EG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425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algn="just" rtl="1"/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(10دقائق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</a:p>
          <a:p>
            <a:pPr algn="just"/>
            <a:r>
              <a:rPr lang="en-US" dirty="0" smtClean="0"/>
              <a:t>Excellent of plans, good in instruction, one finds (what’s needed) in his response.</a:t>
            </a:r>
            <a:endParaRPr lang="en-US" dirty="0" smtClean="0"/>
          </a:p>
          <a:p>
            <a:pPr algn="just" rtl="1"/>
            <a:r>
              <a:rPr lang="ar-EG" dirty="0" smtClean="0"/>
              <a:t>لاحظ استخدام الصفات وصفات الملكية والأعداد الترتيبية.</a:t>
            </a:r>
          </a:p>
          <a:p>
            <a:pPr algn="just" rtl="1"/>
            <a:r>
              <a:rPr lang="ar-EG" dirty="0" smtClean="0"/>
              <a:t>قم </a:t>
            </a:r>
            <a:r>
              <a:rPr lang="ar-EG" dirty="0"/>
              <a:t>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10</a:t>
            </a:fld>
            <a:endParaRPr lang="en-US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514901"/>
            <a:ext cx="8473527" cy="14400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H="1">
            <a:off x="7391400" y="2133600"/>
            <a:ext cx="838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5410200" y="2234901"/>
            <a:ext cx="579163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524000" y="2234901"/>
            <a:ext cx="2133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72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algn="just" rtl="1"/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(10دقائق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</a:p>
          <a:p>
            <a:pPr algn="just"/>
            <a:r>
              <a:rPr lang="en-US" dirty="0" smtClean="0"/>
              <a:t>Who saves his </a:t>
            </a:r>
            <a:r>
              <a:rPr lang="en-US" dirty="0"/>
              <a:t>troops </a:t>
            </a:r>
            <a:r>
              <a:rPr lang="en-US" dirty="0" smtClean="0"/>
              <a:t>on battle day, Greatly aids his charioteers</a:t>
            </a:r>
            <a:r>
              <a:rPr lang="en-US" dirty="0"/>
              <a:t>;.</a:t>
            </a:r>
            <a:endParaRPr lang="en-US" dirty="0" smtClean="0"/>
          </a:p>
          <a:p>
            <a:pPr algn="just" rtl="1"/>
            <a:r>
              <a:rPr lang="ar-EG" dirty="0" smtClean="0"/>
              <a:t>لاحظ استخدام الصفات وصفات الملكية والأعداد الترتيبية.</a:t>
            </a:r>
          </a:p>
          <a:p>
            <a:pPr algn="just" rtl="1"/>
            <a:r>
              <a:rPr lang="ar-EG" dirty="0" smtClean="0"/>
              <a:t>قم </a:t>
            </a:r>
            <a:r>
              <a:rPr lang="ar-EG" dirty="0"/>
              <a:t>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11</a:t>
            </a:fld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87397"/>
            <a:ext cx="8449514" cy="9000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>
            <a:off x="3429000" y="2590800"/>
            <a:ext cx="914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04800" y="2590800"/>
            <a:ext cx="1524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10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algn="just" rtl="1"/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(10دقائق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</a:p>
          <a:p>
            <a:pPr algn="just"/>
            <a:r>
              <a:rPr lang="en-US" dirty="0" smtClean="0"/>
              <a:t>One who brings back his followers,  who saves his infantry, With a heart that </a:t>
            </a:r>
            <a:r>
              <a:rPr lang="en-US" dirty="0"/>
              <a:t>is like a </a:t>
            </a:r>
            <a:r>
              <a:rPr lang="en-US" dirty="0" smtClean="0"/>
              <a:t>mountain of copper.</a:t>
            </a:r>
            <a:endParaRPr lang="en-US" dirty="0" smtClean="0"/>
          </a:p>
          <a:p>
            <a:pPr algn="just" rtl="1"/>
            <a:r>
              <a:rPr lang="ar-EG" dirty="0" smtClean="0"/>
              <a:t>لاحظ استخدام اسم الفاعل.</a:t>
            </a:r>
          </a:p>
          <a:p>
            <a:pPr algn="just" rtl="1"/>
            <a:r>
              <a:rPr lang="ar-EG" dirty="0" smtClean="0"/>
              <a:t>قم </a:t>
            </a:r>
            <a:r>
              <a:rPr lang="ar-EG" dirty="0"/>
              <a:t>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12</a:t>
            </a:fld>
            <a:endParaRPr lang="en-US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676400"/>
            <a:ext cx="7877175" cy="81915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H="1">
            <a:off x="685800" y="2438400"/>
            <a:ext cx="609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38600" y="2362200"/>
            <a:ext cx="1295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45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algn="just"/>
            <a:r>
              <a:rPr lang="en-US" dirty="0" smtClean="0"/>
              <a:t>The King of Upper and Lower Egypt: </a:t>
            </a:r>
            <a:r>
              <a:rPr lang="en-US" dirty="0" err="1" smtClean="0"/>
              <a:t>Usermare-sotpenre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Son of Re: </a:t>
            </a:r>
            <a:r>
              <a:rPr lang="en-US" i="1" dirty="0" err="1" smtClean="0"/>
              <a:t>Ramesse</a:t>
            </a:r>
            <a:r>
              <a:rPr lang="en-US" dirty="0" smtClean="0"/>
              <a:t> </a:t>
            </a:r>
            <a:r>
              <a:rPr lang="en-US" i="1" dirty="0" smtClean="0"/>
              <a:t>II</a:t>
            </a:r>
            <a:r>
              <a:rPr lang="en-US" dirty="0" smtClean="0"/>
              <a:t>, Beloved of </a:t>
            </a:r>
            <a:r>
              <a:rPr lang="en-US" dirty="0" err="1" smtClean="0"/>
              <a:t>Amun</a:t>
            </a:r>
            <a:r>
              <a:rPr lang="en-US" dirty="0" smtClean="0"/>
              <a:t>, </a:t>
            </a:r>
            <a:r>
              <a:rPr lang="en-US" dirty="0" err="1" smtClean="0"/>
              <a:t>givenlife</a:t>
            </a:r>
            <a:r>
              <a:rPr lang="en-US" dirty="0" smtClean="0"/>
              <a:t>.</a:t>
            </a:r>
            <a:endParaRPr lang="en-US" dirty="0" smtClean="0"/>
          </a:p>
          <a:p>
            <a:pPr algn="just" rtl="1"/>
            <a:r>
              <a:rPr lang="ar-EG" dirty="0" smtClean="0"/>
              <a:t>لاحظ استخدام الألقاب والأسماء الملكية لرمسيس الثاني.</a:t>
            </a:r>
          </a:p>
          <a:p>
            <a:pPr algn="just" rtl="1"/>
            <a:r>
              <a:rPr lang="ar-EG" dirty="0" smtClean="0"/>
              <a:t>اعتبارا من هنا سيبدأ الكاتب في فقرة جديدة التحدث عن تجهيزات الحرب</a:t>
            </a:r>
            <a:r>
              <a:rPr lang="ar-EG" dirty="0"/>
              <a:t> </a:t>
            </a:r>
            <a:r>
              <a:rPr lang="ar-EG" dirty="0" smtClean="0"/>
              <a:t>وموعدها والطريق الذي سلكه الجيش.</a:t>
            </a:r>
            <a:endParaRPr lang="ar-EG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13</a:t>
            </a:fld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00200"/>
            <a:ext cx="8284711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67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1"/>
            <a:r>
              <a:rPr lang="ar-EG" dirty="0" smtClean="0"/>
              <a:t>في الشرائح السابقة قم باستخدام القاموس لمعرفة معاني الكلمات التي تحتها خط.</a:t>
            </a:r>
          </a:p>
          <a:p>
            <a:pPr algn="just" rtl="1"/>
            <a:r>
              <a:rPr lang="ar-EG" dirty="0" smtClean="0"/>
              <a:t>قم بعد ذلك بكتابة النطق الصوتي لكل فقرة على حدة، ثم حاول عمل ترجمة خاصة بك معتمدا على الترجمة المقدمة لك.</a:t>
            </a:r>
          </a:p>
          <a:p>
            <a:pPr algn="just" rtl="1"/>
            <a:r>
              <a:rPr lang="ar-EG" dirty="0" smtClean="0"/>
              <a:t>من خلال الترجمة قم بعمل تعليق على النص مستعينا بما درست من قواعد في الأعوام السابقة.</a:t>
            </a:r>
          </a:p>
          <a:p>
            <a:pPr algn="just" rtl="1"/>
            <a:r>
              <a:rPr lang="ar-EG" dirty="0" smtClean="0"/>
              <a:t>يقدم التعليق على النصوص مكتوبا بعد استئناف المحاضرات إن شاء الله، تمهيدا لمراجعته ومناقشته، وتصويب ما به من أخطاء إن وجدت.</a:t>
            </a:r>
            <a:endParaRPr lang="ar-EG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3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1"/>
            <a:r>
              <a:rPr lang="ar-EG" sz="2800" dirty="0"/>
              <a:t>والآن أعزائي الطلاب وقد وصلنا إلى نهاية المحاضرة أرجوا منكم القيام بما كلفتم به.</a:t>
            </a:r>
          </a:p>
          <a:p>
            <a:pPr algn="just" rtl="1"/>
            <a:r>
              <a:rPr lang="ar-EG" sz="2800" dirty="0"/>
              <a:t>أرجوا قراءة المحاضرة بتأن وروية.</a:t>
            </a:r>
          </a:p>
          <a:p>
            <a:pPr algn="just" rtl="1"/>
            <a:r>
              <a:rPr lang="ar-EG" sz="2800" dirty="0"/>
              <a:t>إذا عنت لكم بعض المشكلات في الفهم أو القيام بالواجبات أرجوا منكم ألا تترددوا في التواصل:</a:t>
            </a:r>
          </a:p>
          <a:p>
            <a:pPr algn="just" rtl="1"/>
            <a:r>
              <a:rPr lang="ar-EG" sz="2800" dirty="0"/>
              <a:t>عن طريق الهاتف رقم: 01068980098</a:t>
            </a:r>
          </a:p>
          <a:p>
            <a:pPr algn="just" rtl="1"/>
            <a:r>
              <a:rPr lang="ar-EG" sz="2800" dirty="0"/>
              <a:t>عن طريق البريد الإليكتروني: </a:t>
            </a:r>
            <a:r>
              <a:rPr lang="en-US" sz="2800" dirty="0">
                <a:hlinkClick r:id="rId2"/>
              </a:rPr>
              <a:t>abubakr@arch.svu.edu.eg</a:t>
            </a:r>
            <a:endParaRPr lang="ar-EG" sz="2800" dirty="0"/>
          </a:p>
          <a:p>
            <a:pPr marL="0" indent="0" algn="ctr" rtl="1">
              <a:buNone/>
            </a:pPr>
            <a:r>
              <a:rPr lang="ar-EG" sz="2800" dirty="0"/>
              <a:t>وتقبلوا خالص تحياتي</a:t>
            </a:r>
          </a:p>
          <a:p>
            <a:pPr marL="0" indent="0" algn="ctr" rtl="1">
              <a:buNone/>
            </a:pPr>
            <a:endParaRPr lang="ar-EG" sz="2800" dirty="0" smtClean="0"/>
          </a:p>
          <a:p>
            <a:pPr marL="0" indent="0" algn="ctr" rtl="1">
              <a:buNone/>
            </a:pPr>
            <a:r>
              <a:rPr lang="ar-EG" sz="2800" b="1" dirty="0" smtClean="0"/>
              <a:t>حفظ </a:t>
            </a:r>
            <a:r>
              <a:rPr lang="ar-EG" sz="2800" b="1" dirty="0"/>
              <a:t>الله مصر وأبنائها من كل سوء ومكروه.</a:t>
            </a:r>
          </a:p>
          <a:p>
            <a:pPr algn="just" rtl="1"/>
            <a:endParaRPr lang="ar-EG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smtClean="0"/>
              <a:t>الإربعاء 2020/3/25م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د. أبوبكر عبد السلام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7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EG" dirty="0" smtClean="0"/>
              <a:t>نصوص معركة قادش</a:t>
            </a:r>
          </a:p>
          <a:p>
            <a:pPr marL="0" indent="0" algn="just" rtl="1">
              <a:buNone/>
            </a:pPr>
            <a:r>
              <a:rPr lang="ar-EG" dirty="0" smtClean="0"/>
              <a:t>تناولنا في المحاضرة السابقة جزءا من النص كان يصف فيه الكاتب الملك رمسيس الثاني بصفات الإقدام والشجاعة، وذلك بعد أن قام بذكر البلاد التي انتصر عليها.</a:t>
            </a:r>
          </a:p>
          <a:p>
            <a:pPr marL="0" indent="0" algn="just" rtl="1">
              <a:buNone/>
            </a:pPr>
            <a:r>
              <a:rPr lang="ar-EG" dirty="0" smtClean="0"/>
              <a:t>والآن سوف نستعرض جزءا جديدا من النص كما يلي: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2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4464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181600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 algn="just" rtl="1">
              <a:buNone/>
            </a:pPr>
            <a:r>
              <a:rPr lang="ar-EG" dirty="0" smtClean="0"/>
              <a:t>قم باستخراج معاني الكلمات التي تحتها خط باستخدام قاموس اللغة المصرية القديمة في مرحلتها المتأخرة. (خمس دقائق)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Lesko</a:t>
            </a:r>
            <a:r>
              <a:rPr lang="en-US" dirty="0" smtClean="0"/>
              <a:t>, L. H., A dictionary of late Egyptian, 2 vols. </a:t>
            </a:r>
          </a:p>
          <a:p>
            <a:pPr algn="just"/>
            <a:r>
              <a:rPr lang="en-US" dirty="0" smtClean="0"/>
              <a:t>Stout-hearted in </a:t>
            </a:r>
            <a:r>
              <a:rPr lang="en-US" dirty="0"/>
              <a:t>the </a:t>
            </a:r>
            <a:r>
              <a:rPr lang="en-US" dirty="0" smtClean="0"/>
              <a:t>hour of combat, Like </a:t>
            </a:r>
            <a:r>
              <a:rPr lang="en-US" dirty="0"/>
              <a:t>the </a:t>
            </a:r>
            <a:r>
              <a:rPr lang="en-US" dirty="0" smtClean="0"/>
              <a:t>flame when it </a:t>
            </a:r>
            <a:r>
              <a:rPr lang="en-US" dirty="0"/>
              <a:t>consumes</a:t>
            </a:r>
            <a:r>
              <a:rPr lang="en-US" dirty="0" smtClean="0"/>
              <a:t>.</a:t>
            </a:r>
          </a:p>
          <a:p>
            <a:pPr algn="just" rtl="1"/>
            <a:r>
              <a:rPr lang="ar-EG" dirty="0" smtClean="0"/>
              <a:t>ما زال الكاتب يعدد في </a:t>
            </a:r>
            <a:r>
              <a:rPr lang="ar-EG" dirty="0" smtClean="0"/>
              <a:t>صفات </a:t>
            </a:r>
            <a:r>
              <a:rPr lang="ar-EG" dirty="0" smtClean="0"/>
              <a:t>سيده بتشبيهات مجازية، حتى يصل في نهاية الوصف إلى ذكر أسمائه وألقابه.</a:t>
            </a:r>
            <a:endParaRPr lang="ar-EG" dirty="0" smtClean="0"/>
          </a:p>
          <a:p>
            <a:pPr algn="r" rtl="1"/>
            <a:r>
              <a:rPr lang="ar-EG" dirty="0" smtClean="0"/>
              <a:t>قم بعمل تعليق على الفقرة السابقة (10 دقائق) يقدم مكتوبا فيما بعد.</a:t>
            </a:r>
            <a:endParaRPr lang="ar-EG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8219489" cy="756000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3</a:t>
            </a:fld>
            <a:endParaRPr lang="en-US" b="1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419600" y="1981200"/>
            <a:ext cx="1295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23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105400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 smtClean="0">
                <a:latin typeface="Transliteration" pitchFamily="34" charset="0"/>
              </a:rPr>
              <a:t>هنا </a:t>
            </a:r>
            <a:r>
              <a:rPr lang="ar-EG" dirty="0" smtClean="0">
                <a:latin typeface="Transliteration" pitchFamily="34" charset="0"/>
              </a:rPr>
              <a:t>يوجد تكسير في النص على الصرح الأول فاستعنا بالنص المكتوب </a:t>
            </a:r>
            <a:r>
              <a:rPr lang="ar-EG" dirty="0" smtClean="0">
                <a:latin typeface="Transliteration" pitchFamily="34" charset="0"/>
              </a:rPr>
              <a:t>على بردية شستر بيتي لتتضح لنا الكلمات المفقودة </a:t>
            </a:r>
            <a:r>
              <a:rPr lang="ar-EG" dirty="0" smtClean="0">
                <a:latin typeface="Transliteration" pitchFamily="34" charset="0"/>
              </a:rPr>
              <a:t>من النص.</a:t>
            </a:r>
          </a:p>
          <a:p>
            <a:pPr algn="just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 smtClean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(15دقيقة).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Firm in heart like a bull ready for battle, He heeds not all </a:t>
            </a:r>
            <a:r>
              <a:rPr lang="en-US" dirty="0"/>
              <a:t>the lands combined</a:t>
            </a:r>
            <a:r>
              <a:rPr lang="en-US" dirty="0" smtClean="0"/>
              <a:t>;</a:t>
            </a:r>
          </a:p>
          <a:p>
            <a:pPr algn="r" rtl="1"/>
            <a:r>
              <a:rPr lang="ar-EG" dirty="0" smtClean="0"/>
              <a:t>قم </a:t>
            </a:r>
            <a:r>
              <a:rPr lang="ar-EG" dirty="0"/>
              <a:t>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ar-EG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4</a:t>
            </a:fld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" r="7998"/>
          <a:stretch/>
        </p:blipFill>
        <p:spPr>
          <a:xfrm>
            <a:off x="533400" y="1219200"/>
            <a:ext cx="7870347" cy="13680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>
            <a:off x="7696200" y="2514600"/>
            <a:ext cx="70754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181600" y="2504364"/>
            <a:ext cx="8599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733800" y="2504364"/>
            <a:ext cx="936148" cy="102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15410" y="2504364"/>
            <a:ext cx="3265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71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678364"/>
          </a:xfrm>
        </p:spPr>
        <p:txBody>
          <a:bodyPr>
            <a:normAutofit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r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(5دقائق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thousand men cannot withstand him, A hundred thousand </a:t>
            </a:r>
            <a:r>
              <a:rPr lang="en-US" dirty="0"/>
              <a:t>fail at his sight</a:t>
            </a:r>
            <a:r>
              <a:rPr lang="en-US" dirty="0" smtClean="0"/>
              <a:t>.</a:t>
            </a:r>
            <a:endParaRPr lang="en-US" dirty="0" smtClean="0"/>
          </a:p>
          <a:p>
            <a:pPr algn="r" rtl="1"/>
            <a:r>
              <a:rPr lang="ar-EG" dirty="0"/>
              <a:t>قم بعمل تعليق على الفقرة السابقة (10 دقائق) يقدم مكتوبا فيما </a:t>
            </a:r>
            <a:r>
              <a:rPr lang="ar-EG" dirty="0" smtClean="0"/>
              <a:t>بعد</a:t>
            </a:r>
            <a:r>
              <a:rPr lang="ar-EG" dirty="0" smtClean="0"/>
              <a:t>.</a:t>
            </a:r>
          </a:p>
          <a:p>
            <a:pPr algn="r" rtl="1"/>
            <a:r>
              <a:rPr lang="ar-EG" dirty="0" smtClean="0"/>
              <a:t>لاحظ أدوات النفي في المصرية المتأخرة.</a:t>
            </a:r>
            <a:endParaRPr lang="ar-EG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5</a:t>
            </a:fld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1371600"/>
            <a:ext cx="8032505" cy="1620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7391400" y="2819400"/>
            <a:ext cx="6477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42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>
                <a:latin typeface="Transliteration" pitchFamily="34" charset="0"/>
              </a:rPr>
              <a:t>قم باستخدام القاموس </a:t>
            </a:r>
            <a:r>
              <a:rPr lang="ar-EG" dirty="0" smtClean="0">
                <a:latin typeface="Transliteration" pitchFamily="34" charset="0"/>
              </a:rPr>
              <a:t>(5دقائق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Lord of fear</a:t>
            </a:r>
            <a:r>
              <a:rPr lang="en-US" dirty="0"/>
              <a:t>, </a:t>
            </a:r>
            <a:r>
              <a:rPr lang="en-US" dirty="0" smtClean="0"/>
              <a:t>great of fame, In </a:t>
            </a:r>
            <a:r>
              <a:rPr lang="en-US" dirty="0"/>
              <a:t>the </a:t>
            </a:r>
            <a:r>
              <a:rPr lang="en-US" dirty="0" smtClean="0"/>
              <a:t>hearts of all the lands</a:t>
            </a:r>
          </a:p>
          <a:p>
            <a:pPr algn="r" rtl="1"/>
            <a:r>
              <a:rPr lang="ar-EG" dirty="0" smtClean="0"/>
              <a:t>قم </a:t>
            </a:r>
            <a:r>
              <a:rPr lang="ar-EG" dirty="0"/>
              <a:t>بعمل تعليق على الفقرة السابقة (10 دقائق) </a:t>
            </a:r>
            <a:r>
              <a:rPr lang="ar-EG" dirty="0" smtClean="0"/>
              <a:t>يقدم </a:t>
            </a:r>
            <a:r>
              <a:rPr lang="ar-EG" dirty="0"/>
              <a:t>مكتوبا فيما </a:t>
            </a:r>
            <a:r>
              <a:rPr lang="ar-EG" dirty="0" smtClean="0"/>
              <a:t>بعد</a:t>
            </a:r>
            <a:r>
              <a:rPr lang="ar-EG" dirty="0" smtClean="0"/>
              <a:t>.</a:t>
            </a:r>
          </a:p>
          <a:p>
            <a:pPr algn="r" rtl="1"/>
            <a:r>
              <a:rPr lang="ar-EG" dirty="0" smtClean="0"/>
              <a:t>لاحظ الجمل الوصفية.</a:t>
            </a:r>
            <a:endParaRPr lang="ar-EG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6</a:t>
            </a:fld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00" y="1905000"/>
            <a:ext cx="7234523" cy="9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Straight Connector 13"/>
          <p:cNvCxnSpPr/>
          <p:nvPr/>
        </p:nvCxnSpPr>
        <p:spPr>
          <a:xfrm flipH="1">
            <a:off x="4684061" y="2743200"/>
            <a:ext cx="2173939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76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799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 smtClean="0">
              <a:latin typeface="Transliteration" pitchFamily="34" charset="0"/>
            </a:endParaRPr>
          </a:p>
          <a:p>
            <a:pPr algn="just" rtl="1"/>
            <a:endParaRPr lang="ar-EG" dirty="0" smtClean="0">
              <a:latin typeface="Transliteration" pitchFamily="34" charset="0"/>
            </a:endParaRPr>
          </a:p>
          <a:p>
            <a:pPr algn="just" rtl="1"/>
            <a:endParaRPr lang="ar-EG" dirty="0" smtClean="0">
              <a:latin typeface="Transliteration" pitchFamily="34" charset="0"/>
            </a:endParaRPr>
          </a:p>
          <a:p>
            <a:pPr algn="just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(15دقيقة).</a:t>
            </a:r>
            <a:r>
              <a:rPr lang="en-US" dirty="0" smtClean="0"/>
              <a:t>  </a:t>
            </a:r>
          </a:p>
          <a:p>
            <a:r>
              <a:rPr lang="en-US" dirty="0" smtClean="0"/>
              <a:t>Great of awe, rich in glory, like Seth upon the mountain;</a:t>
            </a:r>
          </a:p>
          <a:p>
            <a:pPr algn="r" rtl="1"/>
            <a:r>
              <a:rPr lang="ar-EG" dirty="0" smtClean="0"/>
              <a:t>لاحظ جمل الوصف التي وصف بها رمسيس الثاني.</a:t>
            </a:r>
          </a:p>
          <a:p>
            <a:pPr algn="r" rtl="1"/>
            <a:r>
              <a:rPr lang="ar-EG" dirty="0" smtClean="0"/>
              <a:t>قم </a:t>
            </a:r>
            <a:r>
              <a:rPr lang="ar-EG" dirty="0"/>
              <a:t>بعمل تعليق على </a:t>
            </a:r>
            <a:r>
              <a:rPr lang="ar-EG" dirty="0" smtClean="0"/>
              <a:t>الفقرة السابقة </a:t>
            </a:r>
            <a:r>
              <a:rPr lang="ar-EG" dirty="0"/>
              <a:t>(10 دقائق) يقدم مكتوبا فيما </a:t>
            </a:r>
            <a:r>
              <a:rPr lang="ar-EG" dirty="0" smtClean="0"/>
              <a:t>بعد.</a:t>
            </a:r>
            <a:endParaRPr lang="ar-EG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7</a:t>
            </a:fld>
            <a:endParaRPr lang="en-US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00800"/>
            <a:ext cx="8250300" cy="20520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flipH="1">
            <a:off x="5943600" y="3276600"/>
            <a:ext cx="1295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191000" y="3276600"/>
            <a:ext cx="1066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2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marL="0" indent="0">
              <a:buNone/>
            </a:pPr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>
                <a:latin typeface="Transliteration" pitchFamily="34" charset="0"/>
              </a:rPr>
              <a:t>قم باستخدام القاموس </a:t>
            </a:r>
            <a:r>
              <a:rPr lang="ar-EG" dirty="0" smtClean="0">
                <a:latin typeface="Transliteration" pitchFamily="34" charset="0"/>
              </a:rPr>
              <a:t>(25 </a:t>
            </a:r>
            <a:r>
              <a:rPr lang="ar-EG" dirty="0" smtClean="0">
                <a:latin typeface="Transliteration" pitchFamily="34" charset="0"/>
              </a:rPr>
              <a:t>دقيقة).</a:t>
            </a:r>
            <a:r>
              <a:rPr lang="en-US" dirty="0" smtClean="0"/>
              <a:t> </a:t>
            </a:r>
          </a:p>
          <a:p>
            <a:r>
              <a:rPr lang="en-US" dirty="0"/>
              <a:t>[</a:t>
            </a:r>
            <a:r>
              <a:rPr lang="en-US" dirty="0" smtClean="0"/>
              <a:t>Casting fear</a:t>
            </a:r>
            <a:r>
              <a:rPr lang="en-US" dirty="0"/>
              <a:t>] in foreigners' hearts</a:t>
            </a:r>
            <a:r>
              <a:rPr lang="en-US" dirty="0" smtClean="0"/>
              <a:t>, Like a </a:t>
            </a:r>
            <a:r>
              <a:rPr lang="en-US" dirty="0"/>
              <a:t>wild lion in a </a:t>
            </a:r>
            <a:r>
              <a:rPr lang="en-US" dirty="0" smtClean="0"/>
              <a:t>valley of goats</a:t>
            </a:r>
            <a:r>
              <a:rPr lang="en-US" dirty="0"/>
              <a:t>..</a:t>
            </a:r>
            <a:endParaRPr lang="en-US" dirty="0" smtClean="0"/>
          </a:p>
          <a:p>
            <a:pPr algn="just" rtl="1"/>
            <a:r>
              <a:rPr lang="ar-EG" dirty="0"/>
              <a:t>قم بعمل تعليق على الفقرة </a:t>
            </a:r>
            <a:r>
              <a:rPr lang="ar-EG" dirty="0" smtClean="0"/>
              <a:t>السابقة مستعينا بالترجمة في غضون </a:t>
            </a:r>
            <a:r>
              <a:rPr lang="ar-EG" dirty="0"/>
              <a:t>(10 </a:t>
            </a:r>
            <a:r>
              <a:rPr lang="ar-EG" dirty="0" smtClean="0"/>
              <a:t>دقائق). على أن يقدم </a:t>
            </a:r>
            <a:r>
              <a:rPr lang="ar-EG" dirty="0"/>
              <a:t>مكتوبا فيما </a:t>
            </a:r>
            <a:r>
              <a:rPr lang="ar-EG" dirty="0" smtClean="0"/>
              <a:t>بعد.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8</a:t>
            </a:fld>
            <a:endParaRPr lang="en-US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1"/>
            <a:ext cx="8280017" cy="13680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>
            <a:off x="4724400" y="2895600"/>
            <a:ext cx="1447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771900" y="2895600"/>
            <a:ext cx="4191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971800" y="2895600"/>
            <a:ext cx="6477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62000" y="2895600"/>
            <a:ext cx="6477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600200" y="2895600"/>
            <a:ext cx="914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65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Kadesh Inscriptions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Transliteration" pitchFamily="34" charset="0"/>
            </a:endParaRPr>
          </a:p>
          <a:p>
            <a:endParaRPr lang="en-US" dirty="0">
              <a:latin typeface="Transliteration" pitchFamily="34" charset="0"/>
            </a:endParaRPr>
          </a:p>
          <a:p>
            <a:pPr algn="just" rtl="1"/>
            <a:endParaRPr lang="en-US" dirty="0" smtClean="0">
              <a:latin typeface="Transliteration" pitchFamily="34" charset="0"/>
            </a:endParaRPr>
          </a:p>
          <a:p>
            <a:pPr algn="just" rtl="1"/>
            <a:r>
              <a:rPr lang="ar-EG" dirty="0" smtClean="0">
                <a:latin typeface="Transliteration" pitchFamily="34" charset="0"/>
              </a:rPr>
              <a:t>قم </a:t>
            </a:r>
            <a:r>
              <a:rPr lang="ar-EG" dirty="0">
                <a:latin typeface="Transliteration" pitchFamily="34" charset="0"/>
              </a:rPr>
              <a:t>باستخدام القاموس </a:t>
            </a:r>
            <a:r>
              <a:rPr lang="ar-EG" dirty="0" smtClean="0">
                <a:latin typeface="Transliteration" pitchFamily="34" charset="0"/>
              </a:rPr>
              <a:t>(5دقائق</a:t>
            </a:r>
            <a:r>
              <a:rPr lang="ar-EG" dirty="0">
                <a:latin typeface="Transliteration" pitchFamily="34" charset="0"/>
              </a:rPr>
              <a:t>).</a:t>
            </a:r>
            <a:r>
              <a:rPr lang="en-US" dirty="0"/>
              <a:t> </a:t>
            </a:r>
          </a:p>
          <a:p>
            <a:pPr algn="just"/>
            <a:r>
              <a:rPr lang="en-US" dirty="0" smtClean="0"/>
              <a:t>Who goes forth </a:t>
            </a:r>
            <a:r>
              <a:rPr lang="en-US" dirty="0"/>
              <a:t>in valor</a:t>
            </a:r>
            <a:r>
              <a:rPr lang="en-US" dirty="0" smtClean="0"/>
              <a:t>, returns in </a:t>
            </a:r>
            <a:r>
              <a:rPr lang="en-US" dirty="0"/>
              <a:t>triumph, </a:t>
            </a:r>
            <a:r>
              <a:rPr lang="en-US" dirty="0" smtClean="0"/>
              <a:t>Looking straight and free of boasting</a:t>
            </a:r>
            <a:r>
              <a:rPr lang="en-US" dirty="0"/>
              <a:t>.</a:t>
            </a:r>
            <a:endParaRPr lang="en-US" dirty="0" smtClean="0"/>
          </a:p>
          <a:p>
            <a:pPr algn="just" rtl="1"/>
            <a:r>
              <a:rPr lang="ar-EG" dirty="0"/>
              <a:t>قم بعمل تعليق على الفقرة السابقة (10 دقائق) يقدم مكتوبا فيما </a:t>
            </a:r>
            <a:r>
              <a:rPr lang="ar-EG" dirty="0" smtClean="0"/>
              <a:t>بعد.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EG" b="1" dirty="0" smtClean="0"/>
              <a:t>الإربعاء 2020/3/25م</a:t>
            </a:r>
            <a:endParaRPr lang="en-US" b="1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b="1" dirty="0" smtClean="0"/>
              <a:t>د. أبوبكر عبد السلام</a:t>
            </a:r>
            <a:endParaRPr lang="en-US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b="1" smtClean="0"/>
              <a:pPr/>
              <a:t>9</a:t>
            </a:fld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981200"/>
            <a:ext cx="8162925" cy="86677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7007841" y="2671549"/>
            <a:ext cx="647700" cy="454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8048625" y="2667000"/>
            <a:ext cx="6477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>
            <a:off x="3048000" y="2414587"/>
            <a:ext cx="1295400" cy="261511"/>
          </a:xfrm>
          <a:prstGeom prst="bentConnector3">
            <a:avLst>
              <a:gd name="adj1" fmla="val 4684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33400" y="2692020"/>
            <a:ext cx="1066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72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876</Words>
  <Application>Microsoft Office PowerPoint</Application>
  <PresentationFormat>On-screen Show (4:3)</PresentationFormat>
  <Paragraphs>158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محاضرة اللغة المصرية القديمة الفرقة الرابعة قسم الآثار المصرية يوم الأربعاء 25/ 3/ 2019 م  د. أبوبكر عبد السلام مصطفى abubakr@arch.svu.edu.eg 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  <vt:lpstr>Kadesh Inscriptions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Osama</dc:creator>
  <cp:lastModifiedBy>abubakr.arch</cp:lastModifiedBy>
  <cp:revision>108</cp:revision>
  <dcterms:created xsi:type="dcterms:W3CDTF">2006-08-16T00:00:00Z</dcterms:created>
  <dcterms:modified xsi:type="dcterms:W3CDTF">2020-03-22T17:38:06Z</dcterms:modified>
</cp:coreProperties>
</file>