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72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63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1DD12AE-1407-4B2A-9519-9F84CE8D31F1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07C21E8-703F-4578-9F85-C6F52986C7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42329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B643-EBE9-4E6C-B15D-65D3FAB51C97}" type="datetime8">
              <a:rPr lang="ar-EG" smtClean="0"/>
              <a:t>17 آذار، 20</a:t>
            </a:fld>
            <a:endParaRPr lang="ar-E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387A8-4F33-4105-8771-BB85CDD14977}" type="slidenum">
              <a:rPr lang="ar-EG" smtClean="0"/>
              <a:t>‹#›</a:t>
            </a:fld>
            <a:endParaRPr lang="ar-E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9A3B-41BE-4FBB-9946-E35761CFCFC5}" type="datetime8">
              <a:rPr lang="ar-EG" smtClean="0"/>
              <a:t>17 آذار، 20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387A8-4F33-4105-8771-BB85CDD14977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5E8C6-8309-40FA-A235-D1C60B526E48}" type="datetime8">
              <a:rPr lang="ar-EG" smtClean="0"/>
              <a:t>17 آذار، 20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387A8-4F33-4105-8771-BB85CDD14977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72257-40A8-4AE0-9F57-5D23668D843F}" type="datetime8">
              <a:rPr lang="ar-EG" smtClean="0"/>
              <a:t>17 آذار، 20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387A8-4F33-4105-8771-BB85CDD14977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8DB86-15D7-4B11-821D-590EC5574DC9}" type="datetime8">
              <a:rPr lang="ar-EG" smtClean="0"/>
              <a:t>17 آذار، 20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387A8-4F33-4105-8771-BB85CDD14977}" type="slidenum">
              <a:rPr lang="ar-EG" smtClean="0"/>
              <a:t>‹#›</a:t>
            </a:fld>
            <a:endParaRPr lang="ar-E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2EEB2-2A0D-47A0-86A3-EF5A7F135154}" type="datetime8">
              <a:rPr lang="ar-EG" smtClean="0"/>
              <a:t>17 آذار، 20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387A8-4F33-4105-8771-BB85CDD14977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1FC9D-BF0F-44FA-8141-9DA0D46F1283}" type="datetime8">
              <a:rPr lang="ar-EG" smtClean="0"/>
              <a:t>17 آذار، 20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387A8-4F33-4105-8771-BB85CDD14977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1CC8D-3C88-466F-8F63-DC53931FF9E7}" type="datetime8">
              <a:rPr lang="ar-EG" smtClean="0"/>
              <a:t>17 آذار، 20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387A8-4F33-4105-8771-BB85CDD14977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2C925-4BFA-46B4-A83A-ECE74E5D4CEF}" type="datetime8">
              <a:rPr lang="ar-EG" smtClean="0"/>
              <a:t>17 آذار، 20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387A8-4F33-4105-8771-BB85CDD14977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06-E725-4AF4-A5DD-FC87DB97347A}" type="datetime8">
              <a:rPr lang="ar-EG" smtClean="0"/>
              <a:t>17 آذار، 20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387A8-4F33-4105-8771-BB85CDD14977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8CF3-DBC3-4383-B096-D901BEB9DF09}" type="datetime8">
              <a:rPr lang="ar-EG" smtClean="0"/>
              <a:t>17 آذار، 20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88387A8-4F33-4105-8771-BB85CDD14977}" type="slidenum">
              <a:rPr lang="ar-EG" smtClean="0"/>
              <a:t>‹#›</a:t>
            </a:fld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C90777D-EF18-4997-B6B4-A072787E4368}" type="datetime8">
              <a:rPr lang="ar-EG" smtClean="0"/>
              <a:t>17 آذار، 20</a:t>
            </a:fld>
            <a:endParaRPr lang="ar-E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88387A8-4F33-4105-8771-BB85CDD14977}" type="slidenum">
              <a:rPr lang="ar-EG" smtClean="0"/>
              <a:t>‹#›</a:t>
            </a:fld>
            <a:endParaRPr lang="ar-EG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abubakr@arch.svu.edu.e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 smtClean="0"/>
              <a:t>محاضرة اللغة المصرية القديمة (2)</a:t>
            </a:r>
            <a:endParaRPr lang="ar-E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EG" sz="3200" dirty="0" smtClean="0"/>
              <a:t>أعزائي طلاب </a:t>
            </a:r>
            <a:r>
              <a:rPr lang="ar-EG" sz="3200" dirty="0" smtClean="0"/>
              <a:t>وطالبات الفرقة </a:t>
            </a:r>
            <a:r>
              <a:rPr lang="ar-EG" sz="3200" dirty="0" smtClean="0"/>
              <a:t>الأولى قسم الآثار المصرية، أهلا بكم.</a:t>
            </a:r>
          </a:p>
          <a:p>
            <a:r>
              <a:rPr lang="ar-EG" sz="3200" dirty="0" smtClean="0"/>
              <a:t>أقدم لكم محاضرة اللغة المصرية القديمة، والتي سوف نستكمل فيها موضوعات دراسة الجملة الإسمية في اللغة المصرية القديمة.</a:t>
            </a:r>
          </a:p>
          <a:p>
            <a:r>
              <a:rPr lang="ar-EG" sz="3200" dirty="0" smtClean="0"/>
              <a:t>تناولنا فيما سبق من محاضرات أنواع الجملة الإسمية ذات الخبر الإسمي وتقسيماتها الفرعية.</a:t>
            </a:r>
          </a:p>
          <a:p>
            <a:r>
              <a:rPr lang="ar-EG" sz="3200" dirty="0" smtClean="0"/>
              <a:t>كما تناولنا الجملة الاسمية ذات الخبر الظرفي.</a:t>
            </a:r>
          </a:p>
          <a:p>
            <a:r>
              <a:rPr lang="ar-EG" sz="3200" dirty="0" smtClean="0"/>
              <a:t>درسنا الجمل السابقة في حالتي </a:t>
            </a:r>
            <a:r>
              <a:rPr lang="ar-EG" sz="3200" dirty="0" smtClean="0"/>
              <a:t>الإثبات </a:t>
            </a:r>
            <a:r>
              <a:rPr lang="ar-EG" sz="3200" dirty="0" smtClean="0"/>
              <a:t>والنفي.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387A8-4F33-4105-8771-BB85CDD14977}" type="slidenum">
              <a:rPr lang="ar-EG" smtClean="0"/>
              <a:t>1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63200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 smtClean="0"/>
              <a:t>محاضرة اللغة المصرية القديمة (2)</a:t>
            </a:r>
            <a:endParaRPr lang="ar-E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ar-EG" sz="3600" dirty="0" smtClean="0"/>
              <a:t>ثانيا الخبر:</a:t>
            </a:r>
          </a:p>
          <a:p>
            <a:pPr algn="just"/>
            <a:r>
              <a:rPr lang="ar-EG" sz="3600" dirty="0" smtClean="0"/>
              <a:t>في هذا النوع من الجمل يعرف الخبر بكونه وصفي، وكما سبقت الإشارة لا بد من توفر شروط بالصفة تمكنها من العمل كخبر وهي:</a:t>
            </a:r>
          </a:p>
          <a:p>
            <a:pPr lvl="0" algn="just"/>
            <a:r>
              <a:rPr lang="ar-EG" sz="3600" dirty="0" smtClean="0"/>
              <a:t>أن </a:t>
            </a:r>
            <a:r>
              <a:rPr lang="ar-SA" sz="3600" dirty="0" smtClean="0"/>
              <a:t>تتمتع</a:t>
            </a:r>
            <a:r>
              <a:rPr lang="ar-EG" sz="3600" dirty="0" smtClean="0"/>
              <a:t> الصفة</a:t>
            </a:r>
            <a:r>
              <a:rPr lang="ar-SA" sz="3600" dirty="0" smtClean="0"/>
              <a:t> </a:t>
            </a:r>
            <a:r>
              <a:rPr lang="ar-SA" sz="3600" dirty="0"/>
              <a:t>بكونها جامدة لا تتغير بتغير الاسم الذي يليها وتظهر </a:t>
            </a:r>
            <a:r>
              <a:rPr lang="ar-EG" sz="3600" dirty="0" smtClean="0"/>
              <a:t>دائما </a:t>
            </a:r>
            <a:r>
              <a:rPr lang="ar-SA" sz="3600" dirty="0" smtClean="0"/>
              <a:t>في </a:t>
            </a:r>
            <a:r>
              <a:rPr lang="ar-SA" sz="3600" dirty="0"/>
              <a:t>صورة المفرد المذكر</a:t>
            </a:r>
            <a:r>
              <a:rPr lang="ar-SA" sz="3600" dirty="0" smtClean="0"/>
              <a:t>.</a:t>
            </a:r>
            <a:endParaRPr lang="ar-EG" sz="3600" dirty="0" smtClean="0"/>
          </a:p>
          <a:p>
            <a:pPr lvl="0" algn="just"/>
            <a:r>
              <a:rPr lang="ar-EG" sz="3600" dirty="0" smtClean="0"/>
              <a:t>عندما تنطبق هذه الشروط على الصفة فيمك</a:t>
            </a:r>
            <a:r>
              <a:rPr lang="ar-SA" sz="3600" dirty="0" smtClean="0"/>
              <a:t>نها </a:t>
            </a:r>
            <a:r>
              <a:rPr lang="ar-EG" sz="3600" dirty="0" smtClean="0"/>
              <a:t>أن </a:t>
            </a:r>
            <a:r>
              <a:rPr lang="ar-SA" sz="3600" dirty="0" smtClean="0"/>
              <a:t>تؤدي </a:t>
            </a:r>
            <a:r>
              <a:rPr lang="ar-SA" sz="3600" dirty="0"/>
              <a:t>وظيفة الخبر ويُطلق عليها</a:t>
            </a:r>
            <a:r>
              <a:rPr lang="ar-SA" sz="3600" dirty="0" smtClean="0"/>
              <a:t>:</a:t>
            </a:r>
            <a:endParaRPr lang="ar-EG" sz="3600" dirty="0" smtClean="0"/>
          </a:p>
          <a:p>
            <a:pPr lvl="0" algn="just" rtl="0"/>
            <a:r>
              <a:rPr lang="ar-SA" sz="3600" dirty="0" smtClean="0"/>
              <a:t> </a:t>
            </a:r>
            <a:r>
              <a:rPr lang="en-US" sz="3600" dirty="0"/>
              <a:t>independent </a:t>
            </a:r>
            <a:r>
              <a:rPr lang="en-US" sz="3600" dirty="0" smtClean="0"/>
              <a:t>adjective, predicative adjective</a:t>
            </a:r>
            <a:endParaRPr lang="ar-EG" sz="36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387A8-4F33-4105-8771-BB85CDD14977}" type="slidenum">
              <a:rPr lang="ar-EG" smtClean="0"/>
              <a:t>10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6444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 smtClean="0"/>
              <a:t>محاضرة اللغة المصرية القديمة (2)</a:t>
            </a:r>
            <a:endParaRPr lang="ar-E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ar-EG" sz="3600" dirty="0" smtClean="0"/>
              <a:t>ثانيا الخبر:</a:t>
            </a:r>
          </a:p>
          <a:p>
            <a:pPr algn="just"/>
            <a:r>
              <a:rPr lang="ar-EG" sz="3600" dirty="0" smtClean="0"/>
              <a:t>كما يمكن أن نستنتج بعض الملاحضات كما يلي:</a:t>
            </a:r>
          </a:p>
          <a:p>
            <a:pPr lvl="0" algn="just"/>
            <a:r>
              <a:rPr lang="ar-SA" sz="3600" dirty="0" smtClean="0"/>
              <a:t>تستخدم </a:t>
            </a:r>
            <a:r>
              <a:rPr lang="ar-SA" sz="3600" dirty="0"/>
              <a:t>عادة الصفات </a:t>
            </a:r>
            <a:r>
              <a:rPr lang="ar-SA" sz="3600" dirty="0" smtClean="0"/>
              <a:t>المشتقة</a:t>
            </a:r>
            <a:r>
              <a:rPr lang="ar-EG" sz="3600" dirty="0" smtClean="0"/>
              <a:t> (من الأفعال الوصفية) لتؤدي وظيفة الخبر الوصفي.</a:t>
            </a:r>
          </a:p>
          <a:p>
            <a:pPr lvl="0" algn="just"/>
            <a:r>
              <a:rPr lang="ar-SA" sz="3600" dirty="0" smtClean="0"/>
              <a:t> </a:t>
            </a:r>
            <a:r>
              <a:rPr lang="ar-SA" sz="3600" dirty="0"/>
              <a:t>أما </a:t>
            </a:r>
            <a:r>
              <a:rPr lang="ar-SA" sz="3600" dirty="0" smtClean="0"/>
              <a:t>الصفات</a:t>
            </a:r>
            <a:r>
              <a:rPr lang="ar-EG" sz="3600" dirty="0" smtClean="0"/>
              <a:t> المشتقة الأخرى أو التي تعرف بالصفات </a:t>
            </a:r>
            <a:r>
              <a:rPr lang="ar-SA" sz="3600" dirty="0" smtClean="0"/>
              <a:t>المنسوبة </a:t>
            </a:r>
            <a:r>
              <a:rPr lang="ar-SA" sz="3600" dirty="0"/>
              <a:t>فلا تستخدم كخبر </a:t>
            </a:r>
            <a:r>
              <a:rPr lang="ar-SA" sz="3600" dirty="0" smtClean="0"/>
              <a:t>وصفي</a:t>
            </a:r>
            <a:r>
              <a:rPr lang="ar-EG" sz="3600" dirty="0" smtClean="0"/>
              <a:t>.</a:t>
            </a:r>
          </a:p>
          <a:p>
            <a:pPr lvl="0" algn="just"/>
            <a:r>
              <a:rPr lang="ar-SA" sz="3600" dirty="0" smtClean="0"/>
              <a:t>كما </a:t>
            </a:r>
            <a:r>
              <a:rPr lang="ar-SA" sz="3600" dirty="0"/>
              <a:t>أن الصفة الأولية </a:t>
            </a:r>
            <a:r>
              <a:rPr lang="en-US" sz="3600" dirty="0" err="1">
                <a:latin typeface="Transliteration" pitchFamily="34" charset="0"/>
              </a:rPr>
              <a:t>nb</a:t>
            </a:r>
            <a:r>
              <a:rPr lang="ar-SA" sz="3600" dirty="0"/>
              <a:t> تستخدم لتصف الأسماء فقط</a:t>
            </a:r>
            <a:r>
              <a:rPr lang="ar-SA" sz="3600" dirty="0" smtClean="0"/>
              <a:t>.</a:t>
            </a:r>
            <a:endParaRPr lang="en-US" sz="3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387A8-4F33-4105-8771-BB85CDD14977}" type="slidenum">
              <a:rPr lang="ar-EG" smtClean="0"/>
              <a:t>11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14580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 smtClean="0"/>
              <a:t>محاضرة اللغة المصرية القديمة (2)</a:t>
            </a:r>
            <a:endParaRPr lang="ar-E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ar-EG" sz="3600" dirty="0" smtClean="0"/>
              <a:t>ثانيا الخبر:</a:t>
            </a:r>
          </a:p>
          <a:p>
            <a:pPr algn="just"/>
            <a:r>
              <a:rPr lang="ar-SA" sz="3600" dirty="0"/>
              <a:t>أيضا الصفة المنتهية </a:t>
            </a:r>
            <a:r>
              <a:rPr lang="ar-SA" sz="3600" dirty="0" smtClean="0"/>
              <a:t>بالنهاية</a:t>
            </a:r>
            <a:r>
              <a:rPr lang="en-US" sz="3600" dirty="0" smtClean="0"/>
              <a:t> </a:t>
            </a:r>
            <a:r>
              <a:rPr lang="en-US" sz="3600" dirty="0" err="1" smtClean="0">
                <a:latin typeface="Transliteration" pitchFamily="34" charset="0"/>
              </a:rPr>
              <a:t>wy</a:t>
            </a:r>
            <a:r>
              <a:rPr lang="en-US" sz="3600" dirty="0" smtClean="0"/>
              <a:t> </a:t>
            </a:r>
            <a:r>
              <a:rPr lang="ar-SA" sz="3600" dirty="0"/>
              <a:t>"نهاية المثنى المذكر" والتي تستخدم في التعجب </a:t>
            </a:r>
            <a:r>
              <a:rPr lang="ar-EG" sz="3600" dirty="0"/>
              <a:t>ف</a:t>
            </a:r>
            <a:r>
              <a:rPr lang="ar-SA" sz="3600" dirty="0" smtClean="0"/>
              <a:t>تستخدم </a:t>
            </a:r>
            <a:r>
              <a:rPr lang="ar-SA" sz="3600" dirty="0"/>
              <a:t>كخبر وصفي</a:t>
            </a:r>
            <a:r>
              <a:rPr lang="ar-SA" sz="3600" dirty="0" smtClean="0"/>
              <a:t>.</a:t>
            </a:r>
            <a:endParaRPr lang="ar-EG" sz="3600" dirty="0" smtClean="0"/>
          </a:p>
          <a:p>
            <a:pPr lvl="0" algn="just"/>
            <a:r>
              <a:rPr lang="ar-SA" sz="3600" dirty="0"/>
              <a:t>تسبق الصفة أحيانا </a:t>
            </a:r>
            <a:r>
              <a:rPr lang="ar-SA" sz="3600" dirty="0" smtClean="0"/>
              <a:t>بعضالأدوات</a:t>
            </a:r>
            <a:r>
              <a:rPr lang="ar-EG" sz="3600" dirty="0" smtClean="0"/>
              <a:t> الإسنادية التي تتقدم الجمل الإسمية،</a:t>
            </a:r>
            <a:r>
              <a:rPr lang="ar-SA" sz="3600" dirty="0" smtClean="0"/>
              <a:t> </a:t>
            </a:r>
            <a:r>
              <a:rPr lang="ar-SA" sz="3600" dirty="0"/>
              <a:t>مثل الأداة </a:t>
            </a:r>
            <a:r>
              <a:rPr lang="en-US" sz="3600" dirty="0" err="1">
                <a:latin typeface="Transliteration" pitchFamily="34" charset="0"/>
              </a:rPr>
              <a:t>mk</a:t>
            </a:r>
            <a:r>
              <a:rPr lang="ar-SA" sz="3600" dirty="0" smtClean="0"/>
              <a:t>.</a:t>
            </a:r>
            <a:endParaRPr lang="en-US" sz="3600" dirty="0" smtClean="0"/>
          </a:p>
          <a:p>
            <a:pPr marL="0" lvl="0" indent="0" algn="just">
              <a:buNone/>
            </a:pPr>
            <a:endParaRPr lang="en-US" sz="3600" dirty="0"/>
          </a:p>
          <a:p>
            <a:pPr algn="just"/>
            <a:endParaRPr lang="ar-EG" sz="36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387A8-4F33-4105-8771-BB85CDD14977}" type="slidenum">
              <a:rPr lang="ar-EG" smtClean="0"/>
              <a:t>12</a:t>
            </a:fld>
            <a:endParaRPr lang="ar-EG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517232"/>
            <a:ext cx="4032448" cy="5814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42240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 smtClean="0"/>
              <a:t>محاضرة اللغة المصرية القديمة (2)</a:t>
            </a:r>
            <a:endParaRPr lang="ar-E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ar-EG" sz="3600" dirty="0" smtClean="0"/>
              <a:t>والآن أعزائي الطلاب أرجوا منكم القيام ببعض الواجبات:</a:t>
            </a:r>
          </a:p>
          <a:p>
            <a:pPr algn="just"/>
            <a:r>
              <a:rPr lang="ar-EG" sz="3600" dirty="0" smtClean="0"/>
              <a:t>قم باستخدام القاموس لاستخراج بعض الصفات (عشرصفات على الأقل).</a:t>
            </a:r>
          </a:p>
          <a:p>
            <a:pPr algn="just"/>
            <a:r>
              <a:rPr lang="ar-EG" sz="3600" dirty="0" smtClean="0"/>
              <a:t>قم باستخدام قائمة العلامات لمعرفة العلامات التي وردت في الأمثلة السابقة.</a:t>
            </a:r>
          </a:p>
          <a:p>
            <a:pPr algn="just"/>
            <a:r>
              <a:rPr lang="ar-EG" sz="3600" dirty="0" smtClean="0"/>
              <a:t>قم بكتابة ما توصلت إليه من نتائج على أن تقوم بتسليم ما كتبته بعد استئناف المحاضرات إن شاء الله.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387A8-4F33-4105-8771-BB85CDD14977}" type="slidenum">
              <a:rPr lang="ar-EG" smtClean="0"/>
              <a:t>13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727915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 smtClean="0"/>
              <a:t>محاضرة اللغة المصرية القديمة (2)</a:t>
            </a:r>
            <a:endParaRPr lang="ar-E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ar-EG" sz="2400" dirty="0" smtClean="0"/>
              <a:t>والآن أعزائي الطلاب وقد وصلنا إلى نهاية المحاضرة أرجوا منكم القيام بما كلفتم به.</a:t>
            </a:r>
          </a:p>
          <a:p>
            <a:pPr algn="just"/>
            <a:r>
              <a:rPr lang="ar-EG" sz="2400" dirty="0" smtClean="0"/>
              <a:t>أرجوا قراءة المحاضرة بتأن وروية.</a:t>
            </a:r>
          </a:p>
          <a:p>
            <a:pPr algn="just"/>
            <a:r>
              <a:rPr lang="ar-EG" sz="2400" dirty="0" smtClean="0"/>
              <a:t>إذا عنت لكم بعض المشكلات في الفهم أو القيام بالواجبات أرجوا منكم ألا تترددوا في التواصل:</a:t>
            </a:r>
          </a:p>
          <a:p>
            <a:pPr algn="just"/>
            <a:r>
              <a:rPr lang="ar-EG" sz="2400" dirty="0" smtClean="0"/>
              <a:t>عن طريق الهاتف رقم: 01068980098</a:t>
            </a:r>
          </a:p>
          <a:p>
            <a:pPr algn="just"/>
            <a:r>
              <a:rPr lang="ar-EG" sz="2400" dirty="0" smtClean="0"/>
              <a:t>عن طريق البريد الإليكتروني: </a:t>
            </a:r>
            <a:r>
              <a:rPr lang="en-US" sz="2400" dirty="0" smtClean="0">
                <a:hlinkClick r:id="rId2"/>
              </a:rPr>
              <a:t>abubakr@arch.svu.edu.eg</a:t>
            </a:r>
            <a:endParaRPr lang="ar-EG" sz="2400" dirty="0" smtClean="0"/>
          </a:p>
          <a:p>
            <a:pPr marL="0" indent="0" algn="ctr">
              <a:buNone/>
            </a:pPr>
            <a:r>
              <a:rPr lang="ar-EG" sz="2400" dirty="0" smtClean="0"/>
              <a:t>وتقبلوا خالص تحياتي</a:t>
            </a:r>
          </a:p>
          <a:p>
            <a:pPr marL="0" indent="0" algn="ctr">
              <a:buNone/>
            </a:pPr>
            <a:r>
              <a:rPr lang="ar-EG" sz="2400" dirty="0" smtClean="0"/>
              <a:t>حفظ الله مصر وأبنائها من كل سوء ومكروه.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387A8-4F33-4105-8771-BB85CDD14977}" type="slidenum">
              <a:rPr lang="ar-EG" smtClean="0"/>
              <a:t>14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54048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 smtClean="0"/>
              <a:t>محاضرة اللغة المصرية القديمة (2)</a:t>
            </a:r>
            <a:endParaRPr lang="ar-E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ar-EG" sz="4000" dirty="0" smtClean="0"/>
              <a:t>والآن سوف نتناول الجملة الإسمية ذات الخبر الوصفي </a:t>
            </a:r>
            <a:r>
              <a:rPr lang="ar-SA" sz="3600" dirty="0" smtClean="0"/>
              <a:t>وهي </a:t>
            </a:r>
            <a:r>
              <a:rPr lang="ar-SA" sz="3600" dirty="0"/>
              <a:t>آخر نوع من أنواع الجملة الإسمية والمقصود </a:t>
            </a:r>
            <a:r>
              <a:rPr lang="ar-EG" sz="3600" dirty="0"/>
              <a:t>بها</a:t>
            </a:r>
            <a:r>
              <a:rPr lang="ar-SA" sz="3600" dirty="0"/>
              <a:t> أنها الجملة التي تتكون من </a:t>
            </a:r>
            <a:r>
              <a:rPr lang="ar-EG" sz="3600" dirty="0"/>
              <a:t>مبتدأ اسمي وخبر وصفي، ولقد درسنا عند تعرضنا لدرس الصفات: أن الصفة هي التي تستخدم كخبر وصفي</a:t>
            </a:r>
            <a:r>
              <a:rPr lang="ar-SA" sz="2800" dirty="0" smtClean="0"/>
              <a:t>.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387A8-4F33-4105-8771-BB85CDD14977}" type="slidenum">
              <a:rPr lang="ar-EG" smtClean="0"/>
              <a:t>2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0582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 smtClean="0"/>
              <a:t>محاضرة اللغة المصرية القديمة (2)</a:t>
            </a:r>
            <a:endParaRPr lang="ar-E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EG" sz="3500" dirty="0" smtClean="0"/>
              <a:t>أولا- </a:t>
            </a:r>
            <a:r>
              <a:rPr lang="ar-EG" sz="3500" dirty="0"/>
              <a:t>المبتدأ</a:t>
            </a:r>
            <a:r>
              <a:rPr lang="ar-EG" sz="3500" dirty="0" smtClean="0"/>
              <a:t>:</a:t>
            </a:r>
          </a:p>
          <a:p>
            <a:r>
              <a:rPr lang="ar-EG" sz="3500" dirty="0" smtClean="0"/>
              <a:t>المبتدأ اسم:</a:t>
            </a:r>
            <a:endParaRPr lang="en-US" sz="3500" dirty="0"/>
          </a:p>
          <a:p>
            <a:pPr algn="just"/>
            <a:r>
              <a:rPr lang="ar-SA" sz="3600" dirty="0"/>
              <a:t>عادة يكون المبتدأ </a:t>
            </a:r>
            <a:r>
              <a:rPr lang="ar-SA" sz="3600" b="1" u="sng" dirty="0"/>
              <a:t>اسم</a:t>
            </a:r>
            <a:r>
              <a:rPr lang="ar-SA" sz="3600" dirty="0"/>
              <a:t> أو عبارة اسمية أو حتى الصفة المستخدمة كاسم</a:t>
            </a:r>
            <a:r>
              <a:rPr lang="ar-SA" sz="3600" dirty="0" smtClean="0"/>
              <a:t>:</a:t>
            </a:r>
            <a:endParaRPr lang="en-US" sz="3600" dirty="0" smtClean="0"/>
          </a:p>
          <a:p>
            <a:pPr marL="0" indent="0" algn="just">
              <a:buNone/>
            </a:pPr>
            <a:endParaRPr lang="ar-EG" sz="3600" dirty="0" smtClean="0"/>
          </a:p>
          <a:p>
            <a:pPr algn="just" rtl="0"/>
            <a:endParaRPr lang="en-US" sz="3600" dirty="0"/>
          </a:p>
          <a:p>
            <a:pPr algn="just" rtl="0"/>
            <a:r>
              <a:rPr lang="en-US" sz="3600" dirty="0">
                <a:latin typeface="Transliteration" pitchFamily="34" charset="0"/>
              </a:rPr>
              <a:t>Aw </a:t>
            </a:r>
            <a:r>
              <a:rPr lang="en-US" sz="3600" dirty="0" err="1">
                <a:latin typeface="Transliteration" pitchFamily="34" charset="0"/>
              </a:rPr>
              <a:t>dpt</a:t>
            </a:r>
            <a:r>
              <a:rPr lang="en-US" sz="3600" dirty="0"/>
              <a:t>		The boat was </a:t>
            </a:r>
            <a:r>
              <a:rPr lang="en-US" sz="3600" dirty="0" smtClean="0"/>
              <a:t>long</a:t>
            </a:r>
          </a:p>
          <a:p>
            <a:pPr algn="just"/>
            <a:r>
              <a:rPr lang="ar-EG" sz="3600" dirty="0" smtClean="0"/>
              <a:t>الصفة هنا تعمل عمل الخبر وتكون مقدمة طبقا للشروط التي سبق دراستها عند تناول الصفات.</a:t>
            </a:r>
            <a:endParaRPr lang="en-US" sz="3600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718173"/>
            <a:ext cx="3264371" cy="71893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387A8-4F33-4105-8771-BB85CDD14977}" type="slidenum">
              <a:rPr lang="ar-EG" smtClean="0"/>
              <a:t>3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77529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 smtClean="0"/>
              <a:t>محاضرة اللغة المصرية القديمة (2)</a:t>
            </a:r>
            <a:endParaRPr lang="ar-E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endParaRPr lang="en-US" sz="3600" dirty="0"/>
          </a:p>
          <a:p>
            <a:pPr algn="l" rtl="0"/>
            <a:r>
              <a:rPr lang="en-US" sz="3600" dirty="0" err="1" smtClean="0">
                <a:latin typeface="Transliteration" pitchFamily="34" charset="0"/>
              </a:rPr>
              <a:t>qnj</a:t>
            </a:r>
            <a:r>
              <a:rPr lang="en-US" sz="3600" dirty="0" smtClean="0">
                <a:latin typeface="Transliteration" pitchFamily="34" charset="0"/>
              </a:rPr>
              <a:t> </a:t>
            </a:r>
            <a:r>
              <a:rPr lang="en-US" sz="3600" dirty="0" err="1">
                <a:latin typeface="Transliteration" pitchFamily="34" charset="0"/>
              </a:rPr>
              <a:t>Hmwt</a:t>
            </a:r>
            <a:r>
              <a:rPr lang="en-US" sz="3600" dirty="0">
                <a:latin typeface="Transliteration" pitchFamily="34" charset="0"/>
              </a:rPr>
              <a:t> </a:t>
            </a:r>
            <a:r>
              <a:rPr lang="en-US" sz="3600" dirty="0" err="1">
                <a:latin typeface="Transliteration" pitchFamily="34" charset="0"/>
              </a:rPr>
              <a:t>nt</a:t>
            </a:r>
            <a:r>
              <a:rPr lang="en-US" sz="3600" dirty="0">
                <a:latin typeface="Transliteration" pitchFamily="34" charset="0"/>
              </a:rPr>
              <a:t> </a:t>
            </a:r>
            <a:r>
              <a:rPr lang="en-US" sz="3600" dirty="0" err="1">
                <a:latin typeface="Transliteration" pitchFamily="34" charset="0"/>
              </a:rPr>
              <a:t>Spsww</a:t>
            </a:r>
            <a:endParaRPr lang="en-US" sz="3600" dirty="0">
              <a:latin typeface="Transliteration" pitchFamily="34" charset="0"/>
            </a:endParaRPr>
          </a:p>
          <a:p>
            <a:pPr algn="l" rtl="0"/>
            <a:r>
              <a:rPr lang="en-US" sz="3600" dirty="0"/>
              <a:t>The wives of the noble­men were brave</a:t>
            </a:r>
            <a:r>
              <a:rPr lang="en-US" sz="3600" dirty="0" smtClean="0"/>
              <a:t>.</a:t>
            </a:r>
          </a:p>
          <a:p>
            <a:r>
              <a:rPr lang="ar-EG" sz="3600" dirty="0" smtClean="0"/>
              <a:t>الخبر هنا صفة مقدمة والمبتدأ العبارة الإسمية المكونة من إضافة غير مباشرة.</a:t>
            </a:r>
            <a:endParaRPr lang="en-US" sz="3600" dirty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88840"/>
            <a:ext cx="3240360" cy="72008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387A8-4F33-4105-8771-BB85CDD14977}" type="slidenum">
              <a:rPr lang="ar-EG" smtClean="0"/>
              <a:t>4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54741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 smtClean="0"/>
              <a:t>محاضرة اللغة المصرية القديمة (2)</a:t>
            </a:r>
            <a:endParaRPr lang="ar-E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endParaRPr lang="en-US" sz="3600" dirty="0" smtClean="0"/>
          </a:p>
          <a:p>
            <a:pPr algn="l" rtl="0"/>
            <a:endParaRPr lang="en-US" sz="3600" dirty="0"/>
          </a:p>
          <a:p>
            <a:pPr algn="l" rtl="0"/>
            <a:r>
              <a:rPr lang="en-US" sz="3600" dirty="0" err="1" smtClean="0">
                <a:latin typeface="Transliteration" pitchFamily="34" charset="0"/>
              </a:rPr>
              <a:t>nfr</a:t>
            </a:r>
            <a:r>
              <a:rPr lang="en-US" sz="3600" dirty="0" smtClean="0">
                <a:latin typeface="Transliteration" pitchFamily="34" charset="0"/>
              </a:rPr>
              <a:t> </a:t>
            </a:r>
            <a:r>
              <a:rPr lang="en-US" sz="3600" dirty="0" err="1">
                <a:latin typeface="Transliteration" pitchFamily="34" charset="0"/>
              </a:rPr>
              <a:t>dSrwt</a:t>
            </a:r>
            <a:r>
              <a:rPr lang="en-US" sz="3600" dirty="0"/>
              <a:t>	</a:t>
            </a:r>
            <a:endParaRPr lang="en-US" sz="3600" dirty="0" smtClean="0"/>
          </a:p>
          <a:p>
            <a:pPr algn="l" rtl="0"/>
            <a:r>
              <a:rPr lang="en-US" sz="3600" dirty="0" smtClean="0"/>
              <a:t>the </a:t>
            </a:r>
            <a:r>
              <a:rPr lang="en-US" sz="3600" dirty="0"/>
              <a:t>red ones are beautiful</a:t>
            </a:r>
            <a:r>
              <a:rPr lang="en-US" sz="3600" dirty="0" smtClean="0"/>
              <a:t>.</a:t>
            </a:r>
          </a:p>
          <a:p>
            <a:pPr algn="r"/>
            <a:r>
              <a:rPr lang="ar-EG" sz="3600" dirty="0" smtClean="0"/>
              <a:t>الخبر هنا صفة مقدمة والمبتدأ اسم عبارة عن صفة استخدمت كاسم.</a:t>
            </a:r>
            <a:endParaRPr lang="en-US" sz="3600" dirty="0"/>
          </a:p>
          <a:p>
            <a:pPr algn="l" rtl="0"/>
            <a:endParaRPr lang="en-US" sz="3600" dirty="0"/>
          </a:p>
        </p:txBody>
      </p:sp>
      <p:pic>
        <p:nvPicPr>
          <p:cNvPr id="9" name="Picture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348880"/>
            <a:ext cx="2448272" cy="648072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387A8-4F33-4105-8771-BB85CDD14977}" type="slidenum">
              <a:rPr lang="ar-EG" smtClean="0"/>
              <a:t>5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96442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 smtClean="0"/>
              <a:t>محاضرة اللغة المصرية القديمة (2)</a:t>
            </a:r>
            <a:endParaRPr lang="ar-E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r>
              <a:rPr lang="ar-EG" sz="3600" dirty="0" smtClean="0"/>
              <a:t>المبتدأ ضمير إشارة:</a:t>
            </a:r>
          </a:p>
          <a:p>
            <a:pPr algn="r"/>
            <a:endParaRPr lang="en-US" sz="3600" dirty="0" smtClean="0"/>
          </a:p>
          <a:p>
            <a:pPr algn="l" rtl="0"/>
            <a:r>
              <a:rPr lang="en-US" sz="3600" dirty="0" err="1" smtClean="0">
                <a:latin typeface="Transliteration" pitchFamily="34" charset="0"/>
              </a:rPr>
              <a:t>nfrwy</a:t>
            </a:r>
            <a:r>
              <a:rPr lang="en-US" sz="3600" dirty="0" smtClean="0">
                <a:latin typeface="Transliteration" pitchFamily="34" charset="0"/>
              </a:rPr>
              <a:t> </a:t>
            </a:r>
            <a:r>
              <a:rPr lang="en-US" sz="3600" dirty="0" err="1">
                <a:latin typeface="Transliteration" pitchFamily="34" charset="0"/>
              </a:rPr>
              <a:t>nn</a:t>
            </a:r>
            <a:r>
              <a:rPr lang="en-US" sz="3600" dirty="0"/>
              <a:t>	</a:t>
            </a:r>
            <a:endParaRPr lang="en-US" sz="3600" dirty="0" smtClean="0"/>
          </a:p>
          <a:p>
            <a:pPr algn="l" rtl="0"/>
            <a:r>
              <a:rPr lang="en-US" sz="3600" dirty="0" smtClean="0"/>
              <a:t>how </a:t>
            </a:r>
            <a:r>
              <a:rPr lang="en-US" sz="3600" dirty="0"/>
              <a:t>beautiful this is</a:t>
            </a:r>
            <a:r>
              <a:rPr lang="en-US" sz="3600" dirty="0" smtClean="0"/>
              <a:t>.</a:t>
            </a:r>
          </a:p>
          <a:p>
            <a:pPr algn="just"/>
            <a:r>
              <a:rPr lang="ar-EG" sz="3600" dirty="0" smtClean="0"/>
              <a:t>الخبر هنا الصفة المنتهية بنهاية التعجب والتي تنطبق عليها شروط الخبر. والمبتدأ المؤخر ضمير الإشارة.</a:t>
            </a:r>
            <a:endParaRPr lang="en-US" sz="3600" dirty="0"/>
          </a:p>
          <a:p>
            <a:pPr algn="l" rtl="0"/>
            <a:endParaRPr lang="en-US" sz="3600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564904"/>
            <a:ext cx="2088232" cy="57606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387A8-4F33-4105-8771-BB85CDD14977}" type="slidenum">
              <a:rPr lang="ar-EG" smtClean="0"/>
              <a:t>6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1742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 smtClean="0"/>
              <a:t>محاضرة اللغة المصرية القديمة (2)</a:t>
            </a:r>
            <a:endParaRPr lang="ar-E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/>
            <a:r>
              <a:rPr lang="ar-EG" sz="3600" dirty="0" smtClean="0"/>
              <a:t>المبتدأ ضمير شخصي:</a:t>
            </a:r>
          </a:p>
          <a:p>
            <a:pPr algn="just"/>
            <a:r>
              <a:rPr lang="ar-SA" sz="3600" dirty="0"/>
              <a:t>استخدم المصري القديم </a:t>
            </a:r>
            <a:r>
              <a:rPr lang="ar-SA" sz="3600" b="1" dirty="0"/>
              <a:t>الضمائر المتعلقة</a:t>
            </a:r>
            <a:r>
              <a:rPr lang="ar-SA" sz="3600" dirty="0"/>
              <a:t> للشخص الثاني والثالث لتكون مبتدأ في الجملة الاسمية ذات الخبر الوصفي، </a:t>
            </a:r>
            <a:r>
              <a:rPr lang="ar-SA" sz="3600" b="1" dirty="0"/>
              <a:t>وفي حالة الشخص الأول استخدم الضمير </a:t>
            </a:r>
            <a:r>
              <a:rPr lang="ar-SA" sz="3600" b="1" dirty="0" smtClean="0"/>
              <a:t>المستقل</a:t>
            </a:r>
            <a:r>
              <a:rPr lang="ar-SA" sz="3600" dirty="0" smtClean="0"/>
              <a:t>:</a:t>
            </a:r>
            <a:endParaRPr lang="ar-EG" sz="3600" dirty="0" smtClean="0"/>
          </a:p>
          <a:p>
            <a:pPr algn="just"/>
            <a:r>
              <a:rPr lang="ar-EG" sz="3600" dirty="0" smtClean="0"/>
              <a:t>الجمل التالية سوف توضح استخدام كلا الضميرين.</a:t>
            </a:r>
            <a:endParaRPr lang="en-US" sz="3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387A8-4F33-4105-8771-BB85CDD14977}" type="slidenum">
              <a:rPr lang="ar-EG" smtClean="0"/>
              <a:t>7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71353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 smtClean="0"/>
              <a:t>محاضرة اللغة المصرية القديمة (2)</a:t>
            </a:r>
            <a:endParaRPr lang="ar-E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r>
              <a:rPr lang="ar-EG" sz="3600" dirty="0" smtClean="0"/>
              <a:t>المبتدأ ضمير شخصي متعلق:</a:t>
            </a:r>
          </a:p>
          <a:p>
            <a:pPr algn="r"/>
            <a:endParaRPr lang="en-US" sz="3600" dirty="0" smtClean="0"/>
          </a:p>
          <a:p>
            <a:pPr algn="l" rtl="0"/>
            <a:r>
              <a:rPr lang="en-US" sz="3600" dirty="0" err="1" smtClean="0">
                <a:latin typeface="Transliteration" pitchFamily="34" charset="0"/>
              </a:rPr>
              <a:t>nfr</a:t>
            </a:r>
            <a:r>
              <a:rPr lang="en-US" sz="3600" dirty="0" smtClean="0">
                <a:latin typeface="Transliteration" pitchFamily="34" charset="0"/>
              </a:rPr>
              <a:t> </a:t>
            </a:r>
            <a:r>
              <a:rPr lang="en-US" sz="3600" dirty="0" err="1" smtClean="0">
                <a:latin typeface="Transliteration" pitchFamily="34" charset="0"/>
              </a:rPr>
              <a:t>st</a:t>
            </a:r>
            <a:r>
              <a:rPr lang="en-US" sz="3600" dirty="0" smtClean="0">
                <a:latin typeface="Transliteration" pitchFamily="34" charset="0"/>
              </a:rPr>
              <a:t> r </a:t>
            </a:r>
            <a:r>
              <a:rPr lang="en-US" sz="3600" dirty="0" err="1" smtClean="0">
                <a:latin typeface="Transliteration" pitchFamily="34" charset="0"/>
              </a:rPr>
              <a:t>xt</a:t>
            </a:r>
            <a:r>
              <a:rPr lang="en-US" sz="3600" dirty="0" smtClean="0">
                <a:latin typeface="Transliteration" pitchFamily="34" charset="0"/>
              </a:rPr>
              <a:t> </a:t>
            </a:r>
            <a:r>
              <a:rPr lang="en-US" sz="3600" dirty="0" err="1" smtClean="0">
                <a:latin typeface="Transliteration" pitchFamily="34" charset="0"/>
              </a:rPr>
              <a:t>nbt</a:t>
            </a:r>
            <a:r>
              <a:rPr lang="en-US" sz="3600" dirty="0" smtClean="0">
                <a:latin typeface="Transliteration" pitchFamily="34" charset="0"/>
              </a:rPr>
              <a:t> </a:t>
            </a:r>
          </a:p>
          <a:p>
            <a:pPr algn="l" rtl="0"/>
            <a:r>
              <a:rPr lang="en-US" sz="3600" dirty="0"/>
              <a:t>it is good more than anything is.</a:t>
            </a:r>
            <a:r>
              <a:rPr lang="en-US" sz="3600" dirty="0" smtClean="0"/>
              <a:t>.</a:t>
            </a:r>
          </a:p>
          <a:p>
            <a:pPr algn="just"/>
            <a:r>
              <a:rPr lang="ar-EG" sz="3600" dirty="0" smtClean="0"/>
              <a:t>الخبر هنا صفة تنطبق عليها شروط الخبر. والمبتدأ المؤخر الضمير الشخصي المتعلق لغير العاقل.</a:t>
            </a:r>
            <a:endParaRPr lang="en-US" sz="3600" dirty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001" y="2493466"/>
            <a:ext cx="3137123" cy="71893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387A8-4F33-4105-8771-BB85CDD14977}" type="slidenum">
              <a:rPr lang="ar-EG" smtClean="0"/>
              <a:t>8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49065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 smtClean="0"/>
              <a:t>محاضرة اللغة المصرية القديمة (2)</a:t>
            </a:r>
            <a:endParaRPr lang="ar-E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r>
              <a:rPr lang="ar-EG" sz="3600" dirty="0" smtClean="0"/>
              <a:t>المبتدأ ضمير شخصي مستقل:</a:t>
            </a:r>
          </a:p>
          <a:p>
            <a:pPr algn="l"/>
            <a:endParaRPr lang="en-US" sz="3600" dirty="0" smtClean="0"/>
          </a:p>
          <a:p>
            <a:pPr algn="l" rtl="0"/>
            <a:r>
              <a:rPr lang="en-US" sz="3600" dirty="0" err="1" smtClean="0">
                <a:latin typeface="Transliteration" pitchFamily="34" charset="0"/>
              </a:rPr>
              <a:t>jnk</a:t>
            </a:r>
            <a:r>
              <a:rPr lang="en-US" sz="3600" dirty="0" smtClean="0">
                <a:latin typeface="Transliteration" pitchFamily="34" charset="0"/>
              </a:rPr>
              <a:t> </a:t>
            </a:r>
            <a:r>
              <a:rPr lang="en-US" sz="3600" dirty="0" err="1" smtClean="0">
                <a:latin typeface="Transliteration" pitchFamily="34" charset="0"/>
              </a:rPr>
              <a:t>nfr</a:t>
            </a:r>
            <a:endParaRPr lang="en-US" sz="3600" dirty="0" smtClean="0">
              <a:latin typeface="Transliteration" pitchFamily="34" charset="0"/>
            </a:endParaRPr>
          </a:p>
          <a:p>
            <a:pPr algn="l" rtl="0"/>
            <a:r>
              <a:rPr lang="en-US" sz="3600" dirty="0"/>
              <a:t>I am good.</a:t>
            </a:r>
          </a:p>
          <a:p>
            <a:pPr algn="just"/>
            <a:r>
              <a:rPr lang="ar-EG" sz="3600" dirty="0" smtClean="0"/>
              <a:t>الخبر هنا صفة تنطبق عليها شروط الخبر ولكنها لم تتقدم على المبتدأ لأنه الضمير المستقل للشخص الأول.</a:t>
            </a:r>
            <a:endParaRPr lang="en-US" sz="3600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62934"/>
            <a:ext cx="2943572" cy="64693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387A8-4F33-4105-8771-BB85CDD14977}" type="slidenum">
              <a:rPr lang="ar-EG" smtClean="0"/>
              <a:t>9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509331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77</TotalTime>
  <Words>638</Words>
  <Application>Microsoft Office PowerPoint</Application>
  <PresentationFormat>On-screen Show (4:3)</PresentationFormat>
  <Paragraphs>92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محاضرة اللغة المصرية القديمة (2)</vt:lpstr>
      <vt:lpstr>محاضرة اللغة المصرية القديمة (2)</vt:lpstr>
      <vt:lpstr>محاضرة اللغة المصرية القديمة (2)</vt:lpstr>
      <vt:lpstr>محاضرة اللغة المصرية القديمة (2)</vt:lpstr>
      <vt:lpstr>محاضرة اللغة المصرية القديمة (2)</vt:lpstr>
      <vt:lpstr>محاضرة اللغة المصرية القديمة (2)</vt:lpstr>
      <vt:lpstr>محاضرة اللغة المصرية القديمة (2)</vt:lpstr>
      <vt:lpstr>محاضرة اللغة المصرية القديمة (2)</vt:lpstr>
      <vt:lpstr>محاضرة اللغة المصرية القديمة (2)</vt:lpstr>
      <vt:lpstr>محاضرة اللغة المصرية القديمة (2)</vt:lpstr>
      <vt:lpstr>محاضرة اللغة المصرية القديمة (2)</vt:lpstr>
      <vt:lpstr>محاضرة اللغة المصرية القديمة (2)</vt:lpstr>
      <vt:lpstr>محاضرة اللغة المصرية القديمة (2)</vt:lpstr>
      <vt:lpstr>محاضرة اللغة المصرية القديمة (2)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محاضرة اللغة المصرية القديمة (2)</dc:title>
  <dc:creator>abubakr.arch</dc:creator>
  <cp:lastModifiedBy>abubakr.arch</cp:lastModifiedBy>
  <cp:revision>14</cp:revision>
  <dcterms:created xsi:type="dcterms:W3CDTF">2020-03-17T13:01:34Z</dcterms:created>
  <dcterms:modified xsi:type="dcterms:W3CDTF">2020-03-17T14:23:33Z</dcterms:modified>
  <cp:contentStatus/>
</cp:coreProperties>
</file>