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B094658-6A7F-49FD-AE81-57E0B0048CFC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16AFAEC-ABA8-41EB-B47D-35E41C9DA2F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54645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8ADA-283A-4BFB-A248-25B69153302F}" type="datetime1">
              <a:rPr lang="en-US" smtClean="0"/>
              <a:t>3/17/2020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4EE0-4E3D-4808-8E8C-CD4C556E3DD1}" type="datetime1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B6710-9863-42EC-A792-7B190E29183F}" type="datetime1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5FC4-B7E0-4955-9627-1B55D25B089F}" type="datetime1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5267-0216-43EC-83B2-0E44F6157B8A}" type="datetime1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61A7-989F-45CD-A91E-24E8EC545938}" type="datetime1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DCC4-0E0C-4DA6-B35D-7AD5E19E0BD4}" type="datetime1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DAEA3-9A33-4B9C-B66E-FC81B48CEEFC}" type="datetime1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C874-320E-4075-9CC9-5B401062316D}" type="datetime1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5F24E-02FB-41D2-9DA4-C577D2FF77CB}" type="datetime1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2EBF-5AE9-4EFF-9022-DD757AAF4682}" type="datetime1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79A999-4566-4947-BC2B-DD5F25192824}" type="datetime1">
              <a:rPr lang="en-US" smtClean="0"/>
              <a:t>3/17/2020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abubakr@arch.svu.edu.e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3600" b="1" dirty="0" smtClean="0"/>
              <a:t>محاضرة اللغة المصرية القديمة (4)</a:t>
            </a:r>
            <a:br>
              <a:rPr lang="ar-EG" sz="3600" b="1" dirty="0" smtClean="0"/>
            </a:br>
            <a:r>
              <a:rPr lang="ar-EG" sz="3600" b="1" dirty="0" smtClean="0"/>
              <a:t>الفرقة الثانية قسم الآثار المصرية</a:t>
            </a:r>
            <a:endParaRPr lang="ar-EG" sz="36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EG" sz="2800" dirty="0"/>
              <a:t>أعزائي طلاب وطالبات الفرقة </a:t>
            </a:r>
            <a:r>
              <a:rPr lang="ar-EG" sz="2800" dirty="0" smtClean="0"/>
              <a:t>الثانية قسم </a:t>
            </a:r>
            <a:r>
              <a:rPr lang="ar-EG" sz="2800" dirty="0"/>
              <a:t>الآثار المصرية، أهلا بكم.</a:t>
            </a:r>
          </a:p>
          <a:p>
            <a:pPr algn="just"/>
            <a:r>
              <a:rPr lang="ar-EG" sz="2800" dirty="0"/>
              <a:t>أقدم لكم محاضرة اللغة المصرية القديمة، والتي سوف نستكمل فيها موضوعات </a:t>
            </a:r>
            <a:r>
              <a:rPr lang="ar-EG" sz="2800" dirty="0" smtClean="0"/>
              <a:t>النصوص التي استعرضناها سويا في المحاضرات السابقة وقد بدأنا بنص </a:t>
            </a:r>
            <a:r>
              <a:rPr lang="ar-EG" sz="2800" b="1" dirty="0" smtClean="0"/>
              <a:t>نجاة الملاح </a:t>
            </a:r>
            <a:r>
              <a:rPr lang="ar-EG" sz="2800" dirty="0" smtClean="0"/>
              <a:t>أحد النصوص الأدبية المصرية القديمة والتي كتبت بأسلوب المصرية الوسيطة.</a:t>
            </a:r>
          </a:p>
          <a:p>
            <a:pPr algn="just"/>
            <a:r>
              <a:rPr lang="ar-EG" sz="2800" dirty="0" smtClean="0"/>
              <a:t>قدمنا فيما سبق تلخيصا لأحداث القصة وقمنا بوضع آليات التعامل مع النص والتعامل مع القواميس وقائمة العلامات للخروج بنتائج طيبة في تعاملنا مع النصوص.</a:t>
            </a:r>
          </a:p>
          <a:p>
            <a:pPr algn="just"/>
            <a:r>
              <a:rPr lang="ar-EG" sz="2800" dirty="0" smtClean="0"/>
              <a:t>والآن سوف نستكمل بقية النص.</a:t>
            </a:r>
            <a:endParaRPr lang="ar-EG" sz="2800" dirty="0"/>
          </a:p>
          <a:p>
            <a:endParaRPr lang="ar-EG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51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3600" b="1" dirty="0" smtClean="0"/>
              <a:t>محاضرة اللغة المصرية القديمة (4)</a:t>
            </a:r>
            <a:br>
              <a:rPr lang="ar-EG" sz="3600" b="1" dirty="0" smtClean="0"/>
            </a:br>
            <a:r>
              <a:rPr lang="ar-EG" sz="3600" b="1" dirty="0" smtClean="0"/>
              <a:t>الفرقة الثانية قسم الآثار المصرية</a:t>
            </a:r>
            <a:endParaRPr lang="ar-EG" sz="36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هذا الجزء من النص يقدم لنا انتقال الكاتب من وصف البحارة إلى وصف الأحداث التي مرت بهم أثناء وجودهم بالمركب:</a:t>
            </a:r>
          </a:p>
          <a:p>
            <a:pPr marL="0" indent="0" algn="ctr" rtl="0">
              <a:buNone/>
            </a:pPr>
            <a:r>
              <a:rPr lang="en-US" dirty="0"/>
              <a:t>A howling </a:t>
            </a:r>
            <a:r>
              <a:rPr lang="en-US" dirty="0" smtClean="0"/>
              <a:t>wind came up </a:t>
            </a:r>
            <a:r>
              <a:rPr lang="en-US" dirty="0"/>
              <a:t>[when] </a:t>
            </a:r>
            <a:r>
              <a:rPr lang="en-US" dirty="0" smtClean="0"/>
              <a:t>we</a:t>
            </a:r>
          </a:p>
          <a:p>
            <a:pPr marL="0" indent="0" algn="ctr" rtl="0">
              <a:buNone/>
            </a:pPr>
            <a:r>
              <a:rPr lang="en-US" dirty="0" smtClean="0"/>
              <a:t>were </a:t>
            </a:r>
            <a:r>
              <a:rPr lang="en-US" dirty="0"/>
              <a:t>in the sea</a:t>
            </a:r>
            <a:r>
              <a:rPr lang="en-US" dirty="0" smtClean="0"/>
              <a:t> </a:t>
            </a:r>
          </a:p>
          <a:p>
            <a:pPr marL="0" indent="0" algn="just">
              <a:buNone/>
            </a:pPr>
            <a:r>
              <a:rPr lang="ar-EG" sz="2400" dirty="0"/>
              <a:t>عليك استخراج معاني الكلمات باستخدام القاموس</a:t>
            </a:r>
            <a:r>
              <a:rPr lang="ar-EG" sz="2400" dirty="0" smtClean="0"/>
              <a:t>.</a:t>
            </a:r>
          </a:p>
          <a:p>
            <a:pPr marL="0" indent="0" algn="just">
              <a:buNone/>
            </a:pPr>
            <a:r>
              <a:rPr lang="ar-EG" sz="2400" dirty="0" smtClean="0"/>
              <a:t>قم بمراجعة الجملة الإسمية والأدوات التي تتقدمها.</a:t>
            </a:r>
          </a:p>
          <a:p>
            <a:pPr marL="0" indent="0" algn="just">
              <a:buNone/>
            </a:pPr>
            <a:r>
              <a:rPr lang="ar-EG" sz="2400" dirty="0" smtClean="0"/>
              <a:t>قم بمراجعة الضمائر الشخصية.</a:t>
            </a:r>
          </a:p>
          <a:p>
            <a:pPr marL="0" indent="0" algn="just">
              <a:buNone/>
            </a:pPr>
            <a:r>
              <a:rPr lang="ar-EG" sz="2400" dirty="0" smtClean="0"/>
              <a:t>عليك ملاحظة استخدام كلمات للربط بين الجمل ليستقيم المعنى.</a:t>
            </a:r>
            <a:endParaRPr lang="ar-EG" sz="2400" dirty="0"/>
          </a:p>
          <a:p>
            <a:pPr marL="0" indent="0" algn="ctr" rtl="0">
              <a:buNone/>
            </a:pPr>
            <a:endParaRPr lang="en-US" dirty="0"/>
          </a:p>
          <a:p>
            <a:pPr marL="0" indent="0">
              <a:buNone/>
            </a:pPr>
            <a:endParaRPr lang="ar-EG" dirty="0" smtClean="0"/>
          </a:p>
          <a:p>
            <a:pPr marL="0" indent="0">
              <a:buNone/>
            </a:pPr>
            <a:endParaRPr lang="ar-EG" dirty="0"/>
          </a:p>
        </p:txBody>
      </p:sp>
      <p:grpSp>
        <p:nvGrpSpPr>
          <p:cNvPr id="9" name="Group 8"/>
          <p:cNvGrpSpPr/>
          <p:nvPr/>
        </p:nvGrpSpPr>
        <p:grpSpPr>
          <a:xfrm>
            <a:off x="762000" y="2362200"/>
            <a:ext cx="981636" cy="4015581"/>
            <a:chOff x="762000" y="2362200"/>
            <a:chExt cx="981636" cy="4015581"/>
          </a:xfrm>
        </p:grpSpPr>
        <p:pic>
          <p:nvPicPr>
            <p:cNvPr id="7" name="Content Placeholder 4" descr="Shs-p3r"/>
            <p:cNvPicPr>
              <a:picLocks/>
            </p:cNvPicPr>
            <p:nvPr/>
          </p:nvPicPr>
          <p:blipFill rotWithShape="1">
            <a:blip r:embed="rId2" cstate="print">
              <a:lum bright="-40000" contrast="-40000"/>
              <a:grayscl/>
            </a:blip>
            <a:srcRect l="22758" r="61447"/>
            <a:stretch/>
          </p:blipFill>
          <p:spPr bwMode="auto">
            <a:xfrm>
              <a:off x="762000" y="2362200"/>
              <a:ext cx="981636" cy="401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Rectangle 3"/>
            <p:cNvSpPr/>
            <p:nvPr/>
          </p:nvSpPr>
          <p:spPr>
            <a:xfrm>
              <a:off x="1252818" y="2362200"/>
              <a:ext cx="490818" cy="22098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62000" y="4800600"/>
              <a:ext cx="490818" cy="5334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</p:grpSp>
    </p:spTree>
    <p:extLst>
      <p:ext uri="{BB962C8B-B14F-4D97-AF65-F5344CB8AC3E}">
        <p14:creationId xmlns:p14="http://schemas.microsoft.com/office/powerpoint/2010/main" val="2376159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3600" b="1" dirty="0" smtClean="0"/>
              <a:t>محاضرة اللغة المصرية القديمة (4)</a:t>
            </a:r>
            <a:br>
              <a:rPr lang="ar-EG" sz="3600" b="1" dirty="0" smtClean="0"/>
            </a:br>
            <a:r>
              <a:rPr lang="ar-EG" sz="3600" b="1" dirty="0" smtClean="0"/>
              <a:t>الفرقة الثانية قسم الآثار المصرية</a:t>
            </a:r>
            <a:endParaRPr lang="ar-EG" sz="36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لازال هذا الجزء من النص يحكي لنا عن الأحوال التي مرت بطاقم السفينة ومسلسل الأحداث التي تعرضوا لها.</a:t>
            </a:r>
          </a:p>
          <a:p>
            <a:pPr marL="0" indent="0" algn="ctr" rtl="0">
              <a:buNone/>
            </a:pPr>
            <a:r>
              <a:rPr lang="en-US" dirty="0" smtClean="0"/>
              <a:t>Before  we </a:t>
            </a:r>
            <a:r>
              <a:rPr lang="en-US" dirty="0"/>
              <a:t>reach </a:t>
            </a:r>
            <a:r>
              <a:rPr lang="en-US" dirty="0" smtClean="0"/>
              <a:t>land </a:t>
            </a:r>
          </a:p>
          <a:p>
            <a:pPr marL="0" indent="0" algn="ctr" rtl="0">
              <a:buNone/>
            </a:pPr>
            <a:r>
              <a:rPr lang="en-US" dirty="0" smtClean="0"/>
              <a:t>the wind is lifted</a:t>
            </a:r>
          </a:p>
          <a:p>
            <a:pPr marL="0" indent="0">
              <a:buNone/>
            </a:pPr>
            <a:r>
              <a:rPr lang="ar-EG" sz="2400" dirty="0"/>
              <a:t>عليك استخراج معاني الكلمات باستخدام القاموس</a:t>
            </a:r>
            <a:r>
              <a:rPr lang="ar-EG" sz="2400" dirty="0" smtClean="0"/>
              <a:t>.</a:t>
            </a:r>
          </a:p>
          <a:p>
            <a:pPr marL="0" indent="0">
              <a:buNone/>
            </a:pPr>
            <a:r>
              <a:rPr lang="ar-EG" sz="2400" dirty="0" smtClean="0"/>
              <a:t>قم بملاحظة حروف الجر المركبة والصيغ الفعلية.</a:t>
            </a:r>
            <a:endParaRPr lang="ar-EG" sz="2400" dirty="0"/>
          </a:p>
          <a:p>
            <a:pPr marL="0" indent="0" algn="ctr" rtl="0">
              <a:buNone/>
            </a:pPr>
            <a:r>
              <a:rPr lang="en-US" dirty="0" smtClean="0"/>
              <a:t> </a:t>
            </a:r>
            <a:endParaRPr lang="ar-EG" dirty="0"/>
          </a:p>
        </p:txBody>
      </p:sp>
      <p:grpSp>
        <p:nvGrpSpPr>
          <p:cNvPr id="8" name="Group 7"/>
          <p:cNvGrpSpPr/>
          <p:nvPr/>
        </p:nvGrpSpPr>
        <p:grpSpPr>
          <a:xfrm>
            <a:off x="838200" y="2617391"/>
            <a:ext cx="1035423" cy="3178292"/>
            <a:chOff x="838200" y="2617391"/>
            <a:chExt cx="1035423" cy="3178292"/>
          </a:xfrm>
        </p:grpSpPr>
        <p:pic>
          <p:nvPicPr>
            <p:cNvPr id="7" name="Content Placeholder 4" descr="Shs-p3r"/>
            <p:cNvPicPr>
              <a:picLocks/>
            </p:cNvPicPr>
            <p:nvPr/>
          </p:nvPicPr>
          <p:blipFill rotWithShape="1">
            <a:blip r:embed="rId2" cstate="print">
              <a:lum bright="-40000" contrast="-40000"/>
              <a:grayscl/>
            </a:blip>
            <a:srcRect l="14321" r="69019" b="20851"/>
            <a:stretch/>
          </p:blipFill>
          <p:spPr bwMode="auto">
            <a:xfrm>
              <a:off x="838200" y="2617391"/>
              <a:ext cx="1035423" cy="3178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Rectangle 3"/>
            <p:cNvSpPr/>
            <p:nvPr/>
          </p:nvSpPr>
          <p:spPr>
            <a:xfrm>
              <a:off x="1355911" y="2617391"/>
              <a:ext cx="517712" cy="241180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</p:grpSp>
    </p:spTree>
    <p:extLst>
      <p:ext uri="{BB962C8B-B14F-4D97-AF65-F5344CB8AC3E}">
        <p14:creationId xmlns:p14="http://schemas.microsoft.com/office/powerpoint/2010/main" val="3414687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3600" b="1" dirty="0" smtClean="0"/>
              <a:t>محاضرة اللغة المصرية القديمة (4)</a:t>
            </a:r>
            <a:br>
              <a:rPr lang="ar-EG" sz="3600" b="1" dirty="0" smtClean="0"/>
            </a:br>
            <a:r>
              <a:rPr lang="ar-EG" sz="3600" b="1" dirty="0" smtClean="0"/>
              <a:t>الفرقة الثانية قسم الآثار المصرية</a:t>
            </a:r>
            <a:endParaRPr lang="ar-EG" sz="36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هذا الجزء من النص يحكي لنا عن تأثير الرياح:</a:t>
            </a:r>
          </a:p>
          <a:p>
            <a:pPr marL="0" indent="0" algn="ctr" rtl="0">
              <a:buNone/>
            </a:pPr>
            <a:r>
              <a:rPr lang="en-US" dirty="0"/>
              <a:t>it acts as a harbinger [of] the </a:t>
            </a:r>
            <a:r>
              <a:rPr lang="en-US" dirty="0" smtClean="0"/>
              <a:t>wave</a:t>
            </a:r>
          </a:p>
          <a:p>
            <a:pPr marL="0" indent="0" algn="ctr" rtl="0">
              <a:buNone/>
            </a:pPr>
            <a:r>
              <a:rPr lang="en-US" dirty="0" smtClean="0"/>
              <a:t> which </a:t>
            </a:r>
            <a:r>
              <a:rPr lang="en-US" dirty="0"/>
              <a:t>was in it of cubits 8. </a:t>
            </a:r>
            <a:endParaRPr lang="en-US" dirty="0" smtClean="0"/>
          </a:p>
          <a:p>
            <a:pPr marL="0" indent="0" algn="just">
              <a:buNone/>
            </a:pPr>
            <a:r>
              <a:rPr lang="ar-EG" sz="2400" dirty="0"/>
              <a:t>عليك استخراج معاني الكلمات باستخدام القاموس</a:t>
            </a:r>
            <a:r>
              <a:rPr lang="ar-EG" sz="2400" dirty="0" smtClean="0"/>
              <a:t>.</a:t>
            </a:r>
          </a:p>
          <a:p>
            <a:pPr marL="0" indent="0" algn="just">
              <a:buNone/>
            </a:pPr>
            <a:r>
              <a:rPr lang="ar-EG" sz="2400" dirty="0" smtClean="0"/>
              <a:t>قم بمرجعة الأعداد.</a:t>
            </a:r>
          </a:p>
          <a:p>
            <a:pPr marL="0" indent="0" algn="just">
              <a:buNone/>
            </a:pPr>
            <a:r>
              <a:rPr lang="ar-EG" sz="2400" dirty="0" smtClean="0"/>
              <a:t>قم بمراجعة وحدات القياس عند المصري القديم.</a:t>
            </a:r>
            <a:endParaRPr lang="ar-EG" sz="2400" dirty="0"/>
          </a:p>
          <a:p>
            <a:pPr marL="0" indent="0" algn="ctr" rtl="0">
              <a:buNone/>
            </a:pPr>
            <a:endParaRPr lang="en-US" dirty="0"/>
          </a:p>
          <a:p>
            <a:endParaRPr lang="ar-EG" dirty="0"/>
          </a:p>
        </p:txBody>
      </p:sp>
      <p:grpSp>
        <p:nvGrpSpPr>
          <p:cNvPr id="10" name="Group 9"/>
          <p:cNvGrpSpPr/>
          <p:nvPr/>
        </p:nvGrpSpPr>
        <p:grpSpPr>
          <a:xfrm>
            <a:off x="839389" y="2456329"/>
            <a:ext cx="957263" cy="3411071"/>
            <a:chOff x="1557337" y="1981200"/>
            <a:chExt cx="957263" cy="3411071"/>
          </a:xfrm>
        </p:grpSpPr>
        <p:pic>
          <p:nvPicPr>
            <p:cNvPr id="8" name="Content Placeholder 4" descr="Shs-p3r"/>
            <p:cNvPicPr>
              <a:picLocks/>
            </p:cNvPicPr>
            <p:nvPr/>
          </p:nvPicPr>
          <p:blipFill rotWithShape="1">
            <a:blip r:embed="rId2" cstate="print">
              <a:lum bright="-40000" contrast="-40000"/>
              <a:grayscl/>
            </a:blip>
            <a:srcRect r="84598" b="15054"/>
            <a:stretch/>
          </p:blipFill>
          <p:spPr bwMode="auto">
            <a:xfrm>
              <a:off x="1557337" y="1981200"/>
              <a:ext cx="957263" cy="34110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ctangle 8"/>
            <p:cNvSpPr/>
            <p:nvPr/>
          </p:nvSpPr>
          <p:spPr>
            <a:xfrm>
              <a:off x="1557337" y="3733800"/>
              <a:ext cx="478631" cy="12954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</p:grpSp>
    </p:spTree>
    <p:extLst>
      <p:ext uri="{BB962C8B-B14F-4D97-AF65-F5344CB8AC3E}">
        <p14:creationId xmlns:p14="http://schemas.microsoft.com/office/powerpoint/2010/main" val="2945305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3600" b="1" dirty="0" smtClean="0"/>
              <a:t>محاضرة اللغة المصرية القديمة (4)</a:t>
            </a:r>
            <a:br>
              <a:rPr lang="ar-EG" sz="3600" b="1" dirty="0" smtClean="0"/>
            </a:br>
            <a:r>
              <a:rPr lang="ar-EG" sz="3600" b="1" dirty="0" smtClean="0"/>
              <a:t>الفرقة الثانية قسم الآثار المصرية</a:t>
            </a:r>
            <a:endParaRPr lang="ar-EG" sz="36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ar-EG" sz="2800" smtClean="0"/>
              <a:t>أعزائي </a:t>
            </a:r>
            <a:r>
              <a:rPr lang="ar-EG" sz="2800"/>
              <a:t>الطلاب </a:t>
            </a:r>
            <a:r>
              <a:rPr lang="ar-EG" sz="2800" smtClean="0"/>
              <a:t>قد </a:t>
            </a:r>
            <a:r>
              <a:rPr lang="ar-EG" sz="2800" dirty="0"/>
              <a:t>وصلنا إلى نهاية المحاضرة أرجوا منكم القيام بما كلفتم به.</a:t>
            </a:r>
          </a:p>
          <a:p>
            <a:pPr algn="just"/>
            <a:r>
              <a:rPr lang="ar-EG" sz="2800" dirty="0"/>
              <a:t>أرجوا قراءة المحاضرة بتأن وروية.</a:t>
            </a:r>
          </a:p>
          <a:p>
            <a:pPr algn="just"/>
            <a:r>
              <a:rPr lang="ar-EG" sz="2800" dirty="0"/>
              <a:t>إذا عنت لكم بعض المشكلات في الفهم أو القيام بالواجبات أرجوا منكم ألا تترددوا في التواصل:</a:t>
            </a:r>
          </a:p>
          <a:p>
            <a:pPr algn="just"/>
            <a:r>
              <a:rPr lang="ar-EG" sz="2800" dirty="0"/>
              <a:t>عن طريق الهاتف رقم: 01068980098</a:t>
            </a:r>
          </a:p>
          <a:p>
            <a:pPr algn="just"/>
            <a:r>
              <a:rPr lang="ar-EG" sz="2800" dirty="0"/>
              <a:t>عن طريق البريد الإليكتروني: </a:t>
            </a:r>
            <a:r>
              <a:rPr lang="en-US" sz="2800" dirty="0">
                <a:hlinkClick r:id="rId2"/>
              </a:rPr>
              <a:t>abubakr@arch.svu.edu.eg</a:t>
            </a:r>
            <a:endParaRPr lang="ar-EG" sz="2800" dirty="0"/>
          </a:p>
          <a:p>
            <a:pPr marL="0" indent="0" algn="ctr">
              <a:buNone/>
            </a:pPr>
            <a:r>
              <a:rPr lang="ar-EG" sz="2800" dirty="0"/>
              <a:t>وتقبلوا خالص تحياتي</a:t>
            </a:r>
          </a:p>
          <a:p>
            <a:pPr marL="0" indent="0" algn="ctr">
              <a:buNone/>
            </a:pPr>
            <a:r>
              <a:rPr lang="ar-EG" sz="2800" dirty="0"/>
              <a:t>حفظ الله مصر وأبنائها من كل سوء ومكروه.</a:t>
            </a: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92129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3600" b="1" dirty="0" smtClean="0"/>
              <a:t>محاضرة اللغة المصرية القديمة (4)</a:t>
            </a:r>
            <a:br>
              <a:rPr lang="ar-EG" sz="3600" b="1" dirty="0" smtClean="0"/>
            </a:br>
            <a:r>
              <a:rPr lang="ar-EG" sz="3600" b="1" dirty="0" smtClean="0"/>
              <a:t>الفرقة الثانية قسم الآثار المصرية</a:t>
            </a:r>
            <a:endParaRPr lang="ar-EG" sz="3600" b="1" dirty="0"/>
          </a:p>
        </p:txBody>
      </p:sp>
      <p:pic>
        <p:nvPicPr>
          <p:cNvPr id="5" name="Content Placeholder 4" descr="Shs-p3r"/>
          <p:cNvPicPr>
            <a:picLocks noGrp="1"/>
          </p:cNvPicPr>
          <p:nvPr>
            <p:ph idx="1"/>
          </p:nvPr>
        </p:nvPicPr>
        <p:blipFill>
          <a:blip r:embed="rId2" cstate="print">
            <a:lum bright="-40000" contrast="-40000"/>
            <a:grayscl/>
          </a:blip>
          <a:srcRect/>
          <a:stretch>
            <a:fillRect/>
          </a:stretch>
        </p:blipFill>
        <p:spPr bwMode="auto">
          <a:xfrm>
            <a:off x="1557337" y="1981200"/>
            <a:ext cx="6215063" cy="4015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307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3600" b="1" dirty="0" smtClean="0"/>
              <a:t>محاضرة اللغة المصرية القديمة (4)</a:t>
            </a:r>
            <a:br>
              <a:rPr lang="ar-EG" sz="3600" b="1" dirty="0" smtClean="0"/>
            </a:br>
            <a:r>
              <a:rPr lang="ar-EG" sz="3600" b="1" dirty="0" smtClean="0"/>
              <a:t>الفرقة الثانية قسم الآثار المصرية</a:t>
            </a:r>
            <a:endParaRPr lang="ar-EG" sz="36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EG" dirty="0" smtClean="0"/>
              <a:t>الشريحة السابقة تعرض لنا الجزء من النص الذي سوف نتناوله في هذه المحاضرة.</a:t>
            </a:r>
          </a:p>
          <a:p>
            <a:r>
              <a:rPr lang="ar-EG" dirty="0" smtClean="0"/>
              <a:t>سو ف أقوم بكتابة الترجمة لكل سطر عمودي من أعمدة النص والذي يقرأ من اليمين إلى اليسار.</a:t>
            </a:r>
          </a:p>
          <a:p>
            <a:r>
              <a:rPr lang="ar-EG" dirty="0" smtClean="0"/>
              <a:t>على الطالب أن يستعين بالقاموس لاستخراج معاني الكلمات.</a:t>
            </a:r>
          </a:p>
          <a:p>
            <a:r>
              <a:rPr lang="ar-EG" dirty="0" smtClean="0"/>
              <a:t>على الطالب أن يضع ترجمة خاصة به لكل جملة.</a:t>
            </a:r>
          </a:p>
          <a:p>
            <a:r>
              <a:rPr lang="ar-EG" dirty="0" smtClean="0"/>
              <a:t>على الطالب أن يستعين بالترجمة التي أقدمها له ليتأكد من سلامة الترجمة التي أعدها.</a:t>
            </a:r>
          </a:p>
          <a:p>
            <a:r>
              <a:rPr lang="ar-EG" dirty="0" smtClean="0"/>
              <a:t>ليس من الضروري توافق الترجمات الحرفي، وإنما كل ترجمة تعبر عن فهم صاحبها للنص  وصياغته وبناء تراكيبه.</a:t>
            </a:r>
            <a:endParaRPr lang="ar-E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61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3600" b="1" dirty="0" smtClean="0"/>
              <a:t>محاضرة اللغة المصرية القديمة (4)</a:t>
            </a:r>
            <a:br>
              <a:rPr lang="ar-EG" sz="3600" b="1" dirty="0" smtClean="0"/>
            </a:br>
            <a:r>
              <a:rPr lang="ar-EG" sz="3600" b="1" dirty="0" smtClean="0"/>
              <a:t>الفرقة الثانية قسم الآثار المصرية</a:t>
            </a:r>
            <a:endParaRPr lang="ar-EG" sz="36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sz="2800" dirty="0" smtClean="0"/>
              <a:t>هذا الجزء من النص هو تكملة للسطر السابق:</a:t>
            </a:r>
          </a:p>
          <a:p>
            <a:r>
              <a:rPr lang="ar-EG" sz="2800" dirty="0" smtClean="0"/>
              <a:t>الكلمة العليا المحددة هي تكملة لكلمة </a:t>
            </a:r>
            <a:r>
              <a:rPr lang="en-US" sz="2800" dirty="0" err="1" smtClean="0">
                <a:latin typeface="Transliteration" pitchFamily="34" charset="0"/>
              </a:rPr>
              <a:t>biA</a:t>
            </a:r>
            <a:r>
              <a:rPr lang="ar-EG" sz="2800" dirty="0" smtClean="0">
                <a:latin typeface="Transliteration" pitchFamily="34" charset="0"/>
              </a:rPr>
              <a:t> </a:t>
            </a:r>
            <a:r>
              <a:rPr lang="ar-EG" sz="2800" dirty="0" smtClean="0"/>
              <a:t>والتي تعني منجم</a:t>
            </a:r>
          </a:p>
          <a:p>
            <a:r>
              <a:rPr lang="ar-EG" sz="2800" dirty="0" smtClean="0"/>
              <a:t>والكلمة الأخيرة المحددة جزء من الفعل </a:t>
            </a:r>
            <a:r>
              <a:rPr lang="en-US" sz="2800" dirty="0" err="1" smtClean="0">
                <a:latin typeface="Transliteration" pitchFamily="34" charset="0"/>
              </a:rPr>
              <a:t>hA</a:t>
            </a:r>
            <a:r>
              <a:rPr lang="ar-EG" sz="2800" dirty="0" smtClean="0">
                <a:latin typeface="Transliteration" pitchFamily="34" charset="0"/>
              </a:rPr>
              <a:t> </a:t>
            </a:r>
            <a:r>
              <a:rPr lang="ar-EG" sz="2800" dirty="0" smtClean="0"/>
              <a:t>والذ يعني يذهب</a:t>
            </a:r>
          </a:p>
          <a:p>
            <a:r>
              <a:rPr lang="ar-EG" sz="2800" dirty="0" smtClean="0"/>
              <a:t>وعليه تكون ترجمة الجزء المتبقي كما يلي:</a:t>
            </a:r>
          </a:p>
          <a:p>
            <a:pPr marL="0" indent="0" algn="ctr">
              <a:buNone/>
            </a:pPr>
            <a:r>
              <a:rPr lang="ar-EG" sz="2800" dirty="0" smtClean="0">
                <a:solidFill>
                  <a:srgbClr val="FF0000"/>
                </a:solidFill>
              </a:rPr>
              <a:t>..... للحاكم .....</a:t>
            </a:r>
          </a:p>
          <a:p>
            <a:r>
              <a:rPr lang="ar-EG" sz="2800" dirty="0" smtClean="0"/>
              <a:t>عليك استخراج معاني الكلمات باستخدام القاموس.</a:t>
            </a:r>
          </a:p>
        </p:txBody>
      </p:sp>
      <p:pic>
        <p:nvPicPr>
          <p:cNvPr id="9" name="Content Placeholder 4" descr="Shs-p3r"/>
          <p:cNvPicPr>
            <a:picLocks/>
          </p:cNvPicPr>
          <p:nvPr/>
        </p:nvPicPr>
        <p:blipFill rotWithShape="1">
          <a:blip r:embed="rId2" cstate="print">
            <a:lum bright="-40000" contrast="-40000"/>
            <a:grayscl/>
          </a:blip>
          <a:srcRect l="92860"/>
          <a:stretch/>
        </p:blipFill>
        <p:spPr bwMode="auto">
          <a:xfrm>
            <a:off x="1219200" y="2057400"/>
            <a:ext cx="443753" cy="4015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Freeform 11"/>
          <p:cNvSpPr/>
          <p:nvPr/>
        </p:nvSpPr>
        <p:spPr>
          <a:xfrm>
            <a:off x="1143000" y="2003612"/>
            <a:ext cx="645459" cy="658906"/>
          </a:xfrm>
          <a:custGeom>
            <a:avLst/>
            <a:gdLst>
              <a:gd name="connsiteX0" fmla="*/ 645459 w 645459"/>
              <a:gd name="connsiteY0" fmla="*/ 161364 h 658906"/>
              <a:gd name="connsiteX1" fmla="*/ 591671 w 645459"/>
              <a:gd name="connsiteY1" fmla="*/ 67235 h 658906"/>
              <a:gd name="connsiteX2" fmla="*/ 564776 w 645459"/>
              <a:gd name="connsiteY2" fmla="*/ 40341 h 658906"/>
              <a:gd name="connsiteX3" fmla="*/ 349624 w 645459"/>
              <a:gd name="connsiteY3" fmla="*/ 13447 h 658906"/>
              <a:gd name="connsiteX4" fmla="*/ 309282 w 645459"/>
              <a:gd name="connsiteY4" fmla="*/ 0 h 658906"/>
              <a:gd name="connsiteX5" fmla="*/ 147918 w 645459"/>
              <a:gd name="connsiteY5" fmla="*/ 26894 h 658906"/>
              <a:gd name="connsiteX6" fmla="*/ 107576 w 645459"/>
              <a:gd name="connsiteY6" fmla="*/ 53788 h 658906"/>
              <a:gd name="connsiteX7" fmla="*/ 53788 w 645459"/>
              <a:gd name="connsiteY7" fmla="*/ 134470 h 658906"/>
              <a:gd name="connsiteX8" fmla="*/ 26894 w 645459"/>
              <a:gd name="connsiteY8" fmla="*/ 228600 h 658906"/>
              <a:gd name="connsiteX9" fmla="*/ 13447 w 645459"/>
              <a:gd name="connsiteY9" fmla="*/ 336176 h 658906"/>
              <a:gd name="connsiteX10" fmla="*/ 0 w 645459"/>
              <a:gd name="connsiteY10" fmla="*/ 430306 h 658906"/>
              <a:gd name="connsiteX11" fmla="*/ 13447 w 645459"/>
              <a:gd name="connsiteY11" fmla="*/ 591670 h 658906"/>
              <a:gd name="connsiteX12" fmla="*/ 26894 w 645459"/>
              <a:gd name="connsiteY12" fmla="*/ 632012 h 658906"/>
              <a:gd name="connsiteX13" fmla="*/ 67235 w 645459"/>
              <a:gd name="connsiteY13" fmla="*/ 658906 h 658906"/>
              <a:gd name="connsiteX14" fmla="*/ 524435 w 645459"/>
              <a:gd name="connsiteY14" fmla="*/ 645459 h 658906"/>
              <a:gd name="connsiteX15" fmla="*/ 564776 w 645459"/>
              <a:gd name="connsiteY15" fmla="*/ 632012 h 658906"/>
              <a:gd name="connsiteX16" fmla="*/ 591671 w 645459"/>
              <a:gd name="connsiteY16" fmla="*/ 605117 h 658906"/>
              <a:gd name="connsiteX17" fmla="*/ 605118 w 645459"/>
              <a:gd name="connsiteY17" fmla="*/ 551329 h 658906"/>
              <a:gd name="connsiteX18" fmla="*/ 618565 w 645459"/>
              <a:gd name="connsiteY18" fmla="*/ 510988 h 658906"/>
              <a:gd name="connsiteX19" fmla="*/ 605118 w 645459"/>
              <a:gd name="connsiteY19" fmla="*/ 188259 h 658906"/>
              <a:gd name="connsiteX20" fmla="*/ 578224 w 645459"/>
              <a:gd name="connsiteY20" fmla="*/ 94129 h 658906"/>
              <a:gd name="connsiteX21" fmla="*/ 578224 w 645459"/>
              <a:gd name="connsiteY21" fmla="*/ 67235 h 658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45459" h="658906">
                <a:moveTo>
                  <a:pt x="645459" y="161364"/>
                </a:moveTo>
                <a:cubicBezTo>
                  <a:pt x="623393" y="28968"/>
                  <a:pt x="661147" y="108920"/>
                  <a:pt x="591671" y="67235"/>
                </a:cubicBezTo>
                <a:cubicBezTo>
                  <a:pt x="580799" y="60712"/>
                  <a:pt x="577152" y="43091"/>
                  <a:pt x="564776" y="40341"/>
                </a:cubicBezTo>
                <a:cubicBezTo>
                  <a:pt x="494222" y="24662"/>
                  <a:pt x="349624" y="13447"/>
                  <a:pt x="349624" y="13447"/>
                </a:cubicBezTo>
                <a:cubicBezTo>
                  <a:pt x="336177" y="8965"/>
                  <a:pt x="323457" y="0"/>
                  <a:pt x="309282" y="0"/>
                </a:cubicBezTo>
                <a:cubicBezTo>
                  <a:pt x="279456" y="0"/>
                  <a:pt x="189998" y="5854"/>
                  <a:pt x="147918" y="26894"/>
                </a:cubicBezTo>
                <a:cubicBezTo>
                  <a:pt x="133463" y="34122"/>
                  <a:pt x="121023" y="44823"/>
                  <a:pt x="107576" y="53788"/>
                </a:cubicBezTo>
                <a:cubicBezTo>
                  <a:pt x="89647" y="80682"/>
                  <a:pt x="64009" y="103806"/>
                  <a:pt x="53788" y="134470"/>
                </a:cubicBezTo>
                <a:cubicBezTo>
                  <a:pt x="43131" y="166443"/>
                  <a:pt x="32522" y="194832"/>
                  <a:pt x="26894" y="228600"/>
                </a:cubicBezTo>
                <a:cubicBezTo>
                  <a:pt x="20953" y="264246"/>
                  <a:pt x="18223" y="300355"/>
                  <a:pt x="13447" y="336176"/>
                </a:cubicBezTo>
                <a:cubicBezTo>
                  <a:pt x="9258" y="367593"/>
                  <a:pt x="4482" y="398929"/>
                  <a:pt x="0" y="430306"/>
                </a:cubicBezTo>
                <a:cubicBezTo>
                  <a:pt x="4482" y="484094"/>
                  <a:pt x="6314" y="538169"/>
                  <a:pt x="13447" y="591670"/>
                </a:cubicBezTo>
                <a:cubicBezTo>
                  <a:pt x="15320" y="605720"/>
                  <a:pt x="18039" y="620943"/>
                  <a:pt x="26894" y="632012"/>
                </a:cubicBezTo>
                <a:cubicBezTo>
                  <a:pt x="36990" y="644632"/>
                  <a:pt x="53788" y="649941"/>
                  <a:pt x="67235" y="658906"/>
                </a:cubicBezTo>
                <a:cubicBezTo>
                  <a:pt x="219635" y="654424"/>
                  <a:pt x="372191" y="653688"/>
                  <a:pt x="524435" y="645459"/>
                </a:cubicBezTo>
                <a:cubicBezTo>
                  <a:pt x="538589" y="644694"/>
                  <a:pt x="552622" y="639305"/>
                  <a:pt x="564776" y="632012"/>
                </a:cubicBezTo>
                <a:cubicBezTo>
                  <a:pt x="575648" y="625489"/>
                  <a:pt x="582706" y="614082"/>
                  <a:pt x="591671" y="605117"/>
                </a:cubicBezTo>
                <a:cubicBezTo>
                  <a:pt x="596153" y="587188"/>
                  <a:pt x="600041" y="569099"/>
                  <a:pt x="605118" y="551329"/>
                </a:cubicBezTo>
                <a:cubicBezTo>
                  <a:pt x="609012" y="537700"/>
                  <a:pt x="618565" y="525162"/>
                  <a:pt x="618565" y="510988"/>
                </a:cubicBezTo>
                <a:cubicBezTo>
                  <a:pt x="618565" y="403318"/>
                  <a:pt x="612789" y="295655"/>
                  <a:pt x="605118" y="188259"/>
                </a:cubicBezTo>
                <a:cubicBezTo>
                  <a:pt x="601404" y="136268"/>
                  <a:pt x="587414" y="140078"/>
                  <a:pt x="578224" y="94129"/>
                </a:cubicBezTo>
                <a:cubicBezTo>
                  <a:pt x="576466" y="85338"/>
                  <a:pt x="578224" y="76200"/>
                  <a:pt x="578224" y="67235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4" name="Freeform 13"/>
          <p:cNvSpPr/>
          <p:nvPr/>
        </p:nvSpPr>
        <p:spPr>
          <a:xfrm>
            <a:off x="1169894" y="3818965"/>
            <a:ext cx="564777" cy="887506"/>
          </a:xfrm>
          <a:custGeom>
            <a:avLst/>
            <a:gdLst>
              <a:gd name="connsiteX0" fmla="*/ 497541 w 564777"/>
              <a:gd name="connsiteY0" fmla="*/ 0 h 887506"/>
              <a:gd name="connsiteX1" fmla="*/ 107577 w 564777"/>
              <a:gd name="connsiteY1" fmla="*/ 13447 h 887506"/>
              <a:gd name="connsiteX2" fmla="*/ 40341 w 564777"/>
              <a:gd name="connsiteY2" fmla="*/ 67235 h 887506"/>
              <a:gd name="connsiteX3" fmla="*/ 26894 w 564777"/>
              <a:gd name="connsiteY3" fmla="*/ 161364 h 887506"/>
              <a:gd name="connsiteX4" fmla="*/ 13447 w 564777"/>
              <a:gd name="connsiteY4" fmla="*/ 215153 h 887506"/>
              <a:gd name="connsiteX5" fmla="*/ 0 w 564777"/>
              <a:gd name="connsiteY5" fmla="*/ 376517 h 887506"/>
              <a:gd name="connsiteX6" fmla="*/ 26894 w 564777"/>
              <a:gd name="connsiteY6" fmla="*/ 726141 h 887506"/>
              <a:gd name="connsiteX7" fmla="*/ 40341 w 564777"/>
              <a:gd name="connsiteY7" fmla="*/ 779929 h 887506"/>
              <a:gd name="connsiteX8" fmla="*/ 94130 w 564777"/>
              <a:gd name="connsiteY8" fmla="*/ 820270 h 887506"/>
              <a:gd name="connsiteX9" fmla="*/ 188259 w 564777"/>
              <a:gd name="connsiteY9" fmla="*/ 887506 h 887506"/>
              <a:gd name="connsiteX10" fmla="*/ 376518 w 564777"/>
              <a:gd name="connsiteY10" fmla="*/ 874059 h 887506"/>
              <a:gd name="connsiteX11" fmla="*/ 430306 w 564777"/>
              <a:gd name="connsiteY11" fmla="*/ 806823 h 887506"/>
              <a:gd name="connsiteX12" fmla="*/ 470647 w 564777"/>
              <a:gd name="connsiteY12" fmla="*/ 779929 h 887506"/>
              <a:gd name="connsiteX13" fmla="*/ 510988 w 564777"/>
              <a:gd name="connsiteY13" fmla="*/ 739588 h 887506"/>
              <a:gd name="connsiteX14" fmla="*/ 564777 w 564777"/>
              <a:gd name="connsiteY14" fmla="*/ 658906 h 887506"/>
              <a:gd name="connsiteX15" fmla="*/ 537882 w 564777"/>
              <a:gd name="connsiteY15" fmla="*/ 363070 h 887506"/>
              <a:gd name="connsiteX16" fmla="*/ 510988 w 564777"/>
              <a:gd name="connsiteY16" fmla="*/ 215153 h 887506"/>
              <a:gd name="connsiteX17" fmla="*/ 497541 w 564777"/>
              <a:gd name="connsiteY17" fmla="*/ 121023 h 887506"/>
              <a:gd name="connsiteX18" fmla="*/ 497541 w 564777"/>
              <a:gd name="connsiteY18" fmla="*/ 53788 h 887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64777" h="887506">
                <a:moveTo>
                  <a:pt x="497541" y="0"/>
                </a:moveTo>
                <a:cubicBezTo>
                  <a:pt x="367553" y="4482"/>
                  <a:pt x="237404" y="5579"/>
                  <a:pt x="107577" y="13447"/>
                </a:cubicBezTo>
                <a:cubicBezTo>
                  <a:pt x="44389" y="17277"/>
                  <a:pt x="56295" y="19374"/>
                  <a:pt x="40341" y="67235"/>
                </a:cubicBezTo>
                <a:cubicBezTo>
                  <a:pt x="35859" y="98611"/>
                  <a:pt x="32564" y="130180"/>
                  <a:pt x="26894" y="161364"/>
                </a:cubicBezTo>
                <a:cubicBezTo>
                  <a:pt x="23588" y="179547"/>
                  <a:pt x="15739" y="196814"/>
                  <a:pt x="13447" y="215153"/>
                </a:cubicBezTo>
                <a:cubicBezTo>
                  <a:pt x="6752" y="268711"/>
                  <a:pt x="4482" y="322729"/>
                  <a:pt x="0" y="376517"/>
                </a:cubicBezTo>
                <a:cubicBezTo>
                  <a:pt x="6705" y="497204"/>
                  <a:pt x="7336" y="608792"/>
                  <a:pt x="26894" y="726141"/>
                </a:cubicBezTo>
                <a:cubicBezTo>
                  <a:pt x="29932" y="744371"/>
                  <a:pt x="29599" y="764890"/>
                  <a:pt x="40341" y="779929"/>
                </a:cubicBezTo>
                <a:cubicBezTo>
                  <a:pt x="53368" y="798166"/>
                  <a:pt x="77114" y="805685"/>
                  <a:pt x="94130" y="820270"/>
                </a:cubicBezTo>
                <a:cubicBezTo>
                  <a:pt x="170455" y="885691"/>
                  <a:pt x="94473" y="840611"/>
                  <a:pt x="188259" y="887506"/>
                </a:cubicBezTo>
                <a:cubicBezTo>
                  <a:pt x="251012" y="883024"/>
                  <a:pt x="314683" y="885653"/>
                  <a:pt x="376518" y="874059"/>
                </a:cubicBezTo>
                <a:cubicBezTo>
                  <a:pt x="392895" y="870988"/>
                  <a:pt x="424353" y="812776"/>
                  <a:pt x="430306" y="806823"/>
                </a:cubicBezTo>
                <a:cubicBezTo>
                  <a:pt x="441734" y="795395"/>
                  <a:pt x="458232" y="790275"/>
                  <a:pt x="470647" y="779929"/>
                </a:cubicBezTo>
                <a:cubicBezTo>
                  <a:pt x="485256" y="767755"/>
                  <a:pt x="499313" y="754599"/>
                  <a:pt x="510988" y="739588"/>
                </a:cubicBezTo>
                <a:cubicBezTo>
                  <a:pt x="530832" y="714074"/>
                  <a:pt x="564777" y="658906"/>
                  <a:pt x="564777" y="658906"/>
                </a:cubicBezTo>
                <a:cubicBezTo>
                  <a:pt x="555812" y="560294"/>
                  <a:pt x="557301" y="460166"/>
                  <a:pt x="537882" y="363070"/>
                </a:cubicBezTo>
                <a:cubicBezTo>
                  <a:pt x="523895" y="293137"/>
                  <a:pt x="522457" y="289704"/>
                  <a:pt x="510988" y="215153"/>
                </a:cubicBezTo>
                <a:cubicBezTo>
                  <a:pt x="506169" y="183826"/>
                  <a:pt x="500173" y="152609"/>
                  <a:pt x="497541" y="121023"/>
                </a:cubicBezTo>
                <a:cubicBezTo>
                  <a:pt x="495680" y="98689"/>
                  <a:pt x="497541" y="76200"/>
                  <a:pt x="497541" y="53788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36557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3600" b="1" dirty="0" smtClean="0"/>
              <a:t>محاضرة اللغة المصرية القديمة (4)</a:t>
            </a:r>
            <a:br>
              <a:rPr lang="ar-EG" sz="3600" b="1" dirty="0" smtClean="0"/>
            </a:br>
            <a:r>
              <a:rPr lang="ar-EG" sz="3600" b="1" dirty="0" smtClean="0"/>
              <a:t>الفرقة الثانية قسم الآثار المصرية</a:t>
            </a:r>
            <a:endParaRPr lang="ar-EG" sz="36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الجزء الذي أمامنا من النص يبدأ في السطر الأيمن ثم يستمر في</a:t>
            </a:r>
          </a:p>
          <a:p>
            <a:pPr marL="0" indent="0">
              <a:buNone/>
            </a:pPr>
            <a:r>
              <a:rPr lang="ar-EG" dirty="0"/>
              <a:t> </a:t>
            </a:r>
            <a:r>
              <a:rPr lang="ar-EG" dirty="0" smtClean="0"/>
              <a:t> السطر التالي.</a:t>
            </a:r>
          </a:p>
          <a:p>
            <a:pPr marL="0" indent="0">
              <a:buNone/>
            </a:pPr>
            <a:r>
              <a:rPr lang="ar-EG" dirty="0" smtClean="0"/>
              <a:t>وعلى ذلك تكون ترجمة النص:</a:t>
            </a:r>
          </a:p>
          <a:p>
            <a:pPr marL="0" indent="0" algn="ctr">
              <a:buNone/>
            </a:pPr>
            <a:r>
              <a:rPr lang="en-US" dirty="0" smtClean="0"/>
              <a:t>I went down to the sea in a boat</a:t>
            </a:r>
            <a:endParaRPr lang="ar-EG" dirty="0" smtClean="0"/>
          </a:p>
          <a:p>
            <a:pPr marL="0" indent="0" algn="just">
              <a:buNone/>
            </a:pPr>
            <a:endParaRPr lang="ar-EG" sz="2400" dirty="0" smtClean="0"/>
          </a:p>
          <a:p>
            <a:pPr marL="0" indent="0" algn="just">
              <a:buNone/>
            </a:pPr>
            <a:r>
              <a:rPr lang="ar-EG" sz="2400" dirty="0" smtClean="0"/>
              <a:t>عليك </a:t>
            </a:r>
            <a:r>
              <a:rPr lang="ar-EG" sz="2400" dirty="0"/>
              <a:t>استخراج معاني الكلمات باستخدام القاموس.</a:t>
            </a:r>
          </a:p>
          <a:p>
            <a:pPr marL="0" indent="0" algn="just">
              <a:buNone/>
            </a:pPr>
            <a:endParaRPr lang="ar-EG" dirty="0"/>
          </a:p>
        </p:txBody>
      </p:sp>
      <p:grpSp>
        <p:nvGrpSpPr>
          <p:cNvPr id="8" name="Group 7"/>
          <p:cNvGrpSpPr/>
          <p:nvPr/>
        </p:nvGrpSpPr>
        <p:grpSpPr>
          <a:xfrm>
            <a:off x="528916" y="2057400"/>
            <a:ext cx="950261" cy="4020063"/>
            <a:chOff x="838200" y="2205318"/>
            <a:chExt cx="950261" cy="4020063"/>
          </a:xfrm>
        </p:grpSpPr>
        <p:pic>
          <p:nvPicPr>
            <p:cNvPr id="7" name="Content Placeholder 4" descr="Shs-p3r"/>
            <p:cNvPicPr>
              <a:picLocks/>
            </p:cNvPicPr>
            <p:nvPr/>
          </p:nvPicPr>
          <p:blipFill rotWithShape="1">
            <a:blip r:embed="rId2" cstate="print">
              <a:lum bright="-40000" contrast="-40000"/>
              <a:grayscl/>
            </a:blip>
            <a:srcRect l="85072" r="-217"/>
            <a:stretch/>
          </p:blipFill>
          <p:spPr bwMode="auto">
            <a:xfrm>
              <a:off x="838200" y="2209800"/>
              <a:ext cx="941295" cy="401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Rectangle 3"/>
            <p:cNvSpPr/>
            <p:nvPr/>
          </p:nvSpPr>
          <p:spPr>
            <a:xfrm>
              <a:off x="1317813" y="2205318"/>
              <a:ext cx="470648" cy="17526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</p:grpSp>
    </p:spTree>
    <p:extLst>
      <p:ext uri="{BB962C8B-B14F-4D97-AF65-F5344CB8AC3E}">
        <p14:creationId xmlns:p14="http://schemas.microsoft.com/office/powerpoint/2010/main" val="185395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3600" b="1" dirty="0" smtClean="0"/>
              <a:t>محاضرة اللغة المصرية القديمة (4)</a:t>
            </a:r>
            <a:br>
              <a:rPr lang="ar-EG" sz="3600" b="1" dirty="0" smtClean="0"/>
            </a:br>
            <a:r>
              <a:rPr lang="ar-EG" sz="3600" b="1" dirty="0" smtClean="0"/>
              <a:t>الفرقة الثانية قسم الآثار المصرية</a:t>
            </a:r>
            <a:endParaRPr lang="ar-EG" sz="36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الجزء التالي من النص يقدم لنا الفقرة التالية:</a:t>
            </a:r>
          </a:p>
          <a:p>
            <a:pPr marL="0" indent="0">
              <a:buNone/>
            </a:pPr>
            <a:endParaRPr lang="ar-EG" dirty="0" smtClean="0"/>
          </a:p>
          <a:p>
            <a:pPr marL="0" indent="0" algn="ctr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A boat</a:t>
            </a:r>
            <a:r>
              <a:rPr lang="en-US" dirty="0" smtClean="0"/>
              <a:t> of </a:t>
            </a:r>
            <a:r>
              <a:rPr lang="en-US" dirty="0"/>
              <a:t>cubits 120 in its length</a:t>
            </a:r>
            <a:r>
              <a:rPr lang="en-US" dirty="0" smtClean="0"/>
              <a:t>,</a:t>
            </a:r>
          </a:p>
          <a:p>
            <a:pPr marL="0" indent="0" algn="ctr" rtl="0">
              <a:buNone/>
            </a:pPr>
            <a:r>
              <a:rPr lang="en-US" dirty="0" smtClean="0"/>
              <a:t> </a:t>
            </a:r>
            <a:r>
              <a:rPr lang="en-US" dirty="0"/>
              <a:t>cubits 40 </a:t>
            </a:r>
            <a:r>
              <a:rPr lang="en-US" dirty="0" smtClean="0"/>
              <a:t>in its width</a:t>
            </a:r>
          </a:p>
          <a:p>
            <a:pPr marL="0" indent="0">
              <a:buNone/>
            </a:pPr>
            <a:r>
              <a:rPr lang="ar-EG" sz="2400" dirty="0" smtClean="0"/>
              <a:t>عليك </a:t>
            </a:r>
            <a:r>
              <a:rPr lang="ar-EG" sz="2400" dirty="0"/>
              <a:t>استخراج معاني الكلمات باستخدام القاموس</a:t>
            </a:r>
            <a:r>
              <a:rPr lang="ar-EG" sz="2400" dirty="0" smtClean="0"/>
              <a:t>.</a:t>
            </a:r>
          </a:p>
          <a:p>
            <a:pPr marL="0" indent="0">
              <a:buNone/>
            </a:pPr>
            <a:r>
              <a:rPr lang="ar-EG" sz="2400" dirty="0" smtClean="0"/>
              <a:t>قم باسترجاع درس الأعداد عند المصري القديم.</a:t>
            </a:r>
            <a:endParaRPr lang="ar-EG" sz="2400" dirty="0"/>
          </a:p>
          <a:p>
            <a:pPr marL="0" indent="0" algn="ctr" rtl="0">
              <a:buNone/>
            </a:pPr>
            <a:endParaRPr lang="en-US" dirty="0"/>
          </a:p>
          <a:p>
            <a:endParaRPr lang="ar-EG" dirty="0" smtClean="0"/>
          </a:p>
          <a:p>
            <a:endParaRPr lang="ar-EG" dirty="0"/>
          </a:p>
        </p:txBody>
      </p:sp>
      <p:grpSp>
        <p:nvGrpSpPr>
          <p:cNvPr id="9" name="Group 8"/>
          <p:cNvGrpSpPr/>
          <p:nvPr/>
        </p:nvGrpSpPr>
        <p:grpSpPr>
          <a:xfrm>
            <a:off x="931208" y="2007788"/>
            <a:ext cx="981635" cy="4015581"/>
            <a:chOff x="990600" y="2007789"/>
            <a:chExt cx="981635" cy="4015581"/>
          </a:xfrm>
        </p:grpSpPr>
        <p:pic>
          <p:nvPicPr>
            <p:cNvPr id="7" name="Content Placeholder 4" descr="Shs-p3r"/>
            <p:cNvPicPr>
              <a:picLocks/>
            </p:cNvPicPr>
            <p:nvPr/>
          </p:nvPicPr>
          <p:blipFill rotWithShape="1">
            <a:blip r:embed="rId2" cstate="print">
              <a:lum bright="-40000" contrast="-40000"/>
              <a:grayscl/>
            </a:blip>
            <a:srcRect l="69926" r="14279"/>
            <a:stretch/>
          </p:blipFill>
          <p:spPr bwMode="auto">
            <a:xfrm>
              <a:off x="990600" y="2007789"/>
              <a:ext cx="981635" cy="401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990600" y="3048000"/>
              <a:ext cx="490817" cy="28194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</p:grpSp>
    </p:spTree>
    <p:extLst>
      <p:ext uri="{BB962C8B-B14F-4D97-AF65-F5344CB8AC3E}">
        <p14:creationId xmlns:p14="http://schemas.microsoft.com/office/powerpoint/2010/main" val="717791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3600" b="1" dirty="0" smtClean="0"/>
              <a:t>محاضرة اللغة المصرية القديمة (4)</a:t>
            </a:r>
            <a:br>
              <a:rPr lang="ar-EG" sz="3600" b="1" dirty="0" smtClean="0"/>
            </a:br>
            <a:r>
              <a:rPr lang="ar-EG" sz="3600" b="1" dirty="0" smtClean="0"/>
              <a:t>الفرقة الثانية قسم الآثار المصرية</a:t>
            </a:r>
            <a:endParaRPr lang="ar-EG" sz="36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الجزء التالي من النص يقدم لنا الفقرة التالية:</a:t>
            </a:r>
          </a:p>
          <a:p>
            <a:pPr marL="0" indent="0" algn="ctr" rtl="0">
              <a:buNone/>
            </a:pPr>
            <a:r>
              <a:rPr lang="en-US" dirty="0" smtClean="0"/>
              <a:t>There were 120 Sailors </a:t>
            </a:r>
            <a:r>
              <a:rPr lang="en-US" dirty="0"/>
              <a:t>in it </a:t>
            </a:r>
          </a:p>
          <a:p>
            <a:pPr marL="0" indent="0" algn="ctr" rtl="0">
              <a:buNone/>
            </a:pPr>
            <a:r>
              <a:rPr lang="en-US" dirty="0"/>
              <a:t>from the pick of Egypt. </a:t>
            </a:r>
            <a:endParaRPr lang="en-US" dirty="0" smtClean="0"/>
          </a:p>
          <a:p>
            <a:pPr marL="0" indent="0" algn="ctr" rtl="0">
              <a:buNone/>
            </a:pPr>
            <a:endParaRPr lang="en-US" dirty="0"/>
          </a:p>
          <a:p>
            <a:pPr marL="0" indent="0" algn="just">
              <a:buNone/>
            </a:pPr>
            <a:r>
              <a:rPr lang="ar-EG" sz="2400" dirty="0"/>
              <a:t>عليك استخراج معاني الكلمات باستخدام القاموس.</a:t>
            </a:r>
          </a:p>
          <a:p>
            <a:pPr marL="0" indent="0" algn="just">
              <a:buNone/>
            </a:pPr>
            <a:r>
              <a:rPr lang="ar-EG" dirty="0" smtClean="0"/>
              <a:t>قم بمراجعة الأعداد عند المصري القديم.</a:t>
            </a:r>
          </a:p>
          <a:p>
            <a:pPr marL="0" indent="0" algn="just">
              <a:buNone/>
            </a:pPr>
            <a:r>
              <a:rPr lang="ar-EG" dirty="0" smtClean="0"/>
              <a:t>علق على أسماء مصر المختلفة.</a:t>
            </a:r>
          </a:p>
          <a:p>
            <a:pPr marL="0" indent="0" algn="just">
              <a:buNone/>
            </a:pPr>
            <a:r>
              <a:rPr lang="ar-EG" dirty="0" smtClean="0"/>
              <a:t>قم بتسجيل أسماء الأماكن التي وردت بالنص وعلق عليها.</a:t>
            </a:r>
            <a:endParaRPr lang="en-US" dirty="0"/>
          </a:p>
          <a:p>
            <a:pPr marL="0" indent="0">
              <a:buNone/>
            </a:pPr>
            <a:endParaRPr lang="ar-EG" dirty="0"/>
          </a:p>
        </p:txBody>
      </p:sp>
      <p:grpSp>
        <p:nvGrpSpPr>
          <p:cNvPr id="9" name="Group 8"/>
          <p:cNvGrpSpPr/>
          <p:nvPr/>
        </p:nvGrpSpPr>
        <p:grpSpPr>
          <a:xfrm>
            <a:off x="685800" y="1981199"/>
            <a:ext cx="941294" cy="4015581"/>
            <a:chOff x="1205753" y="1981199"/>
            <a:chExt cx="941294" cy="4015581"/>
          </a:xfrm>
        </p:grpSpPr>
        <p:pic>
          <p:nvPicPr>
            <p:cNvPr id="7" name="Content Placeholder 4" descr="Shs-p3r"/>
            <p:cNvPicPr>
              <a:picLocks/>
            </p:cNvPicPr>
            <p:nvPr/>
          </p:nvPicPr>
          <p:blipFill rotWithShape="1">
            <a:blip r:embed="rId2" cstate="print">
              <a:lum bright="-40000" contrast="-40000"/>
              <a:grayscl/>
            </a:blip>
            <a:srcRect l="62137" r="22718"/>
            <a:stretch/>
          </p:blipFill>
          <p:spPr bwMode="auto">
            <a:xfrm>
              <a:off x="1205753" y="1981199"/>
              <a:ext cx="941294" cy="401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Rectangle 3"/>
            <p:cNvSpPr/>
            <p:nvPr/>
          </p:nvSpPr>
          <p:spPr>
            <a:xfrm>
              <a:off x="1752600" y="1981199"/>
              <a:ext cx="394447" cy="10668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05753" y="4114799"/>
              <a:ext cx="470647" cy="172601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</p:grpSp>
    </p:spTree>
    <p:extLst>
      <p:ext uri="{BB962C8B-B14F-4D97-AF65-F5344CB8AC3E}">
        <p14:creationId xmlns:p14="http://schemas.microsoft.com/office/powerpoint/2010/main" val="1052500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3600" b="1" dirty="0" smtClean="0"/>
              <a:t>محاضرة اللغة المصرية القديمة (4)</a:t>
            </a:r>
            <a:br>
              <a:rPr lang="ar-EG" sz="3600" b="1" dirty="0" smtClean="0"/>
            </a:br>
            <a:r>
              <a:rPr lang="ar-EG" sz="3600" b="1" dirty="0" smtClean="0"/>
              <a:t>الفرقة الثانية قسم الآثار المصرية</a:t>
            </a:r>
            <a:endParaRPr lang="ar-EG" sz="36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هذا الجزء من النص يقدم لنا الفقرة التالية في وصف البحارة:</a:t>
            </a:r>
          </a:p>
          <a:p>
            <a:pPr marL="0" indent="0" algn="ctr" rtl="0">
              <a:buNone/>
            </a:pPr>
            <a:r>
              <a:rPr lang="en-US" dirty="0"/>
              <a:t>[Whether] they look at </a:t>
            </a:r>
            <a:r>
              <a:rPr lang="en-US" dirty="0" smtClean="0"/>
              <a:t>the </a:t>
            </a:r>
            <a:r>
              <a:rPr lang="en-US" dirty="0"/>
              <a:t>sky</a:t>
            </a:r>
            <a:r>
              <a:rPr lang="en-US" dirty="0" smtClean="0"/>
              <a:t>,</a:t>
            </a:r>
          </a:p>
          <a:p>
            <a:pPr marL="0" indent="0" algn="ctr" rtl="0">
              <a:buNone/>
            </a:pPr>
            <a:r>
              <a:rPr lang="en-US" dirty="0" smtClean="0"/>
              <a:t> </a:t>
            </a:r>
            <a:r>
              <a:rPr lang="en-US" dirty="0"/>
              <a:t>[or] they look at land</a:t>
            </a:r>
            <a:r>
              <a:rPr lang="en-US" dirty="0" smtClean="0"/>
              <a:t>,</a:t>
            </a:r>
          </a:p>
          <a:p>
            <a:pPr marL="0" indent="0" algn="ctr" rtl="0">
              <a:buNone/>
            </a:pPr>
            <a:r>
              <a:rPr lang="en-US" dirty="0" smtClean="0"/>
              <a:t> their hearts were </a:t>
            </a:r>
            <a:r>
              <a:rPr lang="en-US" dirty="0"/>
              <a:t>braver </a:t>
            </a:r>
            <a:r>
              <a:rPr lang="en-US" dirty="0" smtClean="0"/>
              <a:t>than </a:t>
            </a:r>
            <a:r>
              <a:rPr lang="en-US" dirty="0"/>
              <a:t>lions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ar-EG" sz="2400" dirty="0"/>
              <a:t>عليك استخراج معاني الكلمات باستخدام القاموس</a:t>
            </a:r>
            <a:r>
              <a:rPr lang="ar-EG" sz="2400" dirty="0" smtClean="0"/>
              <a:t>.</a:t>
            </a:r>
          </a:p>
          <a:p>
            <a:pPr marL="0" indent="0">
              <a:buNone/>
            </a:pPr>
            <a:r>
              <a:rPr lang="ar-EG" sz="2400" dirty="0" smtClean="0"/>
              <a:t>قم بتدوين أسماء الحيوانات التي تعرض لك في النص.</a:t>
            </a:r>
            <a:endParaRPr lang="ar-EG" sz="2400" dirty="0"/>
          </a:p>
          <a:p>
            <a:pPr marL="0" indent="0" algn="ctr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 algn="ctr" rtl="0">
              <a:buNone/>
            </a:pPr>
            <a:endParaRPr lang="ar-EG" dirty="0"/>
          </a:p>
        </p:txBody>
      </p:sp>
      <p:grpSp>
        <p:nvGrpSpPr>
          <p:cNvPr id="9" name="Group 8"/>
          <p:cNvGrpSpPr/>
          <p:nvPr/>
        </p:nvGrpSpPr>
        <p:grpSpPr>
          <a:xfrm>
            <a:off x="457200" y="2232819"/>
            <a:ext cx="1465730" cy="4015581"/>
            <a:chOff x="609600" y="1958788"/>
            <a:chExt cx="1465730" cy="4015581"/>
          </a:xfrm>
        </p:grpSpPr>
        <p:pic>
          <p:nvPicPr>
            <p:cNvPr id="7" name="Content Placeholder 4" descr="Shs-p3r"/>
            <p:cNvPicPr>
              <a:picLocks/>
            </p:cNvPicPr>
            <p:nvPr/>
          </p:nvPicPr>
          <p:blipFill rotWithShape="1">
            <a:blip r:embed="rId2" cstate="print">
              <a:lum bright="-40000" contrast="-40000"/>
              <a:grayscl/>
            </a:blip>
            <a:srcRect l="46558" r="29858"/>
            <a:stretch/>
          </p:blipFill>
          <p:spPr bwMode="auto">
            <a:xfrm>
              <a:off x="609600" y="1958788"/>
              <a:ext cx="1465730" cy="401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Rectangle 3"/>
            <p:cNvSpPr/>
            <p:nvPr/>
          </p:nvSpPr>
          <p:spPr>
            <a:xfrm>
              <a:off x="1600200" y="1958788"/>
              <a:ext cx="475130" cy="207981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09600" y="4876800"/>
              <a:ext cx="457200" cy="5334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</p:grpSp>
    </p:spTree>
    <p:extLst>
      <p:ext uri="{BB962C8B-B14F-4D97-AF65-F5344CB8AC3E}">
        <p14:creationId xmlns:p14="http://schemas.microsoft.com/office/powerpoint/2010/main" val="3928980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3600" b="1" dirty="0" smtClean="0"/>
              <a:t>محاضرة اللغة المصرية القديمة (4)</a:t>
            </a:r>
            <a:br>
              <a:rPr lang="ar-EG" sz="3600" b="1" dirty="0" smtClean="0"/>
            </a:br>
            <a:r>
              <a:rPr lang="ar-EG" sz="3600" b="1" dirty="0" smtClean="0"/>
              <a:t>الفرقة الثانية قسم الآثار المصرية</a:t>
            </a:r>
            <a:endParaRPr lang="ar-EG" sz="36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هذا الجزء من النص لازال يقدم لنا صفات البحارة الذين على المركب:</a:t>
            </a:r>
          </a:p>
          <a:p>
            <a:pPr marL="0" indent="0" algn="ctr" rtl="0">
              <a:buNone/>
            </a:pPr>
            <a:r>
              <a:rPr lang="en-US" dirty="0"/>
              <a:t>they </a:t>
            </a:r>
            <a:r>
              <a:rPr lang="en-US" dirty="0" smtClean="0"/>
              <a:t>Predict a </a:t>
            </a:r>
            <a:r>
              <a:rPr lang="en-US" dirty="0"/>
              <a:t>howling </a:t>
            </a:r>
            <a:r>
              <a:rPr lang="en-US" dirty="0" smtClean="0"/>
              <a:t>wind </a:t>
            </a:r>
          </a:p>
          <a:p>
            <a:pPr marL="0" indent="0" algn="ctr" rtl="0">
              <a:buNone/>
            </a:pPr>
            <a:r>
              <a:rPr lang="en-US" dirty="0"/>
              <a:t>its</a:t>
            </a:r>
            <a:r>
              <a:rPr lang="en-US" dirty="0" smtClean="0"/>
              <a:t> </a:t>
            </a:r>
            <a:r>
              <a:rPr lang="en-US" dirty="0"/>
              <a:t>not </a:t>
            </a:r>
            <a:r>
              <a:rPr lang="en-US" dirty="0" smtClean="0"/>
              <a:t>having come and a </a:t>
            </a:r>
            <a:r>
              <a:rPr lang="en-US" dirty="0"/>
              <a:t>thunderstorm </a:t>
            </a:r>
            <a:endParaRPr lang="en-US" dirty="0" smtClean="0"/>
          </a:p>
          <a:p>
            <a:pPr marL="0" indent="0" algn="ctr" rtl="0">
              <a:buNone/>
            </a:pPr>
            <a:r>
              <a:rPr lang="en-US" dirty="0" smtClean="0"/>
              <a:t>its not development.</a:t>
            </a:r>
          </a:p>
          <a:p>
            <a:pPr marL="0" indent="0" algn="just">
              <a:buNone/>
            </a:pPr>
            <a:r>
              <a:rPr lang="ar-EG" sz="2400" dirty="0"/>
              <a:t>عليك استخراج معاني الكلمات باستخدام القاموس</a:t>
            </a:r>
            <a:r>
              <a:rPr lang="ar-EG" sz="2400" dirty="0" smtClean="0"/>
              <a:t>.</a:t>
            </a:r>
          </a:p>
          <a:p>
            <a:pPr marL="0" indent="0" algn="just">
              <a:buNone/>
            </a:pPr>
            <a:r>
              <a:rPr lang="ar-EG" sz="2400" dirty="0" smtClean="0"/>
              <a:t>قم بمراجعة صيغ النفي التي درستها من قبل.</a:t>
            </a:r>
          </a:p>
          <a:p>
            <a:pPr marL="0" indent="0" algn="just">
              <a:buNone/>
            </a:pPr>
            <a:r>
              <a:rPr lang="ar-EG" sz="2400" dirty="0" smtClean="0"/>
              <a:t>قم بمراجعة صيغ الحال </a:t>
            </a:r>
            <a:r>
              <a:rPr lang="en-US" sz="2400" dirty="0" err="1" smtClean="0"/>
              <a:t>stative</a:t>
            </a:r>
            <a:r>
              <a:rPr lang="ar-EG" sz="2400" dirty="0" smtClean="0"/>
              <a:t> المختلفة.</a:t>
            </a:r>
            <a:endParaRPr lang="ar-EG" sz="2400" dirty="0"/>
          </a:p>
          <a:p>
            <a:pPr marL="0" indent="0" algn="just">
              <a:buNone/>
            </a:pPr>
            <a:endParaRPr lang="en-US" dirty="0"/>
          </a:p>
          <a:p>
            <a:pPr marL="0" indent="0" algn="ctr" rtl="0">
              <a:buNone/>
            </a:pPr>
            <a:endParaRPr lang="ar-EG" dirty="0"/>
          </a:p>
        </p:txBody>
      </p:sp>
      <p:grpSp>
        <p:nvGrpSpPr>
          <p:cNvPr id="9" name="Group 8"/>
          <p:cNvGrpSpPr/>
          <p:nvPr/>
        </p:nvGrpSpPr>
        <p:grpSpPr>
          <a:xfrm>
            <a:off x="609600" y="2438400"/>
            <a:ext cx="1479177" cy="4015581"/>
            <a:chOff x="609600" y="2438400"/>
            <a:chExt cx="1479177" cy="4015581"/>
          </a:xfrm>
        </p:grpSpPr>
        <p:pic>
          <p:nvPicPr>
            <p:cNvPr id="7" name="Content Placeholder 4" descr="Shs-p3r"/>
            <p:cNvPicPr>
              <a:picLocks/>
            </p:cNvPicPr>
            <p:nvPr/>
          </p:nvPicPr>
          <p:blipFill rotWithShape="1">
            <a:blip r:embed="rId2" cstate="print">
              <a:lum bright="-40000" contrast="-40000"/>
              <a:grayscl/>
            </a:blip>
            <a:srcRect l="30764" r="45436"/>
            <a:stretch/>
          </p:blipFill>
          <p:spPr bwMode="auto">
            <a:xfrm>
              <a:off x="609600" y="2438400"/>
              <a:ext cx="1479177" cy="401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Rectangle 3"/>
            <p:cNvSpPr/>
            <p:nvPr/>
          </p:nvSpPr>
          <p:spPr>
            <a:xfrm>
              <a:off x="1600200" y="2438400"/>
              <a:ext cx="488577" cy="3048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09600" y="4648200"/>
              <a:ext cx="457200" cy="180578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</p:grpSp>
    </p:spTree>
    <p:extLst>
      <p:ext uri="{BB962C8B-B14F-4D97-AF65-F5344CB8AC3E}">
        <p14:creationId xmlns:p14="http://schemas.microsoft.com/office/powerpoint/2010/main" val="37072910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</TotalTime>
  <Words>766</Words>
  <Application>Microsoft Office PowerPoint</Application>
  <PresentationFormat>On-screen Show (4:3)</PresentationFormat>
  <Paragraphs>104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محاضرة اللغة المصرية القديمة (4) الفرقة الثانية قسم الآثار المصرية</vt:lpstr>
      <vt:lpstr>محاضرة اللغة المصرية القديمة (4) الفرقة الثانية قسم الآثار المصرية</vt:lpstr>
      <vt:lpstr>محاضرة اللغة المصرية القديمة (4) الفرقة الثانية قسم الآثار المصرية</vt:lpstr>
      <vt:lpstr>محاضرة اللغة المصرية القديمة (4) الفرقة الثانية قسم الآثار المصرية</vt:lpstr>
      <vt:lpstr>محاضرة اللغة المصرية القديمة (4) الفرقة الثانية قسم الآثار المصرية</vt:lpstr>
      <vt:lpstr>محاضرة اللغة المصرية القديمة (4) الفرقة الثانية قسم الآثار المصرية</vt:lpstr>
      <vt:lpstr>محاضرة اللغة المصرية القديمة (4) الفرقة الثانية قسم الآثار المصرية</vt:lpstr>
      <vt:lpstr>محاضرة اللغة المصرية القديمة (4) الفرقة الثانية قسم الآثار المصرية</vt:lpstr>
      <vt:lpstr>محاضرة اللغة المصرية القديمة (4) الفرقة الثانية قسم الآثار المصرية</vt:lpstr>
      <vt:lpstr>محاضرة اللغة المصرية القديمة (4) الفرقة الثانية قسم الآثار المصرية</vt:lpstr>
      <vt:lpstr>محاضرة اللغة المصرية القديمة (4) الفرقة الثانية قسم الآثار المصرية</vt:lpstr>
      <vt:lpstr>محاضرة اللغة المصرية القديمة (4) الفرقة الثانية قسم الآثار المصرية</vt:lpstr>
      <vt:lpstr>محاضرة اللغة المصرية القديمة (4) الفرقة الثانية قسم الآثار المصرية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محاضرة اللغة المصرية القديمة (4) الفرقة الثانية قسم الآثار المصرية</dc:title>
  <dc:creator>abubakr.arch</dc:creator>
  <cp:lastModifiedBy>abubakr.arch</cp:lastModifiedBy>
  <cp:revision>9</cp:revision>
  <dcterms:created xsi:type="dcterms:W3CDTF">2006-08-16T00:00:00Z</dcterms:created>
  <dcterms:modified xsi:type="dcterms:W3CDTF">2020-03-17T15:59:15Z</dcterms:modified>
</cp:coreProperties>
</file>