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6C578A03-B697-45EC-9C26-A6275B295197}" type="datetimeFigureOut">
              <a:rPr lang="en-US" smtClean="0"/>
              <a:t>3/20/2020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07CA1C-7BDF-4755-93D5-A302EAB28E88}" type="slidenum">
              <a:rPr lang="en-US" smtClean="0"/>
              <a:t>‹#›</a:t>
            </a:fld>
            <a:endParaRPr lang="en-US"/>
          </a:p>
        </p:txBody>
      </p:sp>
    </p:spTree>
    <p:extLst>
      <p:ext uri="{BB962C8B-B14F-4D97-AF65-F5344CB8AC3E}">
        <p14:creationId xmlns:p14="http://schemas.microsoft.com/office/powerpoint/2010/main" val="3898904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6C578A03-B697-45EC-9C26-A6275B295197}" type="datetimeFigureOut">
              <a:rPr lang="en-US" smtClean="0"/>
              <a:t>3/20/2020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07CA1C-7BDF-4755-93D5-A302EAB28E88}" type="slidenum">
              <a:rPr lang="en-US" smtClean="0"/>
              <a:t>‹#›</a:t>
            </a:fld>
            <a:endParaRPr lang="en-US"/>
          </a:p>
        </p:txBody>
      </p:sp>
    </p:spTree>
    <p:extLst>
      <p:ext uri="{BB962C8B-B14F-4D97-AF65-F5344CB8AC3E}">
        <p14:creationId xmlns:p14="http://schemas.microsoft.com/office/powerpoint/2010/main" val="3881255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6C578A03-B697-45EC-9C26-A6275B295197}" type="datetimeFigureOut">
              <a:rPr lang="en-US" smtClean="0"/>
              <a:t>3/20/2020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07CA1C-7BDF-4755-93D5-A302EAB28E88}" type="slidenum">
              <a:rPr lang="en-US" smtClean="0"/>
              <a:t>‹#›</a:t>
            </a:fld>
            <a:endParaRPr lang="en-US"/>
          </a:p>
        </p:txBody>
      </p:sp>
    </p:spTree>
    <p:extLst>
      <p:ext uri="{BB962C8B-B14F-4D97-AF65-F5344CB8AC3E}">
        <p14:creationId xmlns:p14="http://schemas.microsoft.com/office/powerpoint/2010/main" val="1557071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6C578A03-B697-45EC-9C26-A6275B295197}" type="datetimeFigureOut">
              <a:rPr lang="en-US" smtClean="0"/>
              <a:t>3/20/2020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07CA1C-7BDF-4755-93D5-A302EAB28E88}" type="slidenum">
              <a:rPr lang="en-US" smtClean="0"/>
              <a:t>‹#›</a:t>
            </a:fld>
            <a:endParaRPr lang="en-US"/>
          </a:p>
        </p:txBody>
      </p:sp>
    </p:spTree>
    <p:extLst>
      <p:ext uri="{BB962C8B-B14F-4D97-AF65-F5344CB8AC3E}">
        <p14:creationId xmlns:p14="http://schemas.microsoft.com/office/powerpoint/2010/main" val="1818673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C578A03-B697-45EC-9C26-A6275B295197}" type="datetimeFigureOut">
              <a:rPr lang="en-US" smtClean="0"/>
              <a:t>3/20/2020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07CA1C-7BDF-4755-93D5-A302EAB28E88}" type="slidenum">
              <a:rPr lang="en-US" smtClean="0"/>
              <a:t>‹#›</a:t>
            </a:fld>
            <a:endParaRPr lang="en-US"/>
          </a:p>
        </p:txBody>
      </p:sp>
    </p:spTree>
    <p:extLst>
      <p:ext uri="{BB962C8B-B14F-4D97-AF65-F5344CB8AC3E}">
        <p14:creationId xmlns:p14="http://schemas.microsoft.com/office/powerpoint/2010/main" val="1850487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6C578A03-B697-45EC-9C26-A6275B295197}" type="datetimeFigureOut">
              <a:rPr lang="en-US" smtClean="0"/>
              <a:t>3/20/2020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07CA1C-7BDF-4755-93D5-A302EAB28E88}" type="slidenum">
              <a:rPr lang="en-US" smtClean="0"/>
              <a:t>‹#›</a:t>
            </a:fld>
            <a:endParaRPr lang="en-US"/>
          </a:p>
        </p:txBody>
      </p:sp>
    </p:spTree>
    <p:extLst>
      <p:ext uri="{BB962C8B-B14F-4D97-AF65-F5344CB8AC3E}">
        <p14:creationId xmlns:p14="http://schemas.microsoft.com/office/powerpoint/2010/main" val="1504766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6C578A03-B697-45EC-9C26-A6275B295197}" type="datetimeFigureOut">
              <a:rPr lang="en-US" smtClean="0"/>
              <a:t>3/20/2020</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07CA1C-7BDF-4755-93D5-A302EAB28E88}" type="slidenum">
              <a:rPr lang="en-US" smtClean="0"/>
              <a:t>‹#›</a:t>
            </a:fld>
            <a:endParaRPr lang="en-US"/>
          </a:p>
        </p:txBody>
      </p:sp>
    </p:spTree>
    <p:extLst>
      <p:ext uri="{BB962C8B-B14F-4D97-AF65-F5344CB8AC3E}">
        <p14:creationId xmlns:p14="http://schemas.microsoft.com/office/powerpoint/2010/main" val="3050851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6C578A03-B697-45EC-9C26-A6275B295197}" type="datetimeFigureOut">
              <a:rPr lang="en-US" smtClean="0"/>
              <a:t>3/20/2020</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3807CA1C-7BDF-4755-93D5-A302EAB28E88}" type="slidenum">
              <a:rPr lang="en-US" smtClean="0"/>
              <a:t>‹#›</a:t>
            </a:fld>
            <a:endParaRPr lang="en-US"/>
          </a:p>
        </p:txBody>
      </p:sp>
    </p:spTree>
    <p:extLst>
      <p:ext uri="{BB962C8B-B14F-4D97-AF65-F5344CB8AC3E}">
        <p14:creationId xmlns:p14="http://schemas.microsoft.com/office/powerpoint/2010/main" val="2724996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C578A03-B697-45EC-9C26-A6275B295197}" type="datetimeFigureOut">
              <a:rPr lang="en-US" smtClean="0"/>
              <a:t>3/20/2020</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07CA1C-7BDF-4755-93D5-A302EAB28E88}" type="slidenum">
              <a:rPr lang="en-US" smtClean="0"/>
              <a:t>‹#›</a:t>
            </a:fld>
            <a:endParaRPr lang="en-US"/>
          </a:p>
        </p:txBody>
      </p:sp>
    </p:spTree>
    <p:extLst>
      <p:ext uri="{BB962C8B-B14F-4D97-AF65-F5344CB8AC3E}">
        <p14:creationId xmlns:p14="http://schemas.microsoft.com/office/powerpoint/2010/main" val="1248011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C578A03-B697-45EC-9C26-A6275B295197}" type="datetimeFigureOut">
              <a:rPr lang="en-US" smtClean="0"/>
              <a:t>3/20/2020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07CA1C-7BDF-4755-93D5-A302EAB28E88}" type="slidenum">
              <a:rPr lang="en-US" smtClean="0"/>
              <a:t>‹#›</a:t>
            </a:fld>
            <a:endParaRPr lang="en-US"/>
          </a:p>
        </p:txBody>
      </p:sp>
    </p:spTree>
    <p:extLst>
      <p:ext uri="{BB962C8B-B14F-4D97-AF65-F5344CB8AC3E}">
        <p14:creationId xmlns:p14="http://schemas.microsoft.com/office/powerpoint/2010/main" val="1808072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C578A03-B697-45EC-9C26-A6275B295197}" type="datetimeFigureOut">
              <a:rPr lang="en-US" smtClean="0"/>
              <a:t>3/20/2020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07CA1C-7BDF-4755-93D5-A302EAB28E88}" type="slidenum">
              <a:rPr lang="en-US" smtClean="0"/>
              <a:t>‹#›</a:t>
            </a:fld>
            <a:endParaRPr lang="en-US"/>
          </a:p>
        </p:txBody>
      </p:sp>
    </p:spTree>
    <p:extLst>
      <p:ext uri="{BB962C8B-B14F-4D97-AF65-F5344CB8AC3E}">
        <p14:creationId xmlns:p14="http://schemas.microsoft.com/office/powerpoint/2010/main" val="878002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578A03-B697-45EC-9C26-A6275B295197}" type="datetimeFigureOut">
              <a:rPr lang="en-US" smtClean="0"/>
              <a:t>3/20/2020</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07CA1C-7BDF-4755-93D5-A302EAB28E88}" type="slidenum">
              <a:rPr lang="en-US" smtClean="0"/>
              <a:t>‹#›</a:t>
            </a:fld>
            <a:endParaRPr lang="en-US"/>
          </a:p>
        </p:txBody>
      </p:sp>
    </p:spTree>
    <p:extLst>
      <p:ext uri="{BB962C8B-B14F-4D97-AF65-F5344CB8AC3E}">
        <p14:creationId xmlns:p14="http://schemas.microsoft.com/office/powerpoint/2010/main" val="117978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arab-ency.com/index.php?module=pnEncyclopedia&amp;func=display_term&amp;id=16447&amp;vid=14"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arab-ency.com/index.php?module=pnEncyclopedia&amp;func=display_term&amp;id=3284&amp;vid=14"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arab-ency.com/index.php?module=pnEncyclopedia&amp;func=display_term&amp;id=3892&amp;vid=14"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arab-ency.com/index.php?module=pnEncyclopedia&amp;func=display_term&amp;id=3284&amp;vid=1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arab-ency.com/index.php?module=pnEncyclopedia&amp;func=display_term&amp;id=3284&amp;vid=1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EG" dirty="0" smtClean="0"/>
              <a:t>مادة الرسم المعماري</a:t>
            </a:r>
            <a:endParaRPr lang="en-US" dirty="0"/>
          </a:p>
        </p:txBody>
      </p:sp>
      <p:sp>
        <p:nvSpPr>
          <p:cNvPr id="3" name="عنوان فرعي 2"/>
          <p:cNvSpPr>
            <a:spLocks noGrp="1"/>
          </p:cNvSpPr>
          <p:nvPr>
            <p:ph type="subTitle" idx="1"/>
          </p:nvPr>
        </p:nvSpPr>
        <p:spPr/>
        <p:txBody>
          <a:bodyPr/>
          <a:lstStyle/>
          <a:p>
            <a:r>
              <a:rPr lang="ar-EG" dirty="0" smtClean="0"/>
              <a:t>اثار اسلامي الفرقة الاولي</a:t>
            </a:r>
            <a:endParaRPr lang="en-US" dirty="0"/>
          </a:p>
        </p:txBody>
      </p:sp>
    </p:spTree>
    <p:extLst>
      <p:ext uri="{BB962C8B-B14F-4D97-AF65-F5344CB8AC3E}">
        <p14:creationId xmlns:p14="http://schemas.microsoft.com/office/powerpoint/2010/main" val="1607008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SA" b="1" dirty="0"/>
              <a:t>منذ ذلك الحين أخذت الدقة في الإنتاج طريقها، وبدأ الإنتاج الكمي واستخدام الآلات الدقيقة، وظهرت فكرة إنتاج قطع التبديل، وبدأت الأبنية الشاهقة وتصاميمها تأخذ طريقها إلى التنفيذ.</a:t>
            </a:r>
            <a:endParaRPr lang="en-US" dirty="0"/>
          </a:p>
          <a:p>
            <a:pPr algn="r"/>
            <a:endParaRPr lang="en-US" dirty="0"/>
          </a:p>
        </p:txBody>
      </p:sp>
    </p:spTree>
    <p:extLst>
      <p:ext uri="{BB962C8B-B14F-4D97-AF65-F5344CB8AC3E}">
        <p14:creationId xmlns:p14="http://schemas.microsoft.com/office/powerpoint/2010/main" val="618639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SA" b="1" dirty="0"/>
              <a:t>غير أن فكرة رسم المساقط وترتيبها بقيت من دون تطور إلى القرن العشرين، إلى أن أوضح العالم الفرنسي الرياضي «</a:t>
            </a:r>
            <a:r>
              <a:rPr lang="ar-SA" b="1" dirty="0" err="1"/>
              <a:t>كاسبار</a:t>
            </a:r>
            <a:r>
              <a:rPr lang="ar-SA" b="1" dirty="0"/>
              <a:t> </a:t>
            </a:r>
            <a:r>
              <a:rPr lang="ar-SA" b="1" dirty="0" err="1"/>
              <a:t>مونج</a:t>
            </a:r>
            <a:r>
              <a:rPr lang="ar-SA" b="1" dirty="0"/>
              <a:t>» طريقة تمثيل الأجسام في مستويين متعامدين، أعطت للرسم تكامله وفتحت له آفاقاً واسعة، ومازالت تُسـتَخدم وتُدرس إلى اليوم، وصار بالإمكان استنتاج المسقط الغائب (المسقط الثالث) بهذه الطريقة</a:t>
            </a:r>
            <a:endParaRPr lang="en-US" dirty="0"/>
          </a:p>
        </p:txBody>
      </p:sp>
    </p:spTree>
    <p:extLst>
      <p:ext uri="{BB962C8B-B14F-4D97-AF65-F5344CB8AC3E}">
        <p14:creationId xmlns:p14="http://schemas.microsoft.com/office/powerpoint/2010/main" val="3047461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SA" b="1" dirty="0"/>
              <a:t>كما أمكن إظهار الأجسام وتمثيلها بالتفاصيل الجزئية الكاملة. ومنذ ذلك الحين، دخل التخصص مجال الرسم الهندسي والصناعي، وصار وجود مكتب الرسم الهندسي ضرورة ملحة في جميع المنشآت الصناعية، ويتبع له حُكماً أقسام أخرى مثل قسم الطباعة وقسم التخطيط وقسم الرسامين.</a:t>
            </a:r>
            <a:endParaRPr lang="en-US" dirty="0"/>
          </a:p>
          <a:p>
            <a:pPr algn="r"/>
            <a:endParaRPr lang="en-US" dirty="0"/>
          </a:p>
        </p:txBody>
      </p:sp>
    </p:spTree>
    <p:extLst>
      <p:ext uri="{BB962C8B-B14F-4D97-AF65-F5344CB8AC3E}">
        <p14:creationId xmlns:p14="http://schemas.microsoft.com/office/powerpoint/2010/main" val="25596821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85000" lnSpcReduction="10000"/>
          </a:bodyPr>
          <a:lstStyle/>
          <a:p>
            <a:pPr algn="r" rtl="1"/>
            <a:r>
              <a:rPr lang="ar-SA" b="1" u="sng" dirty="0"/>
              <a:t>أسس الرسم الهندسي</a:t>
            </a:r>
            <a:endParaRPr lang="en-US" dirty="0"/>
          </a:p>
          <a:p>
            <a:pPr algn="r" rtl="1"/>
            <a:r>
              <a:rPr lang="ar-SA" b="1" dirty="0"/>
              <a:t>يعتمد الرسم الهندسي على الإلمام التام ب</a:t>
            </a:r>
            <a:r>
              <a:rPr lang="ar-SA" b="1" dirty="0">
                <a:hlinkClick r:id="rId2"/>
              </a:rPr>
              <a:t>الطرق</a:t>
            </a:r>
            <a:r>
              <a:rPr lang="ar-SA" b="1" dirty="0"/>
              <a:t> الصحيحة والمعرفة الجيدة في إنشاء الأشكال الهندسية المستوية والفراغية. أما الأشكال الهندسية نفسها فهي مجموعة من النقاط والخطوط والسطوح تعتمد في بنائها على عناصر هندسية أساسية هي:</a:t>
            </a:r>
            <a:endParaRPr lang="en-US" dirty="0"/>
          </a:p>
          <a:p>
            <a:pPr algn="r" rtl="1"/>
            <a:r>
              <a:rPr lang="ar-SA" b="1" dirty="0"/>
              <a:t>ـ النقطة: كل أثر مجرد ليس له أبعاد ويحدد بتقاطع خطين مستقيمين.</a:t>
            </a:r>
            <a:endParaRPr lang="en-US" dirty="0"/>
          </a:p>
          <a:p>
            <a:pPr algn="r" rtl="1"/>
            <a:r>
              <a:rPr lang="ar-SA" b="1" dirty="0"/>
              <a:t>ـ المستقيم: الأثر الناتج عن تحرك النقطة، وله بعد واحد هو الطول.</a:t>
            </a:r>
            <a:endParaRPr lang="en-US" dirty="0"/>
          </a:p>
          <a:p>
            <a:pPr algn="r" rtl="1"/>
            <a:r>
              <a:rPr lang="ar-SA" b="1" dirty="0"/>
              <a:t>ـ السطح: الأثر الناتج عن حركة خط محدد، ويكون مستوياً أو منحنياً، وله طول وعرض، وهو الحد الفاصل للجسم عما يحيط به من الفراغ.</a:t>
            </a:r>
            <a:endParaRPr lang="en-US" dirty="0"/>
          </a:p>
          <a:p>
            <a:pPr algn="r"/>
            <a:endParaRPr lang="en-US" dirty="0"/>
          </a:p>
        </p:txBody>
      </p:sp>
    </p:spTree>
    <p:extLst>
      <p:ext uri="{BB962C8B-B14F-4D97-AF65-F5344CB8AC3E}">
        <p14:creationId xmlns:p14="http://schemas.microsoft.com/office/powerpoint/2010/main" val="985840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rtl="1"/>
            <a:r>
              <a:rPr lang="ar-SA" b="1" dirty="0"/>
              <a:t>أما المنهاج الأساسي لتعلم وتعليم الرسم فيبدأ من الأسس والمواضيع الرئيسية الآتية:</a:t>
            </a:r>
            <a:endParaRPr lang="en-US" dirty="0"/>
          </a:p>
          <a:p>
            <a:pPr algn="r"/>
            <a:r>
              <a:rPr lang="ar-SA" b="1" dirty="0"/>
              <a:t>خطوط الرسم، طرائق الرسم، الإسقاط بنوعيه المركزي والمتوازي، استنتاج المسقط الغائب (الثالث)، رسم المنظور وطرائقه، مفهوم القطاعات وأنواعها للأجسام الهندسية والقطع الميكانيكية، درجات الدقة والتفاوتات للأسطح المشغولة، </a:t>
            </a:r>
            <a:endParaRPr lang="en-US" dirty="0"/>
          </a:p>
        </p:txBody>
      </p:sp>
    </p:spTree>
    <p:extLst>
      <p:ext uri="{BB962C8B-B14F-4D97-AF65-F5344CB8AC3E}">
        <p14:creationId xmlns:p14="http://schemas.microsoft.com/office/powerpoint/2010/main" val="25969501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85000" lnSpcReduction="20000"/>
          </a:bodyPr>
          <a:lstStyle/>
          <a:p>
            <a:pPr algn="r" rtl="1"/>
            <a:r>
              <a:rPr lang="ar-SA" b="1" u="sng" dirty="0"/>
              <a:t>أنواع الرسم الهندسي</a:t>
            </a:r>
            <a:endParaRPr lang="en-US" dirty="0"/>
          </a:p>
          <a:p>
            <a:pPr algn="r" rtl="1"/>
            <a:r>
              <a:rPr lang="ar-SA" b="1" dirty="0"/>
              <a:t>هناك ثلاثة أنواع رئيسة للرسم الهندسي وهي:</a:t>
            </a:r>
            <a:endParaRPr lang="en-US" dirty="0"/>
          </a:p>
          <a:p>
            <a:pPr algn="r" rtl="1"/>
            <a:r>
              <a:rPr lang="ar-SA" b="1" dirty="0"/>
              <a:t>1- الرسم التنفيذي: وهو النوع الأهم والرئيسي من الأنواع الثلاثة، وتسمى لوحاته بالرسوم التشغيلية، وتستخدم في جميع أقسام التنفيذ والإنتاج والتصميم، وفي شتى الأعمال الصناعية والإنشائية والمدنية، إذ تُعطى جميع المعلومات والبيانات اللازمة لتنفيذ </a:t>
            </a:r>
            <a:r>
              <a:rPr lang="ar-SA" b="1" dirty="0">
                <a:hlinkClick r:id="rId2"/>
              </a:rPr>
              <a:t>التصميم</a:t>
            </a:r>
            <a:r>
              <a:rPr lang="ar-SA" b="1" dirty="0"/>
              <a:t> الواحد على ورقة الرسم مباشرة، بدءاً من الشكل ونوع المعدن وحتى </a:t>
            </a:r>
            <a:r>
              <a:rPr lang="ar-SA" b="1" dirty="0" err="1"/>
              <a:t>التسامحات</a:t>
            </a:r>
            <a:r>
              <a:rPr lang="ar-SA" b="1" dirty="0"/>
              <a:t> وغير ذلك من المواصفات وانتهاءً بعلامات التشغيل،.</a:t>
            </a:r>
            <a:endParaRPr lang="en-US" dirty="0"/>
          </a:p>
          <a:p>
            <a:pPr algn="r" rtl="1"/>
            <a:r>
              <a:rPr lang="ar-SA" b="1" dirty="0"/>
              <a:t>أما في الرسوم المعمارية والمدنية الإنشائية فتكون بحسب الشكل الذي يحدد توزع الغرف والقاعات والمنافع وأماكن الخدمات وما يفترض وجوده من لوازم في كل مسكن أو موقع، مع الأبعاد وتوزع المحاور وغيرها.</a:t>
            </a:r>
            <a:endParaRPr lang="en-US" dirty="0"/>
          </a:p>
          <a:p>
            <a:pPr algn="r"/>
            <a:endParaRPr lang="en-US" dirty="0"/>
          </a:p>
        </p:txBody>
      </p:sp>
    </p:spTree>
    <p:extLst>
      <p:ext uri="{BB962C8B-B14F-4D97-AF65-F5344CB8AC3E}">
        <p14:creationId xmlns:p14="http://schemas.microsoft.com/office/powerpoint/2010/main" val="38611103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85000" lnSpcReduction="20000"/>
          </a:bodyPr>
          <a:lstStyle/>
          <a:p>
            <a:pPr algn="r" rtl="1"/>
            <a:r>
              <a:rPr lang="ar-SA" b="1" dirty="0"/>
              <a:t>- الرسم الإنشائي (التجميعي): يُساعد هذا النوع من الرسم على بيان مكان توضُّع القطع بالنسبة إلى غيرها في الجهاز أو الآلة بعد إنتاجها وفي أثناء الاستخدام، كما يساعد على أعمال التركيب والفك والصيانة. وتُلحق بالرسوم عادة جداول خاصة يُبيِّن عليها اسم القطعة ونوع معدنها والعدد المطلوب منها وكل قطعة بحسب رقمها، كما توضع الملاحظات اللازمة إن وجدت.</a:t>
            </a:r>
            <a:endParaRPr lang="en-US" dirty="0"/>
          </a:p>
          <a:p>
            <a:pPr algn="r" rtl="1"/>
            <a:r>
              <a:rPr lang="ar-SA" b="1" dirty="0"/>
              <a:t>أما في الرسم الهندسي المعماري أو المدني فتوزع الغرف والصالونات والمنافع وأمكنة الأبواب والنوافذ والمحاور في الأبنية. وربما وُجدِت بعض القطاعات أو المقاطع الأخرى في الرسم، ويوضح فيها أبعاد الغرف ومساحاتها وتوزعها و</a:t>
            </a:r>
            <a:r>
              <a:rPr lang="ar-SA" b="1" dirty="0">
                <a:hlinkClick r:id="rId2"/>
              </a:rPr>
              <a:t>الجدران</a:t>
            </a:r>
            <a:r>
              <a:rPr lang="ar-SA" b="1" dirty="0"/>
              <a:t> الفاصلة والنوافذ والأبواب وأماكن الصرف الصحي، وتُرَمَّز القطع أو الغرف بحسب أهميتها وطريقة توضُّعها. أما محاور </a:t>
            </a:r>
            <a:r>
              <a:rPr lang="ar-SA" b="1" dirty="0">
                <a:hlinkClick r:id="rId2"/>
              </a:rPr>
              <a:t>الجدران</a:t>
            </a:r>
            <a:r>
              <a:rPr lang="ar-SA" b="1" dirty="0"/>
              <a:t> والبناء، فيعبَّر عنها بالأحرف والرموز.</a:t>
            </a:r>
            <a:endParaRPr lang="en-US" dirty="0"/>
          </a:p>
          <a:p>
            <a:pPr algn="r"/>
            <a:endParaRPr lang="en-US" dirty="0"/>
          </a:p>
        </p:txBody>
      </p:sp>
    </p:spTree>
    <p:extLst>
      <p:ext uri="{BB962C8B-B14F-4D97-AF65-F5344CB8AC3E}">
        <p14:creationId xmlns:p14="http://schemas.microsoft.com/office/powerpoint/2010/main" val="2645910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SA" b="1" dirty="0"/>
              <a:t>- الرسم الإجمالي: يُستخدم هذا النوع من الرسم لإيضاح الشكل الكلي أو المنظر الكلي للآلة أو الجهاز أو البناء عامة. ويرفق بهذا الرسم جدول يتضمن التسمية وأجزاءها المرقمة والبيانات الخاصة بكل قطعة. والمنظر العام للبناء</a:t>
            </a:r>
            <a:endParaRPr lang="en-US" dirty="0"/>
          </a:p>
        </p:txBody>
      </p:sp>
    </p:spTree>
    <p:extLst>
      <p:ext uri="{BB962C8B-B14F-4D97-AF65-F5344CB8AC3E}">
        <p14:creationId xmlns:p14="http://schemas.microsoft.com/office/powerpoint/2010/main" val="33017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lnSpcReduction="10000"/>
          </a:bodyPr>
          <a:lstStyle/>
          <a:p>
            <a:pPr algn="r" rtl="1"/>
            <a:r>
              <a:rPr lang="ar-SA" b="1" dirty="0"/>
              <a:t>الرسم الهندسي</a:t>
            </a:r>
            <a:endParaRPr lang="en-US" dirty="0"/>
          </a:p>
          <a:p>
            <a:pPr algn="r" rtl="1"/>
            <a:r>
              <a:rPr lang="ar-SA" b="1" dirty="0"/>
              <a:t>الرسم الهندسي، وسيلة للتعبير عن أفكارٍ تصميمية بالرسم والخط والتخطيط الهندسي، وهو اللغة والوسيلة التي تبناها المصمم والمهندس قديماً وحديثاً للتعبير عن الأفكار والتصاميم المقترحة لعمارة الأبنية أو لصنع قطع هندسية وميكانيكية وكهربائية يراد إنتاجها.</a:t>
            </a:r>
            <a:endParaRPr lang="en-US" dirty="0"/>
          </a:p>
          <a:p>
            <a:pPr algn="r" rtl="1"/>
            <a:r>
              <a:rPr lang="ar-SA" b="1" dirty="0"/>
              <a:t>يُعد الرسم الهندسي أساسياً في تطوير الصناعات، لدوره الفعّال في ظهور تصاميم الأبنية وأدوات القياس الدقيقة واستخدام الآلات ذات الدقة العالية في الإنتاج.</a:t>
            </a:r>
            <a:endParaRPr lang="en-US" dirty="0"/>
          </a:p>
          <a:p>
            <a:pPr algn="r"/>
            <a:endParaRPr lang="en-US" dirty="0"/>
          </a:p>
        </p:txBody>
      </p:sp>
    </p:spTree>
    <p:extLst>
      <p:ext uri="{BB962C8B-B14F-4D97-AF65-F5344CB8AC3E}">
        <p14:creationId xmlns:p14="http://schemas.microsoft.com/office/powerpoint/2010/main" val="3918399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rtl="1"/>
            <a:r>
              <a:rPr lang="ar-SA" b="1" dirty="0"/>
              <a:t>كان الرسم مع بداية الحياة أداة التفاهم بين الناس، وأداة تعبير عما يجول في الخاطر قبل الكتابة. وتعد سفينة نوح عليه السلام من أشهر التصاميم في الأزمان الغابرة. </a:t>
            </a:r>
            <a:endParaRPr lang="en-US" dirty="0"/>
          </a:p>
          <a:p>
            <a:pPr algn="r"/>
            <a:r>
              <a:rPr lang="ar-SA" b="1" dirty="0"/>
              <a:t>وقد عُثر على بعض الرسوم والمخططات لبعض الأدوات التي كان يستخدمها الإنسان، ووجدت رسوم خاصة بالقلاع والأبراج والمعابد التي بُنيت ومازالت آثارها قائمة. ومن أهم هذه الآثار ما اتفق على تسميته عجائب الدنيا السبع، ومنها أهرام مصر، وبرج بابل في العراق وغيرها.</a:t>
            </a:r>
            <a:endParaRPr lang="en-US" dirty="0"/>
          </a:p>
        </p:txBody>
      </p:sp>
    </p:spTree>
    <p:extLst>
      <p:ext uri="{BB962C8B-B14F-4D97-AF65-F5344CB8AC3E}">
        <p14:creationId xmlns:p14="http://schemas.microsoft.com/office/powerpoint/2010/main" val="2575765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SA" b="1" dirty="0"/>
              <a:t>ولا يمكن إشادة كل هذه الأبنية بتفاصيلها الدقيقة قبل أن يفكر مهندسوها بتصميمها وتحضير رسومها، الأمر الذي يؤكد أهمية الرسم في حياة الشعوب والإفادة منه في </a:t>
            </a:r>
            <a:r>
              <a:rPr lang="ar-SA" b="1" dirty="0">
                <a:hlinkClick r:id="rId2"/>
              </a:rPr>
              <a:t>التصميم</a:t>
            </a:r>
            <a:endParaRPr lang="en-US" dirty="0"/>
          </a:p>
        </p:txBody>
      </p:sp>
    </p:spTree>
    <p:extLst>
      <p:ext uri="{BB962C8B-B14F-4D97-AF65-F5344CB8AC3E}">
        <p14:creationId xmlns:p14="http://schemas.microsoft.com/office/powerpoint/2010/main" val="3164515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lnSpcReduction="10000"/>
          </a:bodyPr>
          <a:lstStyle/>
          <a:p>
            <a:pPr algn="r"/>
            <a:r>
              <a:rPr lang="ar-SA" b="1" dirty="0"/>
              <a:t>ومع تطور الشعوب والحضارات، أخذت الأدوات والعدد تدخل حياة الأمم، وقد لجأ أرخميدس عام 212ق.م إلى الرسم لإعداد الآلات والمعدات الحديثة وإنتاجها، لتنظيم الدفاع عن مدينة سرقسطة أمام جيوش الرومان، وكانت رسومه على شكل منظور تقريبي لآلاته ومعداته التي فكر فيها، (كانت آخر كلماته للجندي الروماني الذي قتله: «لا تمس رسومي»). وممن استخدم فكرة الرسم الهندسي، لتصميم آلة، رجل روماني في عام 30ق.م واسمه </a:t>
            </a:r>
            <a:r>
              <a:rPr lang="ar-SA" b="1" dirty="0" err="1"/>
              <a:t>فتروفيوس</a:t>
            </a:r>
            <a:r>
              <a:rPr lang="ar-SA" b="1" dirty="0"/>
              <a:t> كان يعمل في مجال الميكانيك، فصمم مضخة من البرونز لعمال المناجم.</a:t>
            </a:r>
            <a:endParaRPr lang="en-US" dirty="0"/>
          </a:p>
          <a:p>
            <a:pPr algn="r"/>
            <a:endParaRPr lang="en-US" dirty="0"/>
          </a:p>
        </p:txBody>
      </p:sp>
    </p:spTree>
    <p:extLst>
      <p:ext uri="{BB962C8B-B14F-4D97-AF65-F5344CB8AC3E}">
        <p14:creationId xmlns:p14="http://schemas.microsoft.com/office/powerpoint/2010/main" val="932814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SA" b="1" dirty="0"/>
              <a:t>وقد كان للحضارة العربية والإسلامية الأثر الكبير في تطور </a:t>
            </a:r>
            <a:r>
              <a:rPr lang="ar-SA" b="1" dirty="0" err="1"/>
              <a:t>تقانات</a:t>
            </a:r>
            <a:r>
              <a:rPr lang="ar-SA" b="1" dirty="0"/>
              <a:t> التصنيع، وتذخر كتب التراث برسوم الآلات الميكانيكية </a:t>
            </a:r>
            <a:r>
              <a:rPr lang="ar-SA" b="1" dirty="0" err="1"/>
              <a:t>والهدروليكية</a:t>
            </a:r>
            <a:r>
              <a:rPr lang="ar-SA" b="1" dirty="0"/>
              <a:t> المعقدة التي تركها المهندسون العرب، وأنجبت الحضارة العربية والإسلامية عدداً من المخترعين والمهندسين الذين وضعوا أسس التطور الصناعي الذي شهدته أوربا في عصر النهضة، وتركوا تراثاً لا يحصى من المراجع العلمية والمخطوطات.</a:t>
            </a:r>
            <a:endParaRPr lang="en-US" dirty="0"/>
          </a:p>
          <a:p>
            <a:pPr algn="r"/>
            <a:endParaRPr lang="en-US" dirty="0"/>
          </a:p>
        </p:txBody>
      </p:sp>
    </p:spTree>
    <p:extLst>
      <p:ext uri="{BB962C8B-B14F-4D97-AF65-F5344CB8AC3E}">
        <p14:creationId xmlns:p14="http://schemas.microsoft.com/office/powerpoint/2010/main" val="1773305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SA" b="1" dirty="0"/>
              <a:t>ومن أشهر الكتب العربية العلمية التطبيقية التي عُنيت ب</a:t>
            </a:r>
            <a:r>
              <a:rPr lang="ar-SA" b="1" dirty="0">
                <a:hlinkClick r:id="rId2"/>
              </a:rPr>
              <a:t>التصميم</a:t>
            </a:r>
            <a:r>
              <a:rPr lang="ar-SA" b="1" dirty="0"/>
              <a:t> والهندسة الميكانيكية </a:t>
            </a:r>
            <a:r>
              <a:rPr lang="ar-SA" b="1" dirty="0" err="1"/>
              <a:t>والهدروليكية</a:t>
            </a:r>
            <a:r>
              <a:rPr lang="ar-SA" b="1" dirty="0"/>
              <a:t>، ومازالت أفكارها ورسوماتها تستوحى في تصاميم الآلات الحديثة ثلاثة كتب هي:</a:t>
            </a:r>
            <a:endParaRPr lang="en-US" dirty="0"/>
          </a:p>
          <a:p>
            <a:pPr algn="r"/>
            <a:endParaRPr lang="en-US" dirty="0"/>
          </a:p>
        </p:txBody>
      </p:sp>
    </p:spTree>
    <p:extLst>
      <p:ext uri="{BB962C8B-B14F-4D97-AF65-F5344CB8AC3E}">
        <p14:creationId xmlns:p14="http://schemas.microsoft.com/office/powerpoint/2010/main" val="35906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SA" b="1" dirty="0"/>
              <a:t>وفي عصر النهضة يأتي اسم ليوناردو دافنشي في مقدمة من أسهم في تطوير الرسم الصناعي والهندسي برسومه وتصميماته التي تركها، ويعزى فضل تطويـر الرسم الهندسي واستخدام الخطوط الهندسـية في ترتيب المناظـر (المساقط) للمهندسين الإيطاليين عامـة، ومن أشهرهم ليون </a:t>
            </a:r>
            <a:r>
              <a:rPr lang="ar-SA" b="1" dirty="0" err="1"/>
              <a:t>باتيستا</a:t>
            </a:r>
            <a:r>
              <a:rPr lang="ar-SA" b="1" dirty="0"/>
              <a:t> </a:t>
            </a:r>
            <a:r>
              <a:rPr lang="ar-SA" b="1" dirty="0" err="1"/>
              <a:t>ألبرتي</a:t>
            </a:r>
            <a:r>
              <a:rPr lang="ar-SA" b="1" dirty="0"/>
              <a:t> </a:t>
            </a:r>
            <a:r>
              <a:rPr lang="en-US" b="1" dirty="0" err="1"/>
              <a:t>L.B.Alberti</a:t>
            </a:r>
            <a:r>
              <a:rPr lang="en-US" b="1" dirty="0"/>
              <a:t> </a:t>
            </a:r>
            <a:r>
              <a:rPr lang="ar-SY" b="1" dirty="0"/>
              <a:t>ت(1404-</a:t>
            </a:r>
            <a:r>
              <a:rPr lang="ar-SA" b="1" dirty="0"/>
              <a:t> 1472).        </a:t>
            </a:r>
            <a:endParaRPr lang="en-US" dirty="0"/>
          </a:p>
          <a:p>
            <a:pPr algn="r"/>
            <a:endParaRPr lang="en-US" dirty="0"/>
          </a:p>
        </p:txBody>
      </p:sp>
    </p:spTree>
    <p:extLst>
      <p:ext uri="{BB962C8B-B14F-4D97-AF65-F5344CB8AC3E}">
        <p14:creationId xmlns:p14="http://schemas.microsoft.com/office/powerpoint/2010/main" val="4119391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SA" b="1" dirty="0"/>
              <a:t>أما البداية الحقيقية للرسم الهندسي الحديث فتأتي في القرن الثامن عشر، وتحديداً في عام 1727، حين اتُفِق على قواعد ومصطلحات وشروط دولية عامة لتوحيد أعمال الرسم الهندسي وممارسته في إخراج التصاميم الفنية، واعتمد وضع الأطوال على المناظر (الأبعاد على المساقط) بعد أن كانت تُتْرك للرسام يتصرف بها بحسب خبرته ومرانه لإخراج التصاميم والرسوم وتنفيذها</a:t>
            </a:r>
            <a:endParaRPr lang="en-US" dirty="0"/>
          </a:p>
        </p:txBody>
      </p:sp>
    </p:spTree>
    <p:extLst>
      <p:ext uri="{BB962C8B-B14F-4D97-AF65-F5344CB8AC3E}">
        <p14:creationId xmlns:p14="http://schemas.microsoft.com/office/powerpoint/2010/main" val="336657390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998</Words>
  <Application>Microsoft Office PowerPoint</Application>
  <PresentationFormat>عرض على الشاشة (3:4)‏</PresentationFormat>
  <Paragraphs>30</Paragraphs>
  <Slides>17</Slides>
  <Notes>0</Notes>
  <HiddenSlides>0</HiddenSlides>
  <MMClips>0</MMClips>
  <ScaleCrop>false</ScaleCrop>
  <HeadingPairs>
    <vt:vector size="4" baseType="variant">
      <vt:variant>
        <vt:lpstr>نسق</vt:lpstr>
      </vt:variant>
      <vt:variant>
        <vt:i4>1</vt:i4>
      </vt:variant>
      <vt:variant>
        <vt:lpstr>عناوين الشرائح</vt:lpstr>
      </vt:variant>
      <vt:variant>
        <vt:i4>17</vt:i4>
      </vt:variant>
    </vt:vector>
  </HeadingPairs>
  <TitlesOfParts>
    <vt:vector size="18" baseType="lpstr">
      <vt:lpstr>نسق Office</vt:lpstr>
      <vt:lpstr>مادة الرسم المعماري</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مادة الرسم المعماري</dc:title>
  <dc:creator>dell</dc:creator>
  <cp:lastModifiedBy>dell</cp:lastModifiedBy>
  <cp:revision>6</cp:revision>
  <dcterms:created xsi:type="dcterms:W3CDTF">2020-03-20T23:21:23Z</dcterms:created>
  <dcterms:modified xsi:type="dcterms:W3CDTF">2020-03-20T23:31:21Z</dcterms:modified>
</cp:coreProperties>
</file>