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E340E0E-3AE6-4DBB-8C7B-4ADA7BF9F115}"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372260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E340E0E-3AE6-4DBB-8C7B-4ADA7BF9F115}"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343373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E340E0E-3AE6-4DBB-8C7B-4ADA7BF9F115}"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189146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E340E0E-3AE6-4DBB-8C7B-4ADA7BF9F115}"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3185566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E340E0E-3AE6-4DBB-8C7B-4ADA7BF9F115}" type="datetimeFigureOut">
              <a:rPr lang="en-US" smtClean="0"/>
              <a:t>3/20/2020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193272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E340E0E-3AE6-4DBB-8C7B-4ADA7BF9F115}"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4209326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E340E0E-3AE6-4DBB-8C7B-4ADA7BF9F115}" type="datetimeFigureOut">
              <a:rPr lang="en-US" smtClean="0"/>
              <a:t>3/20/2020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3762311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E340E0E-3AE6-4DBB-8C7B-4ADA7BF9F115}" type="datetimeFigureOut">
              <a:rPr lang="en-US" smtClean="0"/>
              <a:t>3/20/2020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239214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E340E0E-3AE6-4DBB-8C7B-4ADA7BF9F115}" type="datetimeFigureOut">
              <a:rPr lang="en-US" smtClean="0"/>
              <a:t>3/20/2020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148050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E340E0E-3AE6-4DBB-8C7B-4ADA7BF9F115}"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3798903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E340E0E-3AE6-4DBB-8C7B-4ADA7BF9F115}" type="datetimeFigureOut">
              <a:rPr lang="en-US" smtClean="0"/>
              <a:t>3/20/2020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FD73A20-9C2A-44DD-BDBB-DB34FC03D12F}" type="slidenum">
              <a:rPr lang="en-US" smtClean="0"/>
              <a:t>‹#›</a:t>
            </a:fld>
            <a:endParaRPr lang="en-US"/>
          </a:p>
        </p:txBody>
      </p:sp>
    </p:spTree>
    <p:extLst>
      <p:ext uri="{BB962C8B-B14F-4D97-AF65-F5344CB8AC3E}">
        <p14:creationId xmlns:p14="http://schemas.microsoft.com/office/powerpoint/2010/main" val="2277339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40E0E-3AE6-4DBB-8C7B-4ADA7BF9F115}" type="datetimeFigureOut">
              <a:rPr lang="en-US" smtClean="0"/>
              <a:t>3/20/2020</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73A20-9C2A-44DD-BDBB-DB34FC03D12F}" type="slidenum">
              <a:rPr lang="en-US" smtClean="0"/>
              <a:t>‹#›</a:t>
            </a:fld>
            <a:endParaRPr lang="en-US"/>
          </a:p>
        </p:txBody>
      </p:sp>
    </p:spTree>
    <p:extLst>
      <p:ext uri="{BB962C8B-B14F-4D97-AF65-F5344CB8AC3E}">
        <p14:creationId xmlns:p14="http://schemas.microsoft.com/office/powerpoint/2010/main" val="35193904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المحاضرة الثانية</a:t>
            </a:r>
            <a:endParaRPr lang="en-US" dirty="0"/>
          </a:p>
        </p:txBody>
      </p:sp>
      <p:sp>
        <p:nvSpPr>
          <p:cNvPr id="3" name="عنوان فرعي 2"/>
          <p:cNvSpPr>
            <a:spLocks noGrp="1"/>
          </p:cNvSpPr>
          <p:nvPr>
            <p:ph type="subTitle" idx="1"/>
          </p:nvPr>
        </p:nvSpPr>
        <p:spPr/>
        <p:txBody>
          <a:bodyPr/>
          <a:lstStyle/>
          <a:p>
            <a:r>
              <a:rPr lang="ar-EG" dirty="0" smtClean="0"/>
              <a:t>تقنيات الاحجار الاثرية</a:t>
            </a:r>
          </a:p>
          <a:p>
            <a:r>
              <a:rPr lang="ar-EG" dirty="0" smtClean="0"/>
              <a:t>الفرقة الثانية ترميم اثار</a:t>
            </a:r>
            <a:endParaRPr lang="en-US" dirty="0"/>
          </a:p>
        </p:txBody>
      </p:sp>
    </p:spTree>
    <p:extLst>
      <p:ext uri="{BB962C8B-B14F-4D97-AF65-F5344CB8AC3E}">
        <p14:creationId xmlns:p14="http://schemas.microsoft.com/office/powerpoint/2010/main" val="571168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إن محاولة </a:t>
            </a:r>
            <a:r>
              <a:rPr lang="ar-SA" b="1" dirty="0" err="1"/>
              <a:t>إكتشاف</a:t>
            </a:r>
            <a:r>
              <a:rPr lang="ar-SA" b="1" dirty="0"/>
              <a:t> الغير مألوف، عملية مكونة من حلقات مترابطة كثيرة يتم فيها هضم لوجود الخامات وللطبيعة البكر وللحياة وللتقاليد البشرية، وإعادة تكوينها بشكل فريد منسجم، فتجارب الإنسانية مع الطبيعة مجال ملهم لإبداع الفنان وبدون نقل أو محاكاه لأشكالها</a:t>
            </a:r>
            <a:endParaRPr lang="en-US" dirty="0"/>
          </a:p>
        </p:txBody>
      </p:sp>
    </p:spTree>
    <p:extLst>
      <p:ext uri="{BB962C8B-B14F-4D97-AF65-F5344CB8AC3E}">
        <p14:creationId xmlns:p14="http://schemas.microsoft.com/office/powerpoint/2010/main" val="4190555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إن التحكم في الخامة يخضع لعاملين، أولهما، طاقة الخامة نفسها، وثانيها، طبيعة من سيفرغ فيها </a:t>
            </a:r>
            <a:r>
              <a:rPr lang="ar-SA" b="1" dirty="0" err="1"/>
              <a:t>إنفعالاته</a:t>
            </a:r>
            <a:r>
              <a:rPr lang="ar-SA" b="1" dirty="0"/>
              <a:t> وإحساسه وفكره أثناء تعامله معها.</a:t>
            </a:r>
            <a:endParaRPr lang="en-US" dirty="0"/>
          </a:p>
          <a:p>
            <a:pPr algn="r"/>
            <a:endParaRPr lang="en-US" dirty="0"/>
          </a:p>
        </p:txBody>
      </p:sp>
    </p:spTree>
    <p:extLst>
      <p:ext uri="{BB962C8B-B14F-4D97-AF65-F5344CB8AC3E}">
        <p14:creationId xmlns:p14="http://schemas.microsoft.com/office/powerpoint/2010/main" val="3093359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إن ميزة نجاح العمل الفني يكمن في طبيعة تلك المادة، فبالنسبة لحاسة اللمس، هي في العاج أكثر نعومة من العظم، والحرير أكثر ليونة من الصوف، فالفنان من خلال </a:t>
            </a:r>
            <a:r>
              <a:rPr lang="ar-SA" b="1" dirty="0" err="1"/>
              <a:t>إستغلاله</a:t>
            </a:r>
            <a:r>
              <a:rPr lang="ar-SA" b="1" dirty="0"/>
              <a:t> لمميزات المادة التي يتعامل معها، يتغلب على جوانب القصور الموجودة في تلك المادة باستغلاله لحقيقتها.</a:t>
            </a:r>
            <a:endParaRPr lang="en-US" dirty="0"/>
          </a:p>
          <a:p>
            <a:pPr algn="r"/>
            <a:endParaRPr lang="en-US" dirty="0"/>
          </a:p>
        </p:txBody>
      </p:sp>
    </p:spTree>
    <p:extLst>
      <p:ext uri="{BB962C8B-B14F-4D97-AF65-F5344CB8AC3E}">
        <p14:creationId xmlns:p14="http://schemas.microsoft.com/office/powerpoint/2010/main" val="2616700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SA" b="1" dirty="0"/>
              <a:t>الخامة والشكل وتداخل المفاهيم.</a:t>
            </a:r>
            <a:endParaRPr lang="en-US" dirty="0"/>
          </a:p>
          <a:p>
            <a:pPr algn="r"/>
            <a:r>
              <a:rPr lang="ar-SA" b="1" dirty="0"/>
              <a:t>إن الخامة هي جسم العمل الفني التي يصنع بها الفنان أفكاره ويبني عمله، وبها يتضح </a:t>
            </a:r>
            <a:r>
              <a:rPr lang="ar-SA" b="1" dirty="0" err="1"/>
              <a:t>إتجاهه</a:t>
            </a:r>
            <a:r>
              <a:rPr lang="ar-SA" b="1" dirty="0"/>
              <a:t> الفني المطروح. وبذلك يمكن القول، بأنها هي ما يمكن أن تراه العين وهو في حالة منجزة، بمعنى أنها "الشكل" الذي يظهر عليه </a:t>
            </a:r>
            <a:endParaRPr lang="en-US" dirty="0"/>
          </a:p>
        </p:txBody>
      </p:sp>
    </p:spTree>
    <p:extLst>
      <p:ext uri="{BB962C8B-B14F-4D97-AF65-F5344CB8AC3E}">
        <p14:creationId xmlns:p14="http://schemas.microsoft.com/office/powerpoint/2010/main" val="1094127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SA" b="1" dirty="0"/>
              <a:t>العمل الفني.</a:t>
            </a:r>
            <a:endParaRPr lang="en-US" dirty="0"/>
          </a:p>
          <a:p>
            <a:pPr algn="r" rtl="1"/>
            <a:r>
              <a:rPr lang="ar-SA" b="1" dirty="0"/>
              <a:t>إن الشكل كلمة مطاطية </a:t>
            </a:r>
            <a:r>
              <a:rPr lang="ar-SA" b="1" dirty="0" err="1"/>
              <a:t>إرتبطت</a:t>
            </a:r>
            <a:r>
              <a:rPr lang="ar-SA" b="1" dirty="0"/>
              <a:t> طوال تاريخ الفن بقضايا فكرية شديدة التنوع، </a:t>
            </a:r>
            <a:r>
              <a:rPr lang="ar-SA" b="1" dirty="0" err="1"/>
              <a:t>وإندرجت</a:t>
            </a:r>
            <a:r>
              <a:rPr lang="ar-SA" b="1" dirty="0"/>
              <a:t> تحت تعاريف شديدة التعقيد وفق </a:t>
            </a:r>
            <a:r>
              <a:rPr lang="ar-SA" b="1" dirty="0" err="1"/>
              <a:t>الإتجاهات</a:t>
            </a:r>
            <a:r>
              <a:rPr lang="ar-SA" b="1" dirty="0"/>
              <a:t> والمدارس الفنية الكثيرة، وربما سبب ذلك، أن الشكل والمادة (الخامة) لفظان مترابطان، ويحقق كل منهما وجود الآخر، فالمادة دائماً من خلال العمل تحمل شكلاً ما.</a:t>
            </a:r>
            <a:endParaRPr lang="en-US" dirty="0"/>
          </a:p>
          <a:p>
            <a:pPr algn="r"/>
            <a:endParaRPr lang="en-US" dirty="0"/>
          </a:p>
        </p:txBody>
      </p:sp>
    </p:spTree>
    <p:extLst>
      <p:ext uri="{BB962C8B-B14F-4D97-AF65-F5344CB8AC3E}">
        <p14:creationId xmlns:p14="http://schemas.microsoft.com/office/powerpoint/2010/main" val="1299324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r" rtl="1"/>
            <a:r>
              <a:rPr lang="ar-SA" b="1" dirty="0"/>
              <a:t>الخامة كجزء من ثلاثية التعبير (الخامة - الفكرة - التقنية)</a:t>
            </a:r>
            <a:endParaRPr lang="en-US" dirty="0"/>
          </a:p>
          <a:p>
            <a:pPr algn="r" rtl="1"/>
            <a:r>
              <a:rPr lang="ar-SA" b="1" dirty="0"/>
              <a:t>الخامة هي الوعاء الظاهر والملموس لنوعية الفكر، والتي يستطيع الفنان أن يقول أفكاره من خلالها، وهي مقياس لتوتره أو استقراره. ومن خلال حركة الخامة نستطيع التعرف </a:t>
            </a:r>
            <a:r>
              <a:rPr lang="ar-SA" b="1" dirty="0" err="1"/>
              <a:t>وإستشفاف</a:t>
            </a:r>
            <a:r>
              <a:rPr lang="ar-SA" b="1" dirty="0"/>
              <a:t> حالة الفنان الوجدانية، والتي لازمته أثناء العمل، بل ربما تكون هي المثير الذي يشحن الفنان بالتوتر والمحرك لإبداعه.</a:t>
            </a:r>
            <a:endParaRPr lang="en-US" dirty="0"/>
          </a:p>
          <a:p>
            <a:pPr algn="r" rtl="1"/>
            <a:r>
              <a:rPr lang="ar-SA" b="1" dirty="0"/>
              <a:t>إن الخامة تتجاوز حدود مكوناتها المادية كشكل للإشارة إلى أعمق من ذلك، إلى ما يعنيه </a:t>
            </a:r>
            <a:r>
              <a:rPr lang="ar-SA" b="1" dirty="0" err="1"/>
              <a:t>الشئ</a:t>
            </a:r>
            <a:r>
              <a:rPr lang="ar-SA" b="1" dirty="0"/>
              <a:t> ويحتويه </a:t>
            </a:r>
            <a:r>
              <a:rPr lang="ar-SA" b="1" dirty="0" err="1"/>
              <a:t>ويتشربه</a:t>
            </a:r>
            <a:r>
              <a:rPr lang="ar-SA" b="1" dirty="0"/>
              <a:t> من فكر وقصد، بل هي الأداة المصاغة لتكون فكراً أو لتغير فكراً..</a:t>
            </a:r>
            <a:endParaRPr lang="en-US" dirty="0"/>
          </a:p>
          <a:p>
            <a:pPr algn="r"/>
            <a:endParaRPr lang="en-US" dirty="0"/>
          </a:p>
        </p:txBody>
      </p:sp>
    </p:spTree>
    <p:extLst>
      <p:ext uri="{BB962C8B-B14F-4D97-AF65-F5344CB8AC3E}">
        <p14:creationId xmlns:p14="http://schemas.microsoft.com/office/powerpoint/2010/main" val="1637695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SA" b="1" dirty="0"/>
              <a:t>إن لكل مادة جسد يتحدث بلغة خاصة عن نفسه. هذه اللغة هي روح المادة التي يسعى الفنان إلى كشفها والسماح لها </a:t>
            </a:r>
            <a:r>
              <a:rPr lang="ar-SA" b="1" dirty="0" err="1"/>
              <a:t>بالإنطلاق</a:t>
            </a:r>
            <a:r>
              <a:rPr lang="ar-SA" b="1" dirty="0"/>
              <a:t> والتحليق من خلال عمل يضج بالحياة والدفء.</a:t>
            </a:r>
            <a:endParaRPr lang="en-US" dirty="0"/>
          </a:p>
          <a:p>
            <a:pPr algn="r" rtl="1"/>
            <a:r>
              <a:rPr lang="ar-SA" b="1" dirty="0"/>
              <a:t>فالوسيط التشكيلي أو الخامة، تتضمن في </a:t>
            </a:r>
            <a:r>
              <a:rPr lang="ar-SA" b="1" dirty="0" err="1"/>
              <a:t>ثنايها</a:t>
            </a:r>
            <a:r>
              <a:rPr lang="ar-SA" b="1" dirty="0"/>
              <a:t> جوانب لا حصر لها، يجب البحث فيها عن كلمة السر لفتح أبوابها لتظهر صورة أو شكل العمل، </a:t>
            </a:r>
            <a:r>
              <a:rPr lang="ar-SA" b="1" dirty="0" err="1"/>
              <a:t>وإستبعاد</a:t>
            </a:r>
            <a:r>
              <a:rPr lang="ar-SA" b="1" dirty="0"/>
              <a:t> ذلك الوسيط أو الخامة، يجعل العمل الفني نوع من الفهم المشوش الغير متكامل.</a:t>
            </a:r>
            <a:endParaRPr lang="en-US" dirty="0"/>
          </a:p>
          <a:p>
            <a:pPr algn="r"/>
            <a:endParaRPr lang="en-US" dirty="0"/>
          </a:p>
        </p:txBody>
      </p:sp>
    </p:spTree>
    <p:extLst>
      <p:ext uri="{BB962C8B-B14F-4D97-AF65-F5344CB8AC3E}">
        <p14:creationId xmlns:p14="http://schemas.microsoft.com/office/powerpoint/2010/main" val="1806383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algn="r" rtl="1"/>
            <a:r>
              <a:rPr lang="ar-SA" b="1" dirty="0"/>
              <a:t>إن قيمة المادة في العمل لا ترتكز على إثارتها للحواس فقط، بل في التعبير الذي تملكه بداخلها، وعند </a:t>
            </a:r>
            <a:r>
              <a:rPr lang="ar-SA" b="1" dirty="0" err="1"/>
              <a:t>إختيار</a:t>
            </a:r>
            <a:r>
              <a:rPr lang="ar-SA" b="1" dirty="0"/>
              <a:t> الخامة، فالفنان لا يبحث عن الخامة ذات المظهر البراق ذو الجاذبية الحسية فحسب، بل يحاول الوصول إلى ما يرغبه بواسطة الخامة التي </a:t>
            </a:r>
            <a:r>
              <a:rPr lang="ar-SA" b="1" dirty="0" err="1"/>
              <a:t>إختارها</a:t>
            </a:r>
            <a:r>
              <a:rPr lang="ar-SA" b="1" dirty="0"/>
              <a:t> وتأكيد أنها أفضل الوسائل للتعبير عن أفكاره.</a:t>
            </a:r>
            <a:endParaRPr lang="en-US" dirty="0"/>
          </a:p>
          <a:p>
            <a:pPr algn="r" rtl="1"/>
            <a:r>
              <a:rPr lang="ar-SA" b="1" dirty="0"/>
              <a:t>وهنا نجد أن الخامة والتعبير يساهم كلاً منهما بدور فعال داخل كيان العمل الفني، فالتعبير يتطلب تقنيات محكمة تساهم الخامة كثيراً في إظهاره، فالخفة أو الثقل، والتألق أو الإظلام، والدفء أو البرودة، والنعومة أو الخشونة، كل تلك الخصائص تزيد العمل الفني من قدرته التعبيرية، ولنا أن نتخيل الأهرامات مصنوعة من غير الحجر، أو الأقنعة الأفريقية من غير الخشب والجلد.</a:t>
            </a:r>
            <a:endParaRPr lang="en-US" dirty="0"/>
          </a:p>
          <a:p>
            <a:pPr algn="r"/>
            <a:endParaRPr lang="en-US" dirty="0"/>
          </a:p>
        </p:txBody>
      </p:sp>
    </p:spTree>
    <p:extLst>
      <p:ext uri="{BB962C8B-B14F-4D97-AF65-F5344CB8AC3E}">
        <p14:creationId xmlns:p14="http://schemas.microsoft.com/office/powerpoint/2010/main" val="4176116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r" rtl="1"/>
            <a:r>
              <a:rPr lang="ar-SA" b="1" dirty="0"/>
              <a:t>فالخامة معبرة تماماً من خلال خصائصها التي يفعلها الفنان بداخلها للتعبير من خلالها، فهو يستخدمها ليؤكد المعاني التعبيرية المخفية بداخلها، فخامة مثل الحجر يمكن أن يستغلها الفنان ليؤكد تعبيرها عن معاني القوة والجمود والخشونة، وخامة مثل الزجاج تحمل تعبيراً مليئاً بالدقة والنعومة والشفافية والحدة أحياناً.</a:t>
            </a:r>
            <a:endParaRPr lang="en-US" dirty="0"/>
          </a:p>
          <a:p>
            <a:pPr algn="r"/>
            <a:r>
              <a:rPr lang="ar-SA" b="1" dirty="0"/>
              <a:t>وربما ما حدث بعد الحرب العالمية الثانية من </a:t>
            </a:r>
            <a:r>
              <a:rPr lang="ar-SA" b="1" dirty="0" err="1"/>
              <a:t>إستخدام</a:t>
            </a:r>
            <a:r>
              <a:rPr lang="ar-SA" b="1" dirty="0"/>
              <a:t> المخلفات الحربية من أحذية وخوذات وبقايا معدات هو نوع من إبداء الرأي الحاد والقوي ضد الواقع، </a:t>
            </a:r>
            <a:r>
              <a:rPr lang="ar-SA" b="1" dirty="0" err="1"/>
              <a:t>والإعتراض</a:t>
            </a:r>
            <a:r>
              <a:rPr lang="ar-SA" b="1" dirty="0"/>
              <a:t> عليه للتعبير عن خيبة الأمل والصدمة</a:t>
            </a:r>
            <a:endParaRPr lang="en-US" dirty="0"/>
          </a:p>
        </p:txBody>
      </p:sp>
    </p:spTree>
    <p:extLst>
      <p:ext uri="{BB962C8B-B14F-4D97-AF65-F5344CB8AC3E}">
        <p14:creationId xmlns:p14="http://schemas.microsoft.com/office/powerpoint/2010/main" val="995212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rtl="1"/>
            <a:r>
              <a:rPr lang="ar-SA" b="1" dirty="0"/>
              <a:t>دور الخامة في عملية التجريب.</a:t>
            </a:r>
            <a:endParaRPr lang="en-US" dirty="0"/>
          </a:p>
          <a:p>
            <a:pPr algn="r" rtl="1"/>
            <a:r>
              <a:rPr lang="ar-SA" b="1" dirty="0"/>
              <a:t>نتيجة لتطور المفاهيم الجمالية والفنية في الفن الحديث، فقد أوضحت الأعمال الفنية أن هناك مفاهيم متباينة نحو </a:t>
            </a:r>
            <a:r>
              <a:rPr lang="ar-SA" b="1" dirty="0" err="1"/>
              <a:t>إستخدام</a:t>
            </a:r>
            <a:r>
              <a:rPr lang="ar-SA" b="1" dirty="0"/>
              <a:t> الخامة كوسائط مادية في بنائها، فهناك أعمال فنية تبدو وكأن لا علاقة لها بالمادة بوصفها عنصراً أساسياً يدخل في تكوينها، فيقتصر </a:t>
            </a:r>
            <a:r>
              <a:rPr lang="ar-SA" b="1" dirty="0" err="1"/>
              <a:t>إستخدامها</a:t>
            </a:r>
            <a:r>
              <a:rPr lang="ar-SA" b="1" dirty="0"/>
              <a:t> كوسيط لتسجيل بعض المظاهر، وتظهر بعض الأعمال الفنية </a:t>
            </a:r>
            <a:r>
              <a:rPr lang="ar-SA" b="1" dirty="0" err="1"/>
              <a:t>إهتمام</a:t>
            </a:r>
            <a:r>
              <a:rPr lang="ar-SA" b="1" dirty="0"/>
              <a:t> الفنانين بدراسة العنصر الجمالي للمادة دون التعرض لموضوع مباشر ومحدد.</a:t>
            </a:r>
            <a:endParaRPr lang="en-US" dirty="0"/>
          </a:p>
          <a:p>
            <a:pPr algn="r"/>
            <a:endParaRPr lang="en-US" dirty="0"/>
          </a:p>
        </p:txBody>
      </p:sp>
    </p:spTree>
    <p:extLst>
      <p:ext uri="{BB962C8B-B14F-4D97-AF65-F5344CB8AC3E}">
        <p14:creationId xmlns:p14="http://schemas.microsoft.com/office/powerpoint/2010/main" val="36379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rtl="1"/>
            <a:r>
              <a:rPr lang="ar-SA" b="1" dirty="0"/>
              <a:t>الخامات الطبيعية</a:t>
            </a:r>
            <a:endParaRPr lang="en-US" dirty="0"/>
          </a:p>
          <a:p>
            <a:pPr algn="r" rtl="1"/>
            <a:r>
              <a:rPr lang="ar-SA" b="1" dirty="0"/>
              <a:t>إن التعامل مع الخامات الطبيعية البكر، يفتح العين على ميادين الدراسات المحلية وعلوم الجغرافيا والجيولوجيا وعلم الأثار </a:t>
            </a:r>
            <a:r>
              <a:rPr lang="ar-SA" b="1" dirty="0" err="1"/>
              <a:t>والأنثربولوجيا</a:t>
            </a:r>
            <a:r>
              <a:rPr lang="ar-SA" b="1" dirty="0"/>
              <a:t>، ويؤدي إلى </a:t>
            </a:r>
            <a:r>
              <a:rPr lang="ar-SA" b="1" dirty="0" err="1"/>
              <a:t>الإهتمام</a:t>
            </a:r>
            <a:r>
              <a:rPr lang="ar-SA" b="1" dirty="0"/>
              <a:t> بالعالم الخارجي والوقوف على أحواله، مما يعمل على إثراء تاريخ الإنسانية عن طريق محاولة الفهم لتلك البيئة والتكيف معها وفق طبيعتها </a:t>
            </a:r>
            <a:r>
              <a:rPr lang="ar-SA" b="1" dirty="0" err="1"/>
              <a:t>وقوانينيها</a:t>
            </a:r>
            <a:r>
              <a:rPr lang="ar-SA" b="1" dirty="0"/>
              <a:t>.</a:t>
            </a:r>
            <a:endParaRPr lang="en-US" dirty="0"/>
          </a:p>
          <a:p>
            <a:pPr algn="r"/>
            <a:endParaRPr lang="en-US" dirty="0"/>
          </a:p>
        </p:txBody>
      </p:sp>
    </p:spTree>
    <p:extLst>
      <p:ext uri="{BB962C8B-B14F-4D97-AF65-F5344CB8AC3E}">
        <p14:creationId xmlns:p14="http://schemas.microsoft.com/office/powerpoint/2010/main" val="3369868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ويمكن تعريف الخامة بأنها، المادة قبل أن يشكلها الفنان وتتحول في عمله إلى مادة جمالية تحمل قيماً تشكيلية وتعبيرية، وتتضمن كل ما هو مادي وله صفة البقاء من مواد طبيعية، كالأحجار والأخشاب والمعادن، وما هو مخلق من مواد كيماوية كالبوليستر والبلاستيك، وما هو مصنع في صورة أشكال جاهزة من مخلفات الصناعة الحديثة، وكل ما تحمله البيئة من مواد قابلة للتشكيل، وتحقق فكرة الفنان.</a:t>
            </a:r>
            <a:endParaRPr lang="en-US" dirty="0"/>
          </a:p>
          <a:p>
            <a:pPr algn="r"/>
            <a:endParaRPr lang="en-US" dirty="0"/>
          </a:p>
        </p:txBody>
      </p:sp>
    </p:spTree>
    <p:extLst>
      <p:ext uri="{BB962C8B-B14F-4D97-AF65-F5344CB8AC3E}">
        <p14:creationId xmlns:p14="http://schemas.microsoft.com/office/powerpoint/2010/main" val="2044571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 والخامة هي وسيلة من وسائل التعبير أو الإنتاج الفني الوظيفي، فهي تكتسب المعاني والقيم كلما أدركنا كيف يستفاد منها عملياً، وكيف نستطيع تحويلها إلى </a:t>
            </a:r>
            <a:r>
              <a:rPr lang="ar-SA" b="1" dirty="0" err="1"/>
              <a:t>شئ</a:t>
            </a:r>
            <a:r>
              <a:rPr lang="ar-SA" b="1" dirty="0"/>
              <a:t> له قيمة ووظيفة. وتختلف الفنون من مجتمع إلى آخر تبعاً لتنوع الخامات التي تزخر بها هذه المجتمعات.</a:t>
            </a:r>
            <a:endParaRPr lang="en-US" dirty="0"/>
          </a:p>
        </p:txBody>
      </p:sp>
    </p:spTree>
    <p:extLst>
      <p:ext uri="{BB962C8B-B14F-4D97-AF65-F5344CB8AC3E}">
        <p14:creationId xmlns:p14="http://schemas.microsoft.com/office/powerpoint/2010/main" val="4132953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تعد الطبيعة أهم مصدر للخامات، بل هي المصدر الأساسي للخامات الغير مصنعة على أقل تقدير، فهي تعد مخزناً هائلاً للعديد من الخامات والمواد المتنوعة، من جماد ونبات وحيوان وإنسان، ولكل عنصر من عناصر الطبيعة </a:t>
            </a:r>
            <a:r>
              <a:rPr lang="ar-SA" b="1" dirty="0" err="1"/>
              <a:t>سواءاً</a:t>
            </a:r>
            <a:r>
              <a:rPr lang="ar-SA" b="1" dirty="0"/>
              <a:t> كان حيواناً أو إنساناً أو نباتاً، أو غيره، توليفاً فريداً من مواد وخامات متنوعة تدخل في تركيبه، وكل كائن بدوره من هذه الكائنات يؤلف مع بيئته ومع كل ما يوجد حوله أيضاً توليفاً محكماً.</a:t>
            </a:r>
            <a:endParaRPr lang="en-US" dirty="0"/>
          </a:p>
          <a:p>
            <a:pPr algn="r"/>
            <a:endParaRPr lang="en-US" dirty="0"/>
          </a:p>
        </p:txBody>
      </p:sp>
    </p:spTree>
    <p:extLst>
      <p:ext uri="{BB962C8B-B14F-4D97-AF65-F5344CB8AC3E}">
        <p14:creationId xmlns:p14="http://schemas.microsoft.com/office/powerpoint/2010/main" val="261948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لقد تناول الإنسان وهو القوة الفاعلة الحقيقية، كل تلك الخامات والمواد المتنوعة منذ أقدم العصور، وعرف خصائصها </a:t>
            </a:r>
            <a:r>
              <a:rPr lang="ar-SA" b="1" dirty="0" err="1"/>
              <a:t>وإستطاع</a:t>
            </a:r>
            <a:r>
              <a:rPr lang="ar-SA" b="1" dirty="0"/>
              <a:t> أن يخضعها لسيطرته وفق فهمه لها </a:t>
            </a:r>
            <a:r>
              <a:rPr lang="ar-SA" b="1" dirty="0" err="1"/>
              <a:t>وإستيعابه</a:t>
            </a:r>
            <a:r>
              <a:rPr lang="ar-SA" b="1" dirty="0"/>
              <a:t> لإمكانياتها لتحقيق أقصى فائدة ممكنة تخدم بقائه. </a:t>
            </a:r>
            <a:r>
              <a:rPr lang="ar-SA" b="1" dirty="0" err="1"/>
              <a:t>وإستطاع</a:t>
            </a:r>
            <a:r>
              <a:rPr lang="ar-SA" b="1" dirty="0"/>
              <a:t> بفلسفته </a:t>
            </a:r>
            <a:r>
              <a:rPr lang="ar-SA" b="1" dirty="0" err="1"/>
              <a:t>وإعتقاداته</a:t>
            </a:r>
            <a:r>
              <a:rPr lang="ar-SA" b="1" dirty="0"/>
              <a:t> أن يكون في حالة وفاق مع الطبيعة، ومتعاوناً معها بما تجود به عليه، وما تخزن في رحمها من مواد وخامات، وبذلك قامت الحضارات، فحضارة عظيمة مثل الحضارة المصرية القديمة لعبت "خامة الحجر" دوراً هاماً في وجودها وفي خلودها وبقائه</a:t>
            </a:r>
            <a:endParaRPr lang="en-US" dirty="0"/>
          </a:p>
        </p:txBody>
      </p:sp>
    </p:spTree>
    <p:extLst>
      <p:ext uri="{BB962C8B-B14F-4D97-AF65-F5344CB8AC3E}">
        <p14:creationId xmlns:p14="http://schemas.microsoft.com/office/powerpoint/2010/main" val="161559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r"/>
            <a:r>
              <a:rPr lang="ar-SA" b="1" dirty="0"/>
              <a:t>لقد تناول الإنسان وهو القوة الفاعلة الحقيقية، كل تلك الخامات والمواد المتنوعة منذ أقدم العصور، وعرف خصائصها </a:t>
            </a:r>
            <a:r>
              <a:rPr lang="ar-SA" b="1" dirty="0" err="1"/>
              <a:t>وإستطاع</a:t>
            </a:r>
            <a:r>
              <a:rPr lang="ar-SA" b="1" dirty="0"/>
              <a:t> أن يخضعها لسيطرته وفق فهمه لها </a:t>
            </a:r>
            <a:r>
              <a:rPr lang="ar-SA" b="1" dirty="0" err="1"/>
              <a:t>وإستيعابه</a:t>
            </a:r>
            <a:r>
              <a:rPr lang="ar-SA" b="1" dirty="0"/>
              <a:t> لإمكانياتها لتحقيق أقصى فائدة ممكنة تخدم بقائه. </a:t>
            </a:r>
            <a:r>
              <a:rPr lang="ar-SA" b="1" dirty="0" err="1"/>
              <a:t>وإستطاع</a:t>
            </a:r>
            <a:r>
              <a:rPr lang="ar-SA" b="1" dirty="0"/>
              <a:t> بفلسفته </a:t>
            </a:r>
            <a:r>
              <a:rPr lang="ar-SA" b="1" dirty="0" err="1"/>
              <a:t>وإعتقاداته</a:t>
            </a:r>
            <a:r>
              <a:rPr lang="ar-SA" b="1" dirty="0"/>
              <a:t> أن يكون في حالة وفاق مع الطبيعة، ومتعاوناً معها بما تجود به عليه، وما تخزن في رحمها من مواد وخامات، وبذلك قامت الحضارات، فحضارة عظيمة مثل الحضارة المصرية القديمة لعبت "خامة الحجر" دوراً هاماً في وجودها وفي خلودها وبقائها.</a:t>
            </a:r>
            <a:endParaRPr lang="en-US" dirty="0"/>
          </a:p>
        </p:txBody>
      </p:sp>
    </p:spTree>
    <p:extLst>
      <p:ext uri="{BB962C8B-B14F-4D97-AF65-F5344CB8AC3E}">
        <p14:creationId xmlns:p14="http://schemas.microsoft.com/office/powerpoint/2010/main" val="1958946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والخامة في وجودها الأصلي هي طبيعية، تدخل الإنسان في صياغتها وتشكيلها ومنحها كثير من التعديل والتطوير، فأصبح لها مع الوقت صور متعددة.</a:t>
            </a:r>
            <a:endParaRPr lang="en-US" dirty="0"/>
          </a:p>
          <a:p>
            <a:pPr algn="r"/>
            <a:endParaRPr lang="en-US" dirty="0"/>
          </a:p>
        </p:txBody>
      </p:sp>
    </p:spTree>
    <p:extLst>
      <p:ext uri="{BB962C8B-B14F-4D97-AF65-F5344CB8AC3E}">
        <p14:creationId xmlns:p14="http://schemas.microsoft.com/office/powerpoint/2010/main" val="275310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إن العملية الإبداعية يصاحبها تفكير يرتبط دائما بطبيعة المادة، </a:t>
            </a:r>
            <a:r>
              <a:rPr lang="ar-SA" b="1" dirty="0" err="1"/>
              <a:t>سواءاً</a:t>
            </a:r>
            <a:r>
              <a:rPr lang="ar-SA" b="1" dirty="0"/>
              <a:t> كانت زجاجاً أو خشباً أو حجراً، وكلما </a:t>
            </a:r>
            <a:r>
              <a:rPr lang="ar-SA" b="1" dirty="0" err="1"/>
              <a:t>إزدادت</a:t>
            </a:r>
            <a:r>
              <a:rPr lang="ar-SA" b="1" dirty="0"/>
              <a:t> معرفتنا بالخامة، </a:t>
            </a:r>
            <a:r>
              <a:rPr lang="ar-SA" b="1" dirty="0" err="1"/>
              <a:t>إزدادت</a:t>
            </a:r>
            <a:r>
              <a:rPr lang="ar-SA" b="1" dirty="0"/>
              <a:t> أفكارنا التخيلية، وتكامل العمل الفني معها أثناء التنفيذ، وذلك من خلال أفعال متتالية ومتلاحقة معه، حيث تظهر في بعض المراحل، عناصر ومواد جديدة لم تكن مدرجة في الحسبان.</a:t>
            </a:r>
            <a:endParaRPr lang="en-US" dirty="0"/>
          </a:p>
          <a:p>
            <a:pPr algn="r"/>
            <a:endParaRPr lang="en-US" dirty="0"/>
          </a:p>
        </p:txBody>
      </p:sp>
    </p:spTree>
    <p:extLst>
      <p:ext uri="{BB962C8B-B14F-4D97-AF65-F5344CB8AC3E}">
        <p14:creationId xmlns:p14="http://schemas.microsoft.com/office/powerpoint/2010/main" val="1034661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r"/>
            <a:r>
              <a:rPr lang="ar-SA" b="1" dirty="0"/>
              <a:t>إن الخامة لا تبوح بأسرارها إلى الجميع، بل هي في حاجة إلى شخص يحاول أن يتحايل عليها ويعاملها بعين فاحصة وبألفة شديدة لكي يستطيع أن يرى ما لا يراه الآخرين فيها من حقائق لم تلفت أنظارهم، أو بدت في نظرهم عادية. إن الفنان يملك فرصة التمرد على سطوة الخامة وقيودها وسيطرتها وينطلق من ذاته ليخلق فيضاً من التداعيات الغير تقليدية لأسباب وجودها.</a:t>
            </a:r>
            <a:endParaRPr lang="en-US" dirty="0"/>
          </a:p>
          <a:p>
            <a:pPr algn="r"/>
            <a:endParaRPr lang="en-US" dirty="0"/>
          </a:p>
        </p:txBody>
      </p:sp>
    </p:spTree>
    <p:extLst>
      <p:ext uri="{BB962C8B-B14F-4D97-AF65-F5344CB8AC3E}">
        <p14:creationId xmlns:p14="http://schemas.microsoft.com/office/powerpoint/2010/main" val="97840722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1234</Words>
  <Application>Microsoft Office PowerPoint</Application>
  <PresentationFormat>عرض على الشاشة (3:4)‏</PresentationFormat>
  <Paragraphs>31</Paragraphs>
  <Slides>20</Slides>
  <Notes>0</Notes>
  <HiddenSlides>0</HiddenSlides>
  <MMClips>0</MMClips>
  <ScaleCrop>false</ScaleCrop>
  <HeadingPairs>
    <vt:vector size="4" baseType="variant">
      <vt:variant>
        <vt:lpstr>نسق</vt:lpstr>
      </vt:variant>
      <vt:variant>
        <vt:i4>1</vt:i4>
      </vt:variant>
      <vt:variant>
        <vt:lpstr>عناوين الشرائح</vt:lpstr>
      </vt:variant>
      <vt:variant>
        <vt:i4>20</vt:i4>
      </vt:variant>
    </vt:vector>
  </HeadingPairs>
  <TitlesOfParts>
    <vt:vector size="21" baseType="lpstr">
      <vt:lpstr>نسق Office</vt:lpstr>
      <vt:lpstr>المحاضرة الثانية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dc:title>
  <dc:creator>dell</dc:creator>
  <cp:lastModifiedBy>dell</cp:lastModifiedBy>
  <cp:revision>12</cp:revision>
  <dcterms:created xsi:type="dcterms:W3CDTF">2020-03-20T22:59:36Z</dcterms:created>
  <dcterms:modified xsi:type="dcterms:W3CDTF">2020-03-20T23:59:45Z</dcterms:modified>
</cp:coreProperties>
</file>