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3/21/2020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3/21/2020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endParaRPr lang="ar-EG" dirty="0" smtClean="0"/>
          </a:p>
          <a:p>
            <a:endParaRPr lang="ar-EG" dirty="0" smtClean="0"/>
          </a:p>
          <a:p>
            <a:r>
              <a:rPr lang="ar-EG" dirty="0" smtClean="0"/>
              <a:t>ماري جاد </a:t>
            </a:r>
            <a:r>
              <a:rPr lang="ar-EG" dirty="0" smtClean="0"/>
              <a:t>رضي</a:t>
            </a:r>
          </a:p>
          <a:p>
            <a:r>
              <a:rPr lang="ar-EG" dirty="0" smtClean="0"/>
              <a:t>الأربعاء </a:t>
            </a:r>
            <a:r>
              <a:rPr lang="ar-EG" dirty="0" err="1" smtClean="0"/>
              <a:t>25 </a:t>
            </a:r>
            <a:r>
              <a:rPr lang="ar-EG" dirty="0" smtClean="0"/>
              <a:t>– </a:t>
            </a:r>
            <a:r>
              <a:rPr lang="ar-EG" dirty="0" err="1" smtClean="0"/>
              <a:t>3 </a:t>
            </a:r>
            <a:r>
              <a:rPr lang="ar-EG" dirty="0" smtClean="0"/>
              <a:t>– 2020</a:t>
            </a:r>
            <a:endParaRPr lang="ar-EG" dirty="0" smtClean="0"/>
          </a:p>
          <a:p>
            <a:endParaRPr lang="ar-EG" dirty="0"/>
          </a:p>
        </p:txBody>
      </p:sp>
      <p:sp>
        <p:nvSpPr>
          <p:cNvPr id="2" name="Title 1"/>
          <p:cNvSpPr>
            <a:spLocks noGrp="1"/>
          </p:cNvSpPr>
          <p:nvPr>
            <p:ph type="ctrTitle"/>
          </p:nvPr>
        </p:nvSpPr>
        <p:spPr/>
        <p:txBody>
          <a:bodyPr/>
          <a:lstStyle/>
          <a:p>
            <a:r>
              <a:rPr lang="ar-EG" dirty="0" smtClean="0"/>
              <a:t>النحت في عصر الدولة </a:t>
            </a:r>
            <a:r>
              <a:rPr lang="ar-EG" dirty="0" smtClean="0"/>
              <a:t>القديمة</a:t>
            </a:r>
            <a:br>
              <a:rPr lang="ar-EG" dirty="0" smtClean="0"/>
            </a:br>
            <a:r>
              <a:rPr lang="ar-EG" dirty="0" smtClean="0"/>
              <a:t>الفرقة </a:t>
            </a:r>
            <a:r>
              <a:rPr lang="ar-EG" dirty="0" err="1" smtClean="0"/>
              <a:t>الأولى </a:t>
            </a:r>
            <a:r>
              <a:rPr lang="ar-EG" dirty="0" smtClean="0"/>
              <a:t>– قسم الآثار المصرية</a:t>
            </a:r>
            <a:endParaRPr lang="ar-E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a:r>
              <a:rPr lang="ar-EG" sz="4400" dirty="0" smtClean="0">
                <a:solidFill>
                  <a:srgbClr val="FF0000"/>
                </a:solidFill>
              </a:rPr>
              <a:t>النحت </a:t>
            </a:r>
            <a:r>
              <a:rPr lang="ar-EG" sz="4400" dirty="0" err="1" smtClean="0">
                <a:solidFill>
                  <a:srgbClr val="FF0000"/>
                </a:solidFill>
              </a:rPr>
              <a:t>البارز:</a:t>
            </a:r>
            <a:endParaRPr lang="ar-EG" sz="4400" dirty="0">
              <a:solidFill>
                <a:srgbClr val="FF0000"/>
              </a:solidFill>
            </a:endParaRPr>
          </a:p>
        </p:txBody>
      </p:sp>
      <p:sp>
        <p:nvSpPr>
          <p:cNvPr id="3" name="Content Placeholder 2"/>
          <p:cNvSpPr>
            <a:spLocks noGrp="1"/>
          </p:cNvSpPr>
          <p:nvPr>
            <p:ph sz="quarter" idx="1"/>
          </p:nvPr>
        </p:nvSpPr>
        <p:spPr/>
        <p:txBody>
          <a:bodyPr>
            <a:noAutofit/>
          </a:bodyPr>
          <a:lstStyle/>
          <a:p>
            <a:pPr algn="just"/>
            <a:r>
              <a:rPr lang="ar-EG" sz="3200" dirty="0" smtClean="0"/>
              <a:t>كانت خلفية المنظر تزال وتسوى بحيث تبرز الأشكال المصورة حولها، ثم تنحت الخطوط الخارجية وتنقش التفاصيل.</a:t>
            </a:r>
          </a:p>
          <a:p>
            <a:pPr algn="just"/>
            <a:r>
              <a:rPr lang="ar-EG" sz="3200" dirty="0" smtClean="0"/>
              <a:t>ونظرًا لصعوبة هذا النوع من النحت، فقد اقتصر استخدامه على الأعمال رفيعة المستوى، كما كان يستخدم في القاعات الداخلية التي يدخلها القليل من الضوء الذي ربما يؤثر على المنظر بالسلب، ويعرضه للتلف، وكان يُفضل استخدام الأحجار اللينة في النحت البارز.</a:t>
            </a:r>
          </a:p>
          <a:p>
            <a:pPr algn="just">
              <a:buNone/>
            </a:pPr>
            <a:endParaRPr lang="ar-EG"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dirty="0" smtClean="0">
                <a:solidFill>
                  <a:srgbClr val="FF0000"/>
                </a:solidFill>
              </a:rPr>
              <a:t>النحت </a:t>
            </a:r>
            <a:r>
              <a:rPr lang="ar-EG" dirty="0" err="1" smtClean="0">
                <a:solidFill>
                  <a:srgbClr val="FF0000"/>
                </a:solidFill>
              </a:rPr>
              <a:t>الغائر:</a:t>
            </a:r>
            <a:endParaRPr lang="ar-EG" dirty="0">
              <a:solidFill>
                <a:srgbClr val="FF0000"/>
              </a:solidFill>
            </a:endParaRPr>
          </a:p>
        </p:txBody>
      </p:sp>
      <p:sp>
        <p:nvSpPr>
          <p:cNvPr id="3" name="Content Placeholder 2"/>
          <p:cNvSpPr>
            <a:spLocks noGrp="1"/>
          </p:cNvSpPr>
          <p:nvPr>
            <p:ph sz="quarter" idx="1"/>
          </p:nvPr>
        </p:nvSpPr>
        <p:spPr/>
        <p:txBody>
          <a:bodyPr>
            <a:normAutofit/>
          </a:bodyPr>
          <a:lstStyle/>
          <a:p>
            <a:pPr algn="just"/>
            <a:r>
              <a:rPr lang="ar-EG" sz="3600" dirty="0" smtClean="0"/>
              <a:t>يُكتفى فيه بحفر السطوح الداخلية </a:t>
            </a:r>
            <a:r>
              <a:rPr lang="ar-EG" sz="3600" dirty="0" err="1" smtClean="0"/>
              <a:t>للأشكال.</a:t>
            </a:r>
            <a:r>
              <a:rPr lang="ar-EG" sz="3600" dirty="0" smtClean="0"/>
              <a:t> وأحيانًا أخرى كانت تنحت التفاصيل دون المساس بالخلفية وذلك توفيرًا للجهد.</a:t>
            </a:r>
          </a:p>
          <a:p>
            <a:pPr algn="just"/>
            <a:r>
              <a:rPr lang="ar-EG" sz="3600" dirty="0" smtClean="0"/>
              <a:t>استخدم هذا النوع من النحت في تزيين الحوائط الخارجية، ومن أشهر الأحجار المستخدمة في تنفيذ النحت الغائر الجرانيت </a:t>
            </a:r>
            <a:r>
              <a:rPr lang="ar-EG" sz="3600" dirty="0" err="1" smtClean="0"/>
              <a:t>والألباستر</a:t>
            </a:r>
            <a:r>
              <a:rPr lang="ar-EG" sz="3600" dirty="0" smtClean="0"/>
              <a:t> والأحجار الصلبة بصفة عامة.</a:t>
            </a:r>
            <a:endParaRPr lang="ar-EG"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ar-EG" dirty="0" smtClean="0">
                <a:solidFill>
                  <a:srgbClr val="FF0000"/>
                </a:solidFill>
              </a:rPr>
              <a:t>نماذج مختارة 1</a:t>
            </a:r>
            <a:endParaRPr lang="ar-EG" dirty="0">
              <a:solidFill>
                <a:srgbClr val="FF0000"/>
              </a:solidFill>
            </a:endParaRPr>
          </a:p>
        </p:txBody>
      </p:sp>
      <p:sp>
        <p:nvSpPr>
          <p:cNvPr id="3" name="Content Placeholder 2"/>
          <p:cNvSpPr>
            <a:spLocks noGrp="1"/>
          </p:cNvSpPr>
          <p:nvPr>
            <p:ph sz="quarter" idx="1"/>
          </p:nvPr>
        </p:nvSpPr>
        <p:spPr>
          <a:xfrm>
            <a:off x="914400" y="2362200"/>
            <a:ext cx="7315200" cy="3657600"/>
          </a:xfrm>
        </p:spPr>
        <p:txBody>
          <a:bodyPr/>
          <a:lstStyle/>
          <a:p>
            <a:r>
              <a:rPr lang="ar-EG" dirty="0" smtClean="0"/>
              <a:t>مقبرة ني كاو </a:t>
            </a:r>
            <a:r>
              <a:rPr lang="ar-EG" dirty="0" err="1" smtClean="0"/>
              <a:t>إسيسي</a:t>
            </a:r>
            <a:endParaRPr lang="ar-EG" dirty="0" smtClean="0"/>
          </a:p>
          <a:p>
            <a:r>
              <a:rPr lang="ar-EG" dirty="0" smtClean="0"/>
              <a:t>منظر على واجهة المقبرة</a:t>
            </a:r>
          </a:p>
          <a:p>
            <a:r>
              <a:rPr lang="ar-EG" dirty="0" smtClean="0"/>
              <a:t>منفذ بالنحت الغائر</a:t>
            </a:r>
            <a:endParaRPr lang="ar-EG" dirty="0"/>
          </a:p>
        </p:txBody>
      </p:sp>
      <p:pic>
        <p:nvPicPr>
          <p:cNvPr id="5" name="Picture 4" descr="1.png"/>
          <p:cNvPicPr>
            <a:picLocks noChangeAspect="1"/>
          </p:cNvPicPr>
          <p:nvPr/>
        </p:nvPicPr>
        <p:blipFill>
          <a:blip r:embed="rId2" cstate="print"/>
          <a:stretch>
            <a:fillRect/>
          </a:stretch>
        </p:blipFill>
        <p:spPr>
          <a:xfrm>
            <a:off x="228600" y="276465"/>
            <a:ext cx="4267200" cy="63226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r" rtl="0"/>
            <a:r>
              <a:rPr lang="ar-EG" dirty="0" smtClean="0">
                <a:solidFill>
                  <a:srgbClr val="FF0000"/>
                </a:solidFill>
              </a:rPr>
              <a:t>نماذج مختارة 2</a:t>
            </a:r>
            <a:endParaRPr lang="ar-EG" dirty="0">
              <a:solidFill>
                <a:srgbClr val="FF0000"/>
              </a:solidFill>
            </a:endParaRPr>
          </a:p>
        </p:txBody>
      </p:sp>
      <p:sp>
        <p:nvSpPr>
          <p:cNvPr id="3" name="Content Placeholder 2"/>
          <p:cNvSpPr>
            <a:spLocks noGrp="1"/>
          </p:cNvSpPr>
          <p:nvPr>
            <p:ph sz="quarter" idx="1"/>
          </p:nvPr>
        </p:nvSpPr>
        <p:spPr>
          <a:xfrm>
            <a:off x="609600" y="990600"/>
            <a:ext cx="8077200" cy="5029200"/>
          </a:xfrm>
        </p:spPr>
        <p:txBody>
          <a:bodyPr/>
          <a:lstStyle/>
          <a:p>
            <a:r>
              <a:rPr lang="ar-EG" dirty="0" smtClean="0"/>
              <a:t>مقبرة </a:t>
            </a:r>
            <a:r>
              <a:rPr lang="ar-EG" dirty="0" err="1" smtClean="0"/>
              <a:t>بيبي</a:t>
            </a:r>
            <a:r>
              <a:rPr lang="ar-EG" dirty="0" smtClean="0"/>
              <a:t> عنخ حري </a:t>
            </a:r>
            <a:r>
              <a:rPr lang="ar-EG" dirty="0" err="1" smtClean="0"/>
              <a:t>إيب</a:t>
            </a:r>
            <a:r>
              <a:rPr lang="ar-EG" dirty="0" smtClean="0"/>
              <a:t> - الجدار الشمالي للمقصورة </a:t>
            </a:r>
          </a:p>
          <a:p>
            <a:r>
              <a:rPr lang="ar-EG" dirty="0" smtClean="0"/>
              <a:t>منفذ بالنحت البارز ومحتفظ بألوانه</a:t>
            </a:r>
          </a:p>
          <a:p>
            <a:r>
              <a:rPr lang="ar-EG" dirty="0" smtClean="0"/>
              <a:t>يمزج النص بالصورة  ويصور مجموعة من </a:t>
            </a:r>
            <a:r>
              <a:rPr lang="ar-EG" dirty="0" err="1" smtClean="0"/>
              <a:t>الموسيقين</a:t>
            </a:r>
            <a:endParaRPr lang="ar-EG" dirty="0"/>
          </a:p>
        </p:txBody>
      </p:sp>
      <p:pic>
        <p:nvPicPr>
          <p:cNvPr id="4" name="Picture 3" descr="2.png"/>
          <p:cNvPicPr>
            <a:picLocks noChangeAspect="1"/>
          </p:cNvPicPr>
          <p:nvPr/>
        </p:nvPicPr>
        <p:blipFill>
          <a:blip r:embed="rId2" cstate="print"/>
          <a:stretch>
            <a:fillRect/>
          </a:stretch>
        </p:blipFill>
        <p:spPr>
          <a:xfrm>
            <a:off x="348870" y="2586012"/>
            <a:ext cx="8490330" cy="41117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r" rtl="0"/>
            <a:r>
              <a:rPr lang="ar-EG" dirty="0" smtClean="0">
                <a:solidFill>
                  <a:srgbClr val="FF0000"/>
                </a:solidFill>
              </a:rPr>
              <a:t>نماذج مختارة 3</a:t>
            </a:r>
            <a:endParaRPr lang="ar-EG" dirty="0"/>
          </a:p>
        </p:txBody>
      </p:sp>
      <p:sp>
        <p:nvSpPr>
          <p:cNvPr id="3" name="Content Placeholder 2"/>
          <p:cNvSpPr>
            <a:spLocks noGrp="1"/>
          </p:cNvSpPr>
          <p:nvPr>
            <p:ph sz="quarter" idx="1"/>
          </p:nvPr>
        </p:nvSpPr>
        <p:spPr>
          <a:xfrm>
            <a:off x="914400" y="1143000"/>
            <a:ext cx="7772400" cy="4876800"/>
          </a:xfrm>
        </p:spPr>
        <p:txBody>
          <a:bodyPr/>
          <a:lstStyle/>
          <a:p>
            <a:r>
              <a:rPr lang="ar-EG" dirty="0" smtClean="0"/>
              <a:t>مقبرة </a:t>
            </a:r>
            <a:r>
              <a:rPr lang="ar-EG" dirty="0" err="1" smtClean="0"/>
              <a:t>بتاح</a:t>
            </a:r>
            <a:r>
              <a:rPr lang="ar-EG" dirty="0" smtClean="0"/>
              <a:t> </a:t>
            </a:r>
            <a:r>
              <a:rPr lang="ar-EG" dirty="0" err="1" smtClean="0"/>
              <a:t>حتب</a:t>
            </a:r>
            <a:r>
              <a:rPr lang="ar-EG" dirty="0" smtClean="0"/>
              <a:t> – الجدار الشرقي للغرفة الرابعة</a:t>
            </a:r>
          </a:p>
          <a:p>
            <a:r>
              <a:rPr lang="ar-EG" dirty="0" smtClean="0"/>
              <a:t>منفذ بالنحت البارز ويصور مجموعة من الطيور</a:t>
            </a:r>
          </a:p>
          <a:p>
            <a:r>
              <a:rPr lang="ar-EG" dirty="0" smtClean="0"/>
              <a:t>تميز بالحركة الواضحة والابتعاد عن الجمود</a:t>
            </a:r>
          </a:p>
          <a:p>
            <a:pPr>
              <a:buNone/>
            </a:pPr>
            <a:endParaRPr lang="ar-EG" dirty="0"/>
          </a:p>
        </p:txBody>
      </p:sp>
      <p:pic>
        <p:nvPicPr>
          <p:cNvPr id="5" name="Picture 4" descr="3.png"/>
          <p:cNvPicPr>
            <a:picLocks noChangeAspect="1"/>
          </p:cNvPicPr>
          <p:nvPr/>
        </p:nvPicPr>
        <p:blipFill>
          <a:blip r:embed="rId2" cstate="print"/>
          <a:stretch>
            <a:fillRect/>
          </a:stretch>
        </p:blipFill>
        <p:spPr>
          <a:xfrm>
            <a:off x="228600" y="2971800"/>
            <a:ext cx="8642668" cy="37162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r"/>
            <a:r>
              <a:rPr lang="ar-EG" dirty="0" smtClean="0">
                <a:solidFill>
                  <a:srgbClr val="FF0000"/>
                </a:solidFill>
              </a:rPr>
              <a:t>نماذج مختارة 4</a:t>
            </a:r>
            <a:endParaRPr lang="ar-EG" dirty="0"/>
          </a:p>
        </p:txBody>
      </p:sp>
      <p:sp>
        <p:nvSpPr>
          <p:cNvPr id="3" name="Content Placeholder 2"/>
          <p:cNvSpPr>
            <a:spLocks noGrp="1"/>
          </p:cNvSpPr>
          <p:nvPr>
            <p:ph sz="quarter" idx="1"/>
          </p:nvPr>
        </p:nvSpPr>
        <p:spPr/>
        <p:txBody>
          <a:bodyPr/>
          <a:lstStyle/>
          <a:p>
            <a:r>
              <a:rPr lang="ar-EG" dirty="0" smtClean="0"/>
              <a:t>مقبرة </a:t>
            </a:r>
            <a:r>
              <a:rPr lang="ar-EG" dirty="0" err="1" smtClean="0"/>
              <a:t>تاي</a:t>
            </a:r>
            <a:r>
              <a:rPr lang="ar-EG" dirty="0" smtClean="0"/>
              <a:t> -  الجدار الشمالي من الغرفة السادسة</a:t>
            </a:r>
          </a:p>
          <a:p>
            <a:r>
              <a:rPr lang="ar-EG" dirty="0" smtClean="0"/>
              <a:t>منفذ بالنحت البارز ويمثل منظر الصيد البحري</a:t>
            </a:r>
            <a:endParaRPr lang="ar-EG" dirty="0"/>
          </a:p>
        </p:txBody>
      </p:sp>
      <p:pic>
        <p:nvPicPr>
          <p:cNvPr id="4" name="Picture 3" descr="4.png"/>
          <p:cNvPicPr>
            <a:picLocks noChangeAspect="1"/>
          </p:cNvPicPr>
          <p:nvPr/>
        </p:nvPicPr>
        <p:blipFill>
          <a:blip r:embed="rId2" cstate="print"/>
          <a:stretch>
            <a:fillRect/>
          </a:stretch>
        </p:blipFill>
        <p:spPr>
          <a:xfrm>
            <a:off x="2286000" y="2590800"/>
            <a:ext cx="4812070" cy="40688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r"/>
            <a:r>
              <a:rPr lang="ar-EG" dirty="0" smtClean="0">
                <a:solidFill>
                  <a:srgbClr val="FF0000"/>
                </a:solidFill>
              </a:rPr>
              <a:t>نماذج مختارة 5</a:t>
            </a:r>
            <a:endParaRPr lang="ar-EG" dirty="0"/>
          </a:p>
        </p:txBody>
      </p:sp>
      <p:sp>
        <p:nvSpPr>
          <p:cNvPr id="3" name="Content Placeholder 2"/>
          <p:cNvSpPr>
            <a:spLocks noGrp="1"/>
          </p:cNvSpPr>
          <p:nvPr>
            <p:ph sz="quarter" idx="1"/>
          </p:nvPr>
        </p:nvSpPr>
        <p:spPr/>
        <p:txBody>
          <a:bodyPr/>
          <a:lstStyle/>
          <a:p>
            <a:r>
              <a:rPr lang="ar-EG" dirty="0" smtClean="0"/>
              <a:t>مقبرة مري </a:t>
            </a:r>
            <a:r>
              <a:rPr lang="ar-EG" dirty="0" err="1" smtClean="0"/>
              <a:t>روكا</a:t>
            </a:r>
            <a:r>
              <a:rPr lang="ar-EG" dirty="0" smtClean="0"/>
              <a:t> – الجدار الشرقي للغرفة 13</a:t>
            </a:r>
          </a:p>
          <a:p>
            <a:r>
              <a:rPr lang="ar-EG" dirty="0" smtClean="0"/>
              <a:t>منظر بالنحت البارز  ويصور مناظر الرعي</a:t>
            </a:r>
            <a:endParaRPr lang="ar-EG" dirty="0"/>
          </a:p>
        </p:txBody>
      </p:sp>
      <p:pic>
        <p:nvPicPr>
          <p:cNvPr id="4" name="Picture 3" descr="5.png"/>
          <p:cNvPicPr>
            <a:picLocks noChangeAspect="1"/>
          </p:cNvPicPr>
          <p:nvPr/>
        </p:nvPicPr>
        <p:blipFill>
          <a:blip r:embed="rId2" cstate="print"/>
          <a:stretch>
            <a:fillRect/>
          </a:stretch>
        </p:blipFill>
        <p:spPr>
          <a:xfrm>
            <a:off x="0" y="2667000"/>
            <a:ext cx="8861832" cy="37829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r"/>
            <a:r>
              <a:rPr lang="ar-EG" dirty="0" smtClean="0">
                <a:solidFill>
                  <a:srgbClr val="FF0000"/>
                </a:solidFill>
              </a:rPr>
              <a:t>نماذج مختارة 6</a:t>
            </a:r>
            <a:endParaRPr lang="ar-EG" dirty="0"/>
          </a:p>
        </p:txBody>
      </p:sp>
      <p:sp>
        <p:nvSpPr>
          <p:cNvPr id="3" name="Content Placeholder 2"/>
          <p:cNvSpPr>
            <a:spLocks noGrp="1"/>
          </p:cNvSpPr>
          <p:nvPr>
            <p:ph sz="quarter" idx="1"/>
          </p:nvPr>
        </p:nvSpPr>
        <p:spPr>
          <a:xfrm>
            <a:off x="914400" y="1219200"/>
            <a:ext cx="7772400" cy="4800600"/>
          </a:xfrm>
        </p:spPr>
        <p:txBody>
          <a:bodyPr/>
          <a:lstStyle/>
          <a:p>
            <a:r>
              <a:rPr lang="ar-EG" dirty="0" smtClean="0"/>
              <a:t>مقبرة </a:t>
            </a:r>
            <a:r>
              <a:rPr lang="ar-EG" dirty="0" err="1" smtClean="0"/>
              <a:t>محو </a:t>
            </a:r>
            <a:r>
              <a:rPr lang="ar-EG" dirty="0" smtClean="0"/>
              <a:t>– الجدار الجنوبي للغرفة الثانية</a:t>
            </a:r>
          </a:p>
          <a:p>
            <a:r>
              <a:rPr lang="ar-EG" dirty="0" smtClean="0"/>
              <a:t>نحت بارز يصور جزء من مناظر الجنازة</a:t>
            </a:r>
            <a:endParaRPr lang="ar-EG" dirty="0"/>
          </a:p>
        </p:txBody>
      </p:sp>
      <p:pic>
        <p:nvPicPr>
          <p:cNvPr id="4" name="Picture 3" descr="6.png"/>
          <p:cNvPicPr>
            <a:picLocks noChangeAspect="1"/>
          </p:cNvPicPr>
          <p:nvPr/>
        </p:nvPicPr>
        <p:blipFill>
          <a:blip r:embed="rId2" cstate="print"/>
          <a:stretch>
            <a:fillRect/>
          </a:stretch>
        </p:blipFill>
        <p:spPr>
          <a:xfrm>
            <a:off x="1981200" y="2362200"/>
            <a:ext cx="6248400" cy="42026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241</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Equity</vt:lpstr>
      <vt:lpstr>النحت في عصر الدولة القديمة الفرقة الأولى – قسم الآثار المصرية</vt:lpstr>
      <vt:lpstr>النحت البارز:</vt:lpstr>
      <vt:lpstr>النحت الغائر:</vt:lpstr>
      <vt:lpstr>نماذج مختارة 1</vt:lpstr>
      <vt:lpstr>نماذج مختارة 2</vt:lpstr>
      <vt:lpstr>نماذج مختارة 3</vt:lpstr>
      <vt:lpstr>نماذج مختارة 4</vt:lpstr>
      <vt:lpstr>نماذج مختارة 5</vt:lpstr>
      <vt:lpstr>نماذج مختارة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النحت في عصر الدولة القديمة</dc:title>
  <dc:creator>Saweros</dc:creator>
  <cp:lastModifiedBy>Saweros</cp:lastModifiedBy>
  <cp:revision>25</cp:revision>
  <dcterms:created xsi:type="dcterms:W3CDTF">2006-08-16T00:00:00Z</dcterms:created>
  <dcterms:modified xsi:type="dcterms:W3CDTF">2020-03-21T05:49:43Z</dcterms:modified>
</cp:coreProperties>
</file>