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b="1" dirty="0" smtClean="0"/>
              <a:t>محاضرة الفرقة الثالثة آثار مصرى –قاعة بحث أثرى –د/فاطمة سالم –السبت 21-3-2020م</a:t>
            </a:r>
            <a:endParaRPr lang="ar-EG" b="1" dirty="0"/>
          </a:p>
        </p:txBody>
      </p:sp>
      <p:sp>
        <p:nvSpPr>
          <p:cNvPr id="3" name="Content Placeholder 2"/>
          <p:cNvSpPr>
            <a:spLocks noGrp="1"/>
          </p:cNvSpPr>
          <p:nvPr>
            <p:ph idx="1"/>
          </p:nvPr>
        </p:nvSpPr>
        <p:spPr/>
        <p:txBody>
          <a:bodyPr>
            <a:normAutofit lnSpcReduction="10000"/>
          </a:bodyPr>
          <a:lstStyle/>
          <a:p>
            <a:pPr algn="r"/>
            <a:r>
              <a:rPr lang="ar-EG" sz="3600" b="1" dirty="0" smtClean="0"/>
              <a:t>تابع كيفية إعداد البحث </a:t>
            </a:r>
            <a:r>
              <a:rPr lang="ar-EG" b="1" dirty="0" smtClean="0"/>
              <a:t>: </a:t>
            </a:r>
          </a:p>
          <a:p>
            <a:pPr algn="r"/>
            <a:r>
              <a:rPr lang="ar-EG" sz="3600" dirty="0"/>
              <a:t>ا</a:t>
            </a:r>
            <a:r>
              <a:rPr lang="ar-EG" sz="3600" b="1" dirty="0"/>
              <a:t>لإبـــــداع </a:t>
            </a:r>
            <a:r>
              <a:rPr lang="ar-EG" sz="3600" dirty="0"/>
              <a:t>:</a:t>
            </a:r>
          </a:p>
          <a:p>
            <a:pPr algn="r"/>
            <a:r>
              <a:rPr lang="ar-EG" dirty="0"/>
              <a:t>-	</a:t>
            </a:r>
            <a:r>
              <a:rPr lang="ar-EG" b="1" dirty="0"/>
              <a:t>يقصد به تأمل المادة العلمية وإمعان النظر فيها والربط بين بعضها البعض وذلك فى سبيل إكتشاف الجديد وفى سبيل الإبداع والإبتكار لأن البحث هو تحليل وإستنتاج وإضافة معلومات جديدة فى ضوء المادة العلمية التى يتم جمعها والدراسة الميدانية إن وجدت سبيلها فى البحث أو الدراسة الوصفية وتلك الجزئية من وسائل البحث يعتمد عليها فى أبحاث الآثار وخاصة الفنون والعمارة</a:t>
            </a:r>
            <a:r>
              <a:rPr lang="ar-EG" dirty="0"/>
              <a:t>.</a:t>
            </a:r>
          </a:p>
          <a:p>
            <a:pPr algn="r"/>
            <a:endParaRPr lang="ar-EG" dirty="0"/>
          </a:p>
        </p:txBody>
      </p:sp>
      <p:pic>
        <p:nvPicPr>
          <p:cNvPr id="4" name="شريحة 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151037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7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t>تابع الشروع فى الكتابة </a:t>
            </a:r>
            <a:endParaRPr lang="ar-EG" b="1" dirty="0"/>
          </a:p>
        </p:txBody>
      </p:sp>
      <p:sp>
        <p:nvSpPr>
          <p:cNvPr id="3" name="Content Placeholder 2"/>
          <p:cNvSpPr>
            <a:spLocks noGrp="1"/>
          </p:cNvSpPr>
          <p:nvPr>
            <p:ph idx="1"/>
          </p:nvPr>
        </p:nvSpPr>
        <p:spPr/>
        <p:txBody>
          <a:bodyPr/>
          <a:lstStyle/>
          <a:p>
            <a:pPr algn="r"/>
            <a:r>
              <a:rPr lang="ar-EG" dirty="0"/>
              <a:t>-	</a:t>
            </a:r>
            <a:r>
              <a:rPr lang="ar-EG" b="1" dirty="0"/>
              <a:t>تبدأ الكتابة بترتيب البطاقات مع مراعاة الاسلوبين الافقى والرأسى فى الترتيب وتفريغها ووضع أسئلة للبحث تبدأ بما يلى : ماذا ، كيف ، متى ، أين، السبب ما الهدف ما النتيجة وذلك هو صميم البحث وفى الإجابة بالأدلة والبراهين يكون البحث قد إكتمل.</a:t>
            </a:r>
          </a:p>
          <a:p>
            <a:pPr algn="r"/>
            <a:r>
              <a:rPr lang="ar-EG" b="1" dirty="0"/>
              <a:t>-	يجب أن يكون للباحث ثقافته وأسلوبه فى الكتابة ويراعى فرضهما على البحث العلمى.</a:t>
            </a:r>
          </a:p>
          <a:p>
            <a:pPr algn="r"/>
            <a:endParaRPr lang="ar-EG" dirty="0"/>
          </a:p>
        </p:txBody>
      </p:sp>
      <p:pic>
        <p:nvPicPr>
          <p:cNvPr id="4" name="شريحة 10.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2297016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61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t>تابع الابداع </a:t>
            </a:r>
            <a:endParaRPr lang="ar-EG" b="1" dirty="0"/>
          </a:p>
        </p:txBody>
      </p:sp>
      <p:sp>
        <p:nvSpPr>
          <p:cNvPr id="3" name="Content Placeholder 2"/>
          <p:cNvSpPr>
            <a:spLocks noGrp="1"/>
          </p:cNvSpPr>
          <p:nvPr>
            <p:ph idx="1"/>
          </p:nvPr>
        </p:nvSpPr>
        <p:spPr/>
        <p:txBody>
          <a:bodyPr>
            <a:normAutofit fontScale="85000" lnSpcReduction="10000"/>
          </a:bodyPr>
          <a:lstStyle/>
          <a:p>
            <a:pPr algn="r"/>
            <a:r>
              <a:rPr lang="ar-EG" dirty="0"/>
              <a:t>-	</a:t>
            </a:r>
            <a:r>
              <a:rPr lang="ar-EG" b="1" dirty="0"/>
              <a:t>ويتبع الأسلوب العلمى فى البحث خطوات تتمثل فى أنشطة عقلية متتابعة كما يلى :</a:t>
            </a:r>
          </a:p>
          <a:p>
            <a:pPr algn="r"/>
            <a:r>
              <a:rPr lang="ar-EG" b="1" dirty="0"/>
              <a:t>-	الملاحظة والتحليل والتركيب والمقارنة، ويتمثل النشاط العقلى الأول فى الملاحظة وهى عبارة عن إدراك الأشياء والأحداث وقياسها والالمام بصفاتها وخصياتها وصلاتها، والملاحظة نوعان : </a:t>
            </a:r>
          </a:p>
          <a:p>
            <a:pPr algn="r"/>
            <a:r>
              <a:rPr lang="ar-EG" b="1" dirty="0"/>
              <a:t>-	1- ملاحظة طبيعية لا يستطيع الباحث التدخل بها مثل ملاحظة الظواهر الطبيعية كالأمطار والسحب.</a:t>
            </a:r>
          </a:p>
          <a:p>
            <a:pPr algn="r"/>
            <a:r>
              <a:rPr lang="ar-EG" b="1" dirty="0"/>
              <a:t>-	2- ملاحظة تجريبية تخضع لرغبة الباحث، وتتم تحت ظروف يوجدها، مثل ما يجرى من تجارب فى معامل الكيمياء. وتختلف أساليب الملاحظة بحسب العلوم، بل قد تختلف بحسب طبيعة المواضيع فى العلم الواحد.</a:t>
            </a:r>
          </a:p>
          <a:p>
            <a:pPr algn="r"/>
            <a:endParaRPr lang="ar-EG" dirty="0"/>
          </a:p>
        </p:txBody>
      </p:sp>
      <p:pic>
        <p:nvPicPr>
          <p:cNvPr id="4" name="شريجة 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388600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4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t>تابع الابداع</a:t>
            </a:r>
            <a:endParaRPr lang="ar-EG" b="1" dirty="0"/>
          </a:p>
        </p:txBody>
      </p:sp>
      <p:sp>
        <p:nvSpPr>
          <p:cNvPr id="3" name="Content Placeholder 2"/>
          <p:cNvSpPr>
            <a:spLocks noGrp="1"/>
          </p:cNvSpPr>
          <p:nvPr>
            <p:ph idx="1"/>
          </p:nvPr>
        </p:nvSpPr>
        <p:spPr/>
        <p:txBody>
          <a:bodyPr/>
          <a:lstStyle/>
          <a:p>
            <a:pPr algn="r"/>
            <a:r>
              <a:rPr lang="ar-EG" dirty="0"/>
              <a:t>-	</a:t>
            </a:r>
            <a:r>
              <a:rPr lang="ar-EG" b="1" dirty="0"/>
              <a:t>ومن أساليب التحليل فى الدراسات المعمارية تفصيص الأثر المعمارى إلى وحداته وعناصره المعمارية وإلى أشكاله الزخرفية.</a:t>
            </a:r>
          </a:p>
          <a:p>
            <a:pPr algn="r"/>
            <a:r>
              <a:rPr lang="ar-EG" b="1" dirty="0"/>
              <a:t>-	أما بالنسبة لأساليب التركيب فهو محاولة عمل تصور لما كان عليه تخطيط أثر اندثر معظمه بواسطة ما تبقى من معالمه.</a:t>
            </a:r>
          </a:p>
          <a:p>
            <a:pPr algn="r"/>
            <a:endParaRPr lang="ar-EG" dirty="0"/>
          </a:p>
        </p:txBody>
      </p:sp>
      <p:pic>
        <p:nvPicPr>
          <p:cNvPr id="4" name="شريحة 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419009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35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t>تابع الابداع</a:t>
            </a:r>
            <a:endParaRPr lang="ar-EG" b="1" dirty="0"/>
          </a:p>
        </p:txBody>
      </p:sp>
      <p:sp>
        <p:nvSpPr>
          <p:cNvPr id="3" name="Content Placeholder 2"/>
          <p:cNvSpPr>
            <a:spLocks noGrp="1"/>
          </p:cNvSpPr>
          <p:nvPr>
            <p:ph idx="1"/>
          </p:nvPr>
        </p:nvSpPr>
        <p:spPr/>
        <p:txBody>
          <a:bodyPr/>
          <a:lstStyle/>
          <a:p>
            <a:pPr algn="r"/>
            <a:r>
              <a:rPr lang="ar-EG" dirty="0"/>
              <a:t>-	</a:t>
            </a:r>
            <a:r>
              <a:rPr lang="ar-EG" b="1" dirty="0"/>
              <a:t>الاستنتاج وأساليبه : وهو عبارة عن تكوين أحكام بناء على شواهد الملاحظة والمقارنة أو على أساس أحكام أخرى والحقائق التى يستوعبها العقل بغرض تمكينه من التحقق من صحة المسألة موضوع المناقشة وهذا ما نسميه بالدليل أو البنية. والأدلة أنواع : أهمها الدليل المباشر والدليل الغير مباشر، والدليل الاحتمالى أو الافتراضى أو التخمينى، والدليل الاستنتاجى : </a:t>
            </a:r>
          </a:p>
        </p:txBody>
      </p:sp>
      <p:pic>
        <p:nvPicPr>
          <p:cNvPr id="4" name="شريحة 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5183812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4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t>تابع الاستنتاج وأساليبه</a:t>
            </a:r>
            <a:endParaRPr lang="ar-EG" b="1" dirty="0"/>
          </a:p>
        </p:txBody>
      </p:sp>
      <p:sp>
        <p:nvSpPr>
          <p:cNvPr id="3" name="Content Placeholder 2"/>
          <p:cNvSpPr>
            <a:spLocks noGrp="1"/>
          </p:cNvSpPr>
          <p:nvPr>
            <p:ph idx="1"/>
          </p:nvPr>
        </p:nvSpPr>
        <p:spPr/>
        <p:txBody>
          <a:bodyPr/>
          <a:lstStyle/>
          <a:p>
            <a:pPr algn="r"/>
            <a:r>
              <a:rPr lang="ar-EG" dirty="0"/>
              <a:t>- </a:t>
            </a:r>
            <a:r>
              <a:rPr lang="ar-EG" b="1" dirty="0"/>
              <a:t>الاستنباط : وهو عبارة عن إستخراج حقائق من مبادىء عامة من الضرورى أن تكون متضمنة فيها، أى عبارة عن استنتاج جزئية من حكم عام.</a:t>
            </a:r>
          </a:p>
          <a:p>
            <a:pPr algn="r"/>
            <a:r>
              <a:rPr lang="ar-EG" b="1" dirty="0"/>
              <a:t>-	2- القياس : ومن أساليب الاستنتاج أيضا القياس، والقياس عبارة عن اثبات حكم الأصل فى الفرع لمشاركته له فى علة الحكم، والعلة المشتركة بين المقيس والمقيس عليه هى الاتفاق فى الشكل والمادة وأسلوب الصناعة وأشكال الزخارف وطريقة تنفيذها.</a:t>
            </a:r>
          </a:p>
          <a:p>
            <a:pPr algn="r"/>
            <a:endParaRPr lang="ar-EG" dirty="0"/>
          </a:p>
        </p:txBody>
      </p:sp>
      <p:pic>
        <p:nvPicPr>
          <p:cNvPr id="4" name="شريحة 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278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73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a:t>تابع الاستنتاج وأساليبه</a:t>
            </a:r>
          </a:p>
        </p:txBody>
      </p:sp>
      <p:sp>
        <p:nvSpPr>
          <p:cNvPr id="3" name="Content Placeholder 2"/>
          <p:cNvSpPr>
            <a:spLocks noGrp="1"/>
          </p:cNvSpPr>
          <p:nvPr>
            <p:ph idx="1"/>
          </p:nvPr>
        </p:nvSpPr>
        <p:spPr/>
        <p:txBody>
          <a:bodyPr>
            <a:normAutofit fontScale="92500" lnSpcReduction="10000"/>
          </a:bodyPr>
          <a:lstStyle/>
          <a:p>
            <a:pPr algn="r"/>
            <a:r>
              <a:rPr lang="ar-EG" dirty="0"/>
              <a:t>-	</a:t>
            </a:r>
            <a:r>
              <a:rPr lang="ar-EG" b="1" dirty="0"/>
              <a:t>3- الاستدلال : ومن أساليب الاستنتاج أيضا الاستدلال وهو عبارة عن استنتاج حقائق من مقدمات حسب قوانين التفكير الصحيح.</a:t>
            </a:r>
          </a:p>
          <a:p>
            <a:pPr algn="r"/>
            <a:r>
              <a:rPr lang="ar-EG" b="1" dirty="0"/>
              <a:t>-	4- ومن أساليب الاستنتاج أيضا الأسلوب الاحصائى، هذا الاسلوب كغيره من الأساليب العلمية يهدف إلى اكتشاف الصلات بين الظواهر الطبيعية وذلك عن طريق الدراسة الدراسة المتأنية لتوافق الأحداث والظواهر وتواليها. كما انه يتضمن ملاحظة الاستثناءات ويزيد من مجال الملاحظة بقدر الامكان ويصل بحرص ودقة إلى النتائج التى تبنى على جميع الحقائق المشاهدة.</a:t>
            </a:r>
          </a:p>
          <a:p>
            <a:pPr algn="r"/>
            <a:endParaRPr lang="ar-EG" dirty="0"/>
          </a:p>
        </p:txBody>
      </p:sp>
      <p:pic>
        <p:nvPicPr>
          <p:cNvPr id="4" name="شريحة 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17787059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17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a:t>تابع الاستنتاج وأساليبه</a:t>
            </a:r>
          </a:p>
        </p:txBody>
      </p:sp>
      <p:sp>
        <p:nvSpPr>
          <p:cNvPr id="3" name="Content Placeholder 2"/>
          <p:cNvSpPr>
            <a:spLocks noGrp="1"/>
          </p:cNvSpPr>
          <p:nvPr>
            <p:ph idx="1"/>
          </p:nvPr>
        </p:nvSpPr>
        <p:spPr/>
        <p:txBody>
          <a:bodyPr/>
          <a:lstStyle/>
          <a:p>
            <a:pPr algn="r"/>
            <a:r>
              <a:rPr lang="ar-EG" dirty="0"/>
              <a:t>-	</a:t>
            </a:r>
            <a:r>
              <a:rPr lang="ar-EG" b="1" dirty="0"/>
              <a:t>5- الاستقراء : وهو من أهم أساليب الاستنتاج ويتمثل فى اكتشاف نوع من النظام أو الروابط أو الصلات بين مجموعة من الحقائق عرفت عن طريق الملاحظة.</a:t>
            </a:r>
          </a:p>
        </p:txBody>
      </p:sp>
      <p:pic>
        <p:nvPicPr>
          <p:cNvPr id="4" name="شريحة 7.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13144811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16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a:t>الشروع فى </a:t>
            </a:r>
            <a:r>
              <a:rPr lang="ar-EG" b="1" dirty="0" smtClean="0"/>
              <a:t>الكتابة</a:t>
            </a:r>
            <a:endParaRPr lang="ar-EG" b="1" dirty="0"/>
          </a:p>
        </p:txBody>
      </p:sp>
      <p:sp>
        <p:nvSpPr>
          <p:cNvPr id="3" name="Content Placeholder 2"/>
          <p:cNvSpPr>
            <a:spLocks noGrp="1"/>
          </p:cNvSpPr>
          <p:nvPr>
            <p:ph idx="1"/>
          </p:nvPr>
        </p:nvSpPr>
        <p:spPr/>
        <p:txBody>
          <a:bodyPr/>
          <a:lstStyle/>
          <a:p>
            <a:pPr algn="r"/>
            <a:r>
              <a:rPr lang="ar-EG" dirty="0"/>
              <a:t>-	</a:t>
            </a:r>
            <a:r>
              <a:rPr lang="ar-EG" b="1" dirty="0"/>
              <a:t>على الباحث أن يشرع فى الكتابة فى وقت مبكر حتى قبل أن ينتهى من جمع المادة العلمية بل وعليه أن يناقش مصادره أو مادته ويقارن بين المعلومات عند الضرورة وذلك لأنه أثناء جمع المادة العلمية قد تظهر للباحث بعض المشكلات ، وهنا وجب عليه ان يسعى لحلها بقراءة بعض البحوث الأخرى.</a:t>
            </a:r>
          </a:p>
        </p:txBody>
      </p:sp>
      <p:pic>
        <p:nvPicPr>
          <p:cNvPr id="4" name="شريحة 8.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2649479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3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t>تابع الشروع فى الكتابة</a:t>
            </a:r>
            <a:endParaRPr lang="ar-EG" b="1" dirty="0"/>
          </a:p>
        </p:txBody>
      </p:sp>
      <p:sp>
        <p:nvSpPr>
          <p:cNvPr id="3" name="Content Placeholder 2"/>
          <p:cNvSpPr>
            <a:spLocks noGrp="1"/>
          </p:cNvSpPr>
          <p:nvPr>
            <p:ph idx="1"/>
          </p:nvPr>
        </p:nvSpPr>
        <p:spPr/>
        <p:txBody>
          <a:bodyPr/>
          <a:lstStyle/>
          <a:p>
            <a:pPr algn="r"/>
            <a:r>
              <a:rPr lang="ar-EG" dirty="0"/>
              <a:t>-	</a:t>
            </a:r>
            <a:r>
              <a:rPr lang="ar-EG" b="1" dirty="0"/>
              <a:t>على الباحث تدوين ملاحظاته أولا بأول للإستفادة منها عند الكتابة النهائية.</a:t>
            </a:r>
          </a:p>
          <a:p>
            <a:pPr algn="r"/>
            <a:r>
              <a:rPr lang="ar-EG" b="1" dirty="0"/>
              <a:t>-	الكتابة قد تحتاج الى وقت طويل لذا فالكتابة المبكرة تساعد على توضيح الأفكار فى وقت مبكر لأن الأفكار تبدأ فى الوضوح بتشكيلها على الورق، كما أن الكتابة تقرب الباحث من موضوعه وتجعل هناك ما يمكن ان يكون تقارب والفة بين الطرفين.</a:t>
            </a:r>
          </a:p>
          <a:p>
            <a:pPr algn="r"/>
            <a:endParaRPr lang="ar-EG" dirty="0"/>
          </a:p>
        </p:txBody>
      </p:sp>
      <p:pic>
        <p:nvPicPr>
          <p:cNvPr id="4" name="شريحة 9.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0473265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8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85</Words>
  <Application>Microsoft Office PowerPoint</Application>
  <PresentationFormat>On-screen Show (4:3)</PresentationFormat>
  <Paragraphs>30</Paragraphs>
  <Slides>10</Slides>
  <Notes>0</Notes>
  <HiddenSlides>0</HiddenSlides>
  <MMClips>10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محاضرة الفرقة الثالثة آثار مصرى –قاعة بحث أثرى –د/فاطمة سالم –السبت 21-3-2020م</vt:lpstr>
      <vt:lpstr>تابع الابداع </vt:lpstr>
      <vt:lpstr>تابع الابداع</vt:lpstr>
      <vt:lpstr>تابع الابداع</vt:lpstr>
      <vt:lpstr>تابع الاستنتاج وأساليبه</vt:lpstr>
      <vt:lpstr>تابع الاستنتاج وأساليبه</vt:lpstr>
      <vt:lpstr>تابع الاستنتاج وأساليبه</vt:lpstr>
      <vt:lpstr>الشروع فى الكتابة</vt:lpstr>
      <vt:lpstr>تابع الشروع فى الكتابة</vt:lpstr>
      <vt:lpstr>تابع الشروع فى الكتابة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محاضرة الفرقة الثالثة آثار مصرى –قاعة بحث أثرى –د/فاطمة سالم –السبت 21-3-2020م</dc:title>
  <dc:creator>NetJet</dc:creator>
  <cp:lastModifiedBy>HP</cp:lastModifiedBy>
  <cp:revision>31</cp:revision>
  <dcterms:created xsi:type="dcterms:W3CDTF">2006-08-16T00:00:00Z</dcterms:created>
  <dcterms:modified xsi:type="dcterms:W3CDTF">2020-03-22T14:28:30Z</dcterms:modified>
</cp:coreProperties>
</file>