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8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80FD538A-479E-4B4C-8C54-A27C9CAD8E7B}" type="datetimeFigureOut">
              <a:rPr lang="en-US" smtClean="0"/>
              <a:t>3/20/2020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43DBB2D-5AB7-4097-A56F-91A9CD12B7C6}" type="slidenum">
              <a:rPr lang="en-US" smtClean="0"/>
              <a:t>‹#›</a:t>
            </a:fld>
            <a:endParaRPr lang="en-US"/>
          </a:p>
        </p:txBody>
      </p:sp>
    </p:spTree>
    <p:extLst>
      <p:ext uri="{BB962C8B-B14F-4D97-AF65-F5344CB8AC3E}">
        <p14:creationId xmlns:p14="http://schemas.microsoft.com/office/powerpoint/2010/main" val="3092983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80FD538A-479E-4B4C-8C54-A27C9CAD8E7B}" type="datetimeFigureOut">
              <a:rPr lang="en-US" smtClean="0"/>
              <a:t>3/20/2020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43DBB2D-5AB7-4097-A56F-91A9CD12B7C6}" type="slidenum">
              <a:rPr lang="en-US" smtClean="0"/>
              <a:t>‹#›</a:t>
            </a:fld>
            <a:endParaRPr lang="en-US"/>
          </a:p>
        </p:txBody>
      </p:sp>
    </p:spTree>
    <p:extLst>
      <p:ext uri="{BB962C8B-B14F-4D97-AF65-F5344CB8AC3E}">
        <p14:creationId xmlns:p14="http://schemas.microsoft.com/office/powerpoint/2010/main" val="481903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80FD538A-479E-4B4C-8C54-A27C9CAD8E7B}" type="datetimeFigureOut">
              <a:rPr lang="en-US" smtClean="0"/>
              <a:t>3/20/2020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43DBB2D-5AB7-4097-A56F-91A9CD12B7C6}" type="slidenum">
              <a:rPr lang="en-US" smtClean="0"/>
              <a:t>‹#›</a:t>
            </a:fld>
            <a:endParaRPr lang="en-US"/>
          </a:p>
        </p:txBody>
      </p:sp>
    </p:spTree>
    <p:extLst>
      <p:ext uri="{BB962C8B-B14F-4D97-AF65-F5344CB8AC3E}">
        <p14:creationId xmlns:p14="http://schemas.microsoft.com/office/powerpoint/2010/main" val="274615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80FD538A-479E-4B4C-8C54-A27C9CAD8E7B}" type="datetimeFigureOut">
              <a:rPr lang="en-US" smtClean="0"/>
              <a:t>3/20/2020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43DBB2D-5AB7-4097-A56F-91A9CD12B7C6}" type="slidenum">
              <a:rPr lang="en-US" smtClean="0"/>
              <a:t>‹#›</a:t>
            </a:fld>
            <a:endParaRPr lang="en-US"/>
          </a:p>
        </p:txBody>
      </p:sp>
    </p:spTree>
    <p:extLst>
      <p:ext uri="{BB962C8B-B14F-4D97-AF65-F5344CB8AC3E}">
        <p14:creationId xmlns:p14="http://schemas.microsoft.com/office/powerpoint/2010/main" val="2367536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0FD538A-479E-4B4C-8C54-A27C9CAD8E7B}" type="datetimeFigureOut">
              <a:rPr lang="en-US" smtClean="0"/>
              <a:t>3/20/2020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43DBB2D-5AB7-4097-A56F-91A9CD12B7C6}" type="slidenum">
              <a:rPr lang="en-US" smtClean="0"/>
              <a:t>‹#›</a:t>
            </a:fld>
            <a:endParaRPr lang="en-US"/>
          </a:p>
        </p:txBody>
      </p:sp>
    </p:spTree>
    <p:extLst>
      <p:ext uri="{BB962C8B-B14F-4D97-AF65-F5344CB8AC3E}">
        <p14:creationId xmlns:p14="http://schemas.microsoft.com/office/powerpoint/2010/main" val="721217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80FD538A-479E-4B4C-8C54-A27C9CAD8E7B}" type="datetimeFigureOut">
              <a:rPr lang="en-US" smtClean="0"/>
              <a:t>3/20/2020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643DBB2D-5AB7-4097-A56F-91A9CD12B7C6}" type="slidenum">
              <a:rPr lang="en-US" smtClean="0"/>
              <a:t>‹#›</a:t>
            </a:fld>
            <a:endParaRPr lang="en-US"/>
          </a:p>
        </p:txBody>
      </p:sp>
    </p:spTree>
    <p:extLst>
      <p:ext uri="{BB962C8B-B14F-4D97-AF65-F5344CB8AC3E}">
        <p14:creationId xmlns:p14="http://schemas.microsoft.com/office/powerpoint/2010/main" val="1281632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80FD538A-479E-4B4C-8C54-A27C9CAD8E7B}" type="datetimeFigureOut">
              <a:rPr lang="en-US" smtClean="0"/>
              <a:t>3/20/2020</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643DBB2D-5AB7-4097-A56F-91A9CD12B7C6}" type="slidenum">
              <a:rPr lang="en-US" smtClean="0"/>
              <a:t>‹#›</a:t>
            </a:fld>
            <a:endParaRPr lang="en-US"/>
          </a:p>
        </p:txBody>
      </p:sp>
    </p:spTree>
    <p:extLst>
      <p:ext uri="{BB962C8B-B14F-4D97-AF65-F5344CB8AC3E}">
        <p14:creationId xmlns:p14="http://schemas.microsoft.com/office/powerpoint/2010/main" val="2363616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80FD538A-479E-4B4C-8C54-A27C9CAD8E7B}" type="datetimeFigureOut">
              <a:rPr lang="en-US" smtClean="0"/>
              <a:t>3/20/2020</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643DBB2D-5AB7-4097-A56F-91A9CD12B7C6}" type="slidenum">
              <a:rPr lang="en-US" smtClean="0"/>
              <a:t>‹#›</a:t>
            </a:fld>
            <a:endParaRPr lang="en-US"/>
          </a:p>
        </p:txBody>
      </p:sp>
    </p:spTree>
    <p:extLst>
      <p:ext uri="{BB962C8B-B14F-4D97-AF65-F5344CB8AC3E}">
        <p14:creationId xmlns:p14="http://schemas.microsoft.com/office/powerpoint/2010/main" val="3625545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0FD538A-479E-4B4C-8C54-A27C9CAD8E7B}" type="datetimeFigureOut">
              <a:rPr lang="en-US" smtClean="0"/>
              <a:t>3/20/2020</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643DBB2D-5AB7-4097-A56F-91A9CD12B7C6}" type="slidenum">
              <a:rPr lang="en-US" smtClean="0"/>
              <a:t>‹#›</a:t>
            </a:fld>
            <a:endParaRPr lang="en-US"/>
          </a:p>
        </p:txBody>
      </p:sp>
    </p:spTree>
    <p:extLst>
      <p:ext uri="{BB962C8B-B14F-4D97-AF65-F5344CB8AC3E}">
        <p14:creationId xmlns:p14="http://schemas.microsoft.com/office/powerpoint/2010/main" val="4070311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0FD538A-479E-4B4C-8C54-A27C9CAD8E7B}" type="datetimeFigureOut">
              <a:rPr lang="en-US" smtClean="0"/>
              <a:t>3/20/2020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643DBB2D-5AB7-4097-A56F-91A9CD12B7C6}" type="slidenum">
              <a:rPr lang="en-US" smtClean="0"/>
              <a:t>‹#›</a:t>
            </a:fld>
            <a:endParaRPr lang="en-US"/>
          </a:p>
        </p:txBody>
      </p:sp>
    </p:spTree>
    <p:extLst>
      <p:ext uri="{BB962C8B-B14F-4D97-AF65-F5344CB8AC3E}">
        <p14:creationId xmlns:p14="http://schemas.microsoft.com/office/powerpoint/2010/main" val="2164469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0FD538A-479E-4B4C-8C54-A27C9CAD8E7B}" type="datetimeFigureOut">
              <a:rPr lang="en-US" smtClean="0"/>
              <a:t>3/20/2020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643DBB2D-5AB7-4097-A56F-91A9CD12B7C6}" type="slidenum">
              <a:rPr lang="en-US" smtClean="0"/>
              <a:t>‹#›</a:t>
            </a:fld>
            <a:endParaRPr lang="en-US"/>
          </a:p>
        </p:txBody>
      </p:sp>
    </p:spTree>
    <p:extLst>
      <p:ext uri="{BB962C8B-B14F-4D97-AF65-F5344CB8AC3E}">
        <p14:creationId xmlns:p14="http://schemas.microsoft.com/office/powerpoint/2010/main" val="4192915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FD538A-479E-4B4C-8C54-A27C9CAD8E7B}" type="datetimeFigureOut">
              <a:rPr lang="en-US" smtClean="0"/>
              <a:t>3/20/2020</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3DBB2D-5AB7-4097-A56F-91A9CD12B7C6}" type="slidenum">
              <a:rPr lang="en-US" smtClean="0"/>
              <a:t>‹#›</a:t>
            </a:fld>
            <a:endParaRPr lang="en-US"/>
          </a:p>
        </p:txBody>
      </p:sp>
    </p:spTree>
    <p:extLst>
      <p:ext uri="{BB962C8B-B14F-4D97-AF65-F5344CB8AC3E}">
        <p14:creationId xmlns:p14="http://schemas.microsoft.com/office/powerpoint/2010/main" val="35289359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EG" dirty="0" smtClean="0"/>
              <a:t>علاج وصيانة الاحجار الاثرية</a:t>
            </a:r>
            <a:endParaRPr lang="en-US" dirty="0"/>
          </a:p>
        </p:txBody>
      </p:sp>
      <p:sp>
        <p:nvSpPr>
          <p:cNvPr id="3" name="عنوان فرعي 2"/>
          <p:cNvSpPr>
            <a:spLocks noGrp="1"/>
          </p:cNvSpPr>
          <p:nvPr>
            <p:ph type="subTitle" idx="1"/>
          </p:nvPr>
        </p:nvSpPr>
        <p:spPr/>
        <p:txBody>
          <a:bodyPr/>
          <a:lstStyle/>
          <a:p>
            <a:r>
              <a:rPr lang="ar-EG" dirty="0" smtClean="0"/>
              <a:t>الفرقة الثالثة ترميم</a:t>
            </a:r>
            <a:endParaRPr lang="en-US" dirty="0"/>
          </a:p>
        </p:txBody>
      </p:sp>
    </p:spTree>
    <p:extLst>
      <p:ext uri="{BB962C8B-B14F-4D97-AF65-F5344CB8AC3E}">
        <p14:creationId xmlns:p14="http://schemas.microsoft.com/office/powerpoint/2010/main" val="29571283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rtl="1"/>
            <a:r>
              <a:rPr lang="ar-EG" dirty="0"/>
              <a:t>ونظراً لان المذيبات تزيل الطبقة الدهنية فانه من المفيد استعمال احد مرطبات البشرة </a:t>
            </a:r>
            <a:r>
              <a:rPr lang="en-US" dirty="0"/>
              <a:t>Skin moisturizers</a:t>
            </a:r>
            <a:r>
              <a:rPr lang="ar-EG" dirty="0"/>
              <a:t> بمجرد استخدام هذه المواد .</a:t>
            </a:r>
            <a:endParaRPr lang="en-US" dirty="0"/>
          </a:p>
          <a:p>
            <a:pPr lvl="0" algn="r" rtl="1"/>
            <a:r>
              <a:rPr lang="ar-EG" dirty="0"/>
              <a:t>وتتم عملية اختيار المذيبات جنباً الي جنب مع اختيار المواد المقوية والمواد اللاصقة – وذلك لضمان توفر مذيب واحد علي الاقل لكل مادة من هذه المواد – ومن الافضل  توفر اكثر من مذيب لكل </a:t>
            </a:r>
            <a:r>
              <a:rPr lang="ar-EG" dirty="0" err="1"/>
              <a:t>راتنج</a:t>
            </a:r>
            <a:r>
              <a:rPr lang="ar-EG" dirty="0"/>
              <a:t> – اذ ان المذيب الذي يقع عليه الاختيار قد يؤدي الي زيادة او تقليل مدة جفاف </a:t>
            </a:r>
            <a:r>
              <a:rPr lang="ar-EG" dirty="0" err="1"/>
              <a:t>الراتنج</a:t>
            </a:r>
            <a:r>
              <a:rPr lang="ar-EG" dirty="0"/>
              <a:t> .</a:t>
            </a:r>
            <a:endParaRPr lang="en-US" dirty="0"/>
          </a:p>
          <a:p>
            <a:pPr algn="r"/>
            <a:endParaRPr lang="en-US" dirty="0"/>
          </a:p>
        </p:txBody>
      </p:sp>
    </p:spTree>
    <p:extLst>
      <p:ext uri="{BB962C8B-B14F-4D97-AF65-F5344CB8AC3E}">
        <p14:creationId xmlns:p14="http://schemas.microsoft.com/office/powerpoint/2010/main" val="2302079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fontScale="70000" lnSpcReduction="20000"/>
          </a:bodyPr>
          <a:lstStyle/>
          <a:p>
            <a:pPr lvl="0" algn="r" rtl="1"/>
            <a:r>
              <a:rPr lang="ar-EG" b="1" u="wavy" dirty="0"/>
              <a:t>الاسيتون </a:t>
            </a:r>
            <a:r>
              <a:rPr lang="en-US" b="1" u="wavy" dirty="0"/>
              <a:t>acetone</a:t>
            </a:r>
            <a:r>
              <a:rPr lang="ar-EG" b="1" u="wavy" dirty="0"/>
              <a:t> :-</a:t>
            </a:r>
            <a:endParaRPr lang="en-US" dirty="0"/>
          </a:p>
          <a:p>
            <a:pPr algn="r" rtl="1"/>
            <a:r>
              <a:rPr lang="ar-EG" dirty="0"/>
              <a:t>وهو سائل عديم اللون ذو رائحة مميزة وذو قابلة عالية جداً للاشتعال ومن ثم فمن الصعب نقله او حمله – وهذا السائل يؤدي الي جفاف الجلد وكذلك الي التهابه – هذا فضلا عن امكانية اتلاف وتدمير العين .</a:t>
            </a:r>
            <a:endParaRPr lang="en-US" dirty="0"/>
          </a:p>
          <a:p>
            <a:pPr algn="r" rtl="1"/>
            <a:r>
              <a:rPr lang="ar-EG" dirty="0"/>
              <a:t>كما ان استنشاق كميات كبيرة منه يؤدي الي </a:t>
            </a:r>
            <a:r>
              <a:rPr lang="ar-EG" dirty="0" err="1"/>
              <a:t>الدوخان</a:t>
            </a:r>
            <a:r>
              <a:rPr lang="ar-EG" dirty="0"/>
              <a:t> (فقدان الاتزان) </a:t>
            </a:r>
            <a:r>
              <a:rPr lang="en-US" dirty="0"/>
              <a:t>Dizziness </a:t>
            </a:r>
            <a:r>
              <a:rPr lang="ar-EG" dirty="0"/>
              <a:t>– والتخدر </a:t>
            </a:r>
            <a:r>
              <a:rPr lang="en-US" dirty="0"/>
              <a:t>narcosis</a:t>
            </a:r>
            <a:r>
              <a:rPr lang="ar-EG" dirty="0"/>
              <a:t> او الغيبوبة </a:t>
            </a:r>
            <a:r>
              <a:rPr lang="en-US" dirty="0"/>
              <a:t>coma</a:t>
            </a:r>
            <a:r>
              <a:rPr lang="ar-EG" dirty="0"/>
              <a:t> .</a:t>
            </a:r>
            <a:endParaRPr lang="en-US" dirty="0"/>
          </a:p>
          <a:p>
            <a:pPr lvl="0" algn="r" rtl="1"/>
            <a:r>
              <a:rPr lang="ar-EG" dirty="0"/>
              <a:t>والاسيتون مذيب يستخدم في عدد كبير من الاغراض – او يمكن تسميته المذيب شامل الاغراض وذلك لقدرته الكبيرة علي اذابة كميات كبيرة من </a:t>
            </a:r>
            <a:r>
              <a:rPr lang="ar-EG" dirty="0" err="1"/>
              <a:t>الراتنجات</a:t>
            </a:r>
            <a:r>
              <a:rPr lang="ar-EG" dirty="0"/>
              <a:t> – كما انه يستخدم لإذابة خلات البولي فينيل ، </a:t>
            </a:r>
            <a:r>
              <a:rPr lang="ar-EG" dirty="0" err="1"/>
              <a:t>وراتنجات</a:t>
            </a:r>
            <a:r>
              <a:rPr lang="ar-EG" dirty="0"/>
              <a:t> </a:t>
            </a:r>
            <a:r>
              <a:rPr lang="ar-EG" dirty="0" err="1"/>
              <a:t>الاكريلك</a:t>
            </a:r>
            <a:r>
              <a:rPr lang="ar-EG" dirty="0"/>
              <a:t> ولواصق نترات </a:t>
            </a:r>
            <a:r>
              <a:rPr lang="ar-EG" dirty="0" err="1"/>
              <a:t>السليولوز</a:t>
            </a:r>
            <a:r>
              <a:rPr lang="ar-EG" dirty="0"/>
              <a:t> .</a:t>
            </a:r>
            <a:endParaRPr lang="en-US" dirty="0"/>
          </a:p>
          <a:p>
            <a:pPr algn="r" rtl="1"/>
            <a:r>
              <a:rPr lang="ar-EG" dirty="0"/>
              <a:t>ونظراً لأنه علي درجة عالية من التطاير فانه من الصعب الاحتفاظ به او استخدامه في اماكن دافئة او ساخنة حيث تؤدي الحرارة الي تبخرة بسرعة مما يصعب الاستفادة منه ويقلل من مفعوله – وتفادياً للنواتج العنيفة المدمرة ينبغي إبعاده عن حمض النيتريك .</a:t>
            </a:r>
            <a:endParaRPr lang="en-US" dirty="0"/>
          </a:p>
          <a:p>
            <a:pPr algn="r"/>
            <a:endParaRPr lang="en-US" dirty="0"/>
          </a:p>
        </p:txBody>
      </p:sp>
    </p:spTree>
    <p:extLst>
      <p:ext uri="{BB962C8B-B14F-4D97-AF65-F5344CB8AC3E}">
        <p14:creationId xmlns:p14="http://schemas.microsoft.com/office/powerpoint/2010/main" val="2615317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lnSpcReduction="10000"/>
          </a:bodyPr>
          <a:lstStyle/>
          <a:p>
            <a:pPr algn="r" rtl="1"/>
            <a:r>
              <a:rPr lang="ar-EG" b="1" u="wavy" dirty="0"/>
              <a:t>الاحماض </a:t>
            </a:r>
            <a:r>
              <a:rPr lang="en-US" b="1" u="wavy" dirty="0"/>
              <a:t>acids </a:t>
            </a:r>
            <a:r>
              <a:rPr lang="ar-EG" b="1" u="wavy" dirty="0"/>
              <a:t> :-</a:t>
            </a:r>
            <a:endParaRPr lang="en-US" dirty="0"/>
          </a:p>
          <a:p>
            <a:pPr algn="r"/>
            <a:r>
              <a:rPr lang="ar-EG" dirty="0"/>
              <a:t>الاحماض هي سوائل أكالة </a:t>
            </a:r>
            <a:r>
              <a:rPr lang="en-US" dirty="0"/>
              <a:t>corrosive</a:t>
            </a:r>
            <a:r>
              <a:rPr lang="ar-EG" dirty="0"/>
              <a:t> بإفراط تتلف وتتدمر كل ما يلامسها كل المواد فيما عدا البلاستيك – وغالبيتها لا تؤثر علي الزجاج – واذا ما لمست الاحماض الجلد فأنها تخلف حروقاً بالغة – كما ان التعرض لأبخرتها </a:t>
            </a:r>
            <a:r>
              <a:rPr lang="en-US" dirty="0"/>
              <a:t>acid fumes </a:t>
            </a:r>
            <a:r>
              <a:rPr lang="ar-EG" dirty="0"/>
              <a:t> يلحق اضرار شديدة بالعين وبالجهاز التنفسي – هذا فضلا عن انها تمثل خطورة بالغة بالنسبة لعديمي الخبرة عند التعامل معها – ومن ثم لا ينبغي علي هؤلاء لمس او استعمال هذه المواد الا عند الضرورة </a:t>
            </a:r>
            <a:endParaRPr lang="en-US" dirty="0"/>
          </a:p>
        </p:txBody>
      </p:sp>
    </p:spTree>
    <p:extLst>
      <p:ext uri="{BB962C8B-B14F-4D97-AF65-F5344CB8AC3E}">
        <p14:creationId xmlns:p14="http://schemas.microsoft.com/office/powerpoint/2010/main" val="2186694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endParaRPr lang="en-US"/>
          </a:p>
        </p:txBody>
      </p:sp>
    </p:spTree>
    <p:extLst>
      <p:ext uri="{BB962C8B-B14F-4D97-AF65-F5344CB8AC3E}">
        <p14:creationId xmlns:p14="http://schemas.microsoft.com/office/powerpoint/2010/main" val="2478976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rtl="1"/>
            <a:r>
              <a:rPr lang="ar-EG" dirty="0"/>
              <a:t>كما ينبغي اتباع احتياطات امان مشددة في كل مرة يتم التعامل فيها مع الاحماض ولمزيد من احتياطات الامان </a:t>
            </a:r>
            <a:endParaRPr lang="en-US" dirty="0"/>
          </a:p>
          <a:p>
            <a:pPr lvl="0" algn="r" rtl="1"/>
            <a:r>
              <a:rPr lang="ar-EG" dirty="0"/>
              <a:t>وقد يكون هناك خطورة في نقل او حمل الاحماض لذا لا ينصح بنقلها لمسافات طويلة .</a:t>
            </a:r>
            <a:endParaRPr lang="en-US" dirty="0"/>
          </a:p>
          <a:p>
            <a:pPr algn="r" rtl="1"/>
            <a:r>
              <a:rPr lang="ar-EG" dirty="0"/>
              <a:t>والاحماض الذكورة هنا متوفرة بمعظم البلدان سواء لدي الجهات الطبية والكيميائية او لدي الصيدليات – وكلما كانت اماكن توافرها قريبة من الموقع كلما اصبح امر الحصول عليها سهلا وامناً .</a:t>
            </a:r>
            <a:endParaRPr lang="en-US" dirty="0"/>
          </a:p>
          <a:p>
            <a:pPr algn="r"/>
            <a:endParaRPr lang="en-US" dirty="0"/>
          </a:p>
        </p:txBody>
      </p:sp>
    </p:spTree>
    <p:extLst>
      <p:ext uri="{BB962C8B-B14F-4D97-AF65-F5344CB8AC3E}">
        <p14:creationId xmlns:p14="http://schemas.microsoft.com/office/powerpoint/2010/main" val="856045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fontScale="92500" lnSpcReduction="10000"/>
          </a:bodyPr>
          <a:lstStyle/>
          <a:p>
            <a:pPr lvl="0" algn="r" rtl="1"/>
            <a:r>
              <a:rPr lang="ar-EG" b="1" u="wavy" dirty="0"/>
              <a:t>حمض </a:t>
            </a:r>
            <a:r>
              <a:rPr lang="ar-EG" b="1" u="wavy" dirty="0" err="1"/>
              <a:t>الخليك</a:t>
            </a:r>
            <a:r>
              <a:rPr lang="ar-EG" b="1" u="wavy" dirty="0"/>
              <a:t> البارد </a:t>
            </a:r>
            <a:r>
              <a:rPr lang="en-US" b="1" u="wavy" dirty="0"/>
              <a:t>glacial acid cold</a:t>
            </a:r>
            <a:r>
              <a:rPr lang="ar-EG" b="1" u="wavy" dirty="0"/>
              <a:t> :-</a:t>
            </a:r>
            <a:endParaRPr lang="en-US" dirty="0"/>
          </a:p>
          <a:p>
            <a:pPr algn="r" rtl="1"/>
            <a:r>
              <a:rPr lang="ar-EG" dirty="0"/>
              <a:t>وهو احد السوائل الحمضية عديمة اللون ذات الرائحة الخلية الحريفة (الحادة) </a:t>
            </a:r>
            <a:r>
              <a:rPr lang="en-US" dirty="0"/>
              <a:t>pungent , acrid odor </a:t>
            </a:r>
            <a:r>
              <a:rPr lang="ar-EG" dirty="0"/>
              <a:t> - وهو حمض قابل للاشتعال </a:t>
            </a:r>
            <a:r>
              <a:rPr lang="en-US" dirty="0"/>
              <a:t>flammable</a:t>
            </a:r>
            <a:r>
              <a:rPr lang="ar-EG" dirty="0"/>
              <a:t> وأكال ويتسبب في حروق </a:t>
            </a:r>
            <a:r>
              <a:rPr lang="en-US" dirty="0"/>
              <a:t>burns </a:t>
            </a:r>
            <a:r>
              <a:rPr lang="ar-EG" dirty="0"/>
              <a:t> ويلحق اضراراً بالغة وخاصة بالعين ويسبب بخار تهيجاً للعين وللجهاز التنفسي – وينبغي حفظة بعيداً عن حمض النيتريك وذلك لان التفاعل بينهما يؤدي الي نواتج عنيفة ومدمرة .</a:t>
            </a:r>
            <a:endParaRPr lang="en-US" dirty="0"/>
          </a:p>
          <a:p>
            <a:pPr lvl="0" algn="r" rtl="1"/>
            <a:r>
              <a:rPr lang="ar-EG" dirty="0"/>
              <a:t>وعلي الرغم من استخدامه في ازالة الاملاح غير الذائبة من الفخار – الا ان هناك احماض اخرى اكثر كفائه منه للقيام بهذا الدور .</a:t>
            </a:r>
            <a:endParaRPr lang="en-US" dirty="0"/>
          </a:p>
          <a:p>
            <a:pPr algn="r"/>
            <a:endParaRPr lang="en-US" dirty="0"/>
          </a:p>
        </p:txBody>
      </p:sp>
    </p:spTree>
    <p:extLst>
      <p:ext uri="{BB962C8B-B14F-4D97-AF65-F5344CB8AC3E}">
        <p14:creationId xmlns:p14="http://schemas.microsoft.com/office/powerpoint/2010/main" val="2152630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fontScale="85000" lnSpcReduction="20000"/>
          </a:bodyPr>
          <a:lstStyle/>
          <a:p>
            <a:pPr lvl="0" algn="r" rtl="1"/>
            <a:r>
              <a:rPr lang="ar-EG" b="1" u="wavy" dirty="0"/>
              <a:t>حمض الهيدروكلوريك </a:t>
            </a:r>
            <a:r>
              <a:rPr lang="en-US" b="1" u="wavy" dirty="0"/>
              <a:t>Hydrochloric acid</a:t>
            </a:r>
            <a:r>
              <a:rPr lang="ar-EG" b="1" u="wavy" dirty="0"/>
              <a:t> :-</a:t>
            </a:r>
            <a:endParaRPr lang="en-US" dirty="0"/>
          </a:p>
          <a:p>
            <a:pPr algn="r" rtl="1"/>
            <a:r>
              <a:rPr lang="ar-EG" dirty="0"/>
              <a:t>هو  حمض سائل عديم اللون وذو ابخرة ضاربة الي الصفرة مع رائحة نفاذ .</a:t>
            </a:r>
            <a:endParaRPr lang="en-US" dirty="0"/>
          </a:p>
          <a:p>
            <a:pPr lvl="0" algn="r" rtl="1"/>
            <a:r>
              <a:rPr lang="ar-EG" dirty="0"/>
              <a:t>وحامض الهيدروكلوريك (حامض </a:t>
            </a:r>
            <a:r>
              <a:rPr lang="ar-EG" dirty="0" err="1"/>
              <a:t>المورياتيك</a:t>
            </a:r>
            <a:r>
              <a:rPr lang="ar-EG" dirty="0"/>
              <a:t> </a:t>
            </a:r>
            <a:r>
              <a:rPr lang="en-US" dirty="0"/>
              <a:t>muriatic acid </a:t>
            </a:r>
            <a:r>
              <a:rPr lang="ar-EG" dirty="0"/>
              <a:t> ) هو سائل أكال لدرجة شديدة – فالمحلول المخفف منه يهيج الجلد اما المركز فهو يحرقه ويحرق العين اذا تعرضت له واستنشاق بخاره يهيج العين وكذلك يهيج الجهاز العصبي </a:t>
            </a:r>
            <a:r>
              <a:rPr lang="en-US" dirty="0"/>
              <a:t>respiratory system</a:t>
            </a:r>
            <a:r>
              <a:rPr lang="ar-EG" dirty="0"/>
              <a:t> .</a:t>
            </a:r>
            <a:endParaRPr lang="en-US" dirty="0"/>
          </a:p>
          <a:p>
            <a:pPr lvl="0" algn="r" rtl="1"/>
            <a:r>
              <a:rPr lang="ar-EG" dirty="0"/>
              <a:t>ولا ينصح استخدامه الا بغرض التخلص من الاملاح غير الذائبة في الفخار .</a:t>
            </a:r>
            <a:endParaRPr lang="en-US" dirty="0"/>
          </a:p>
          <a:p>
            <a:pPr algn="r"/>
            <a:r>
              <a:rPr lang="ar-EG" dirty="0"/>
              <a:t>ولا ينبغي حفظة في حاويات معدنية او بالقرب منها إذ انه يعد السبب الرئيسي في تآكل الحديد والفضة والنحاس – هذا بالإضافة الي انه يتلف جميع المواد العضوية .</a:t>
            </a:r>
            <a:endParaRPr lang="en-US" dirty="0"/>
          </a:p>
        </p:txBody>
      </p:sp>
    </p:spTree>
    <p:extLst>
      <p:ext uri="{BB962C8B-B14F-4D97-AF65-F5344CB8AC3E}">
        <p14:creationId xmlns:p14="http://schemas.microsoft.com/office/powerpoint/2010/main" val="2924675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lvl="0" algn="r" rtl="1"/>
            <a:r>
              <a:rPr lang="ar-EG" b="1" u="wavy" dirty="0"/>
              <a:t>حمض النيتريك </a:t>
            </a:r>
            <a:r>
              <a:rPr lang="en-US" b="1" u="wavy" dirty="0"/>
              <a:t>nitric acid</a:t>
            </a:r>
            <a:r>
              <a:rPr lang="ar-EG" b="1" u="wavy" dirty="0"/>
              <a:t> :-</a:t>
            </a:r>
            <a:endParaRPr lang="en-US" dirty="0"/>
          </a:p>
          <a:p>
            <a:pPr algn="r" rtl="1"/>
            <a:r>
              <a:rPr lang="ar-EG" dirty="0"/>
              <a:t>حمض النيتريك هو السائل متطاير عديم اللون او ذو لون اصفر شاحب – وهو حامض أكال وكاوي لدرجة شديدة فهو يسبب حروقاً بالغة بالجلد وبالعين وابخريه تسبب تهيجاً للعين وللجهاز التنفسي ويبغي حفظه بعيداً عن حمض </a:t>
            </a:r>
            <a:r>
              <a:rPr lang="ar-EG" dirty="0" err="1"/>
              <a:t>الخليك</a:t>
            </a:r>
            <a:r>
              <a:rPr lang="ar-EG" dirty="0"/>
              <a:t> </a:t>
            </a:r>
            <a:r>
              <a:rPr lang="en-US" dirty="0"/>
              <a:t>acetic acid </a:t>
            </a:r>
            <a:r>
              <a:rPr lang="ar-EG" dirty="0"/>
              <a:t> والاسيتون والكحول لان تفاعلاً شديداً </a:t>
            </a:r>
            <a:r>
              <a:rPr lang="en-US" dirty="0"/>
              <a:t>violent reaction</a:t>
            </a:r>
            <a:r>
              <a:rPr lang="ar-EG" dirty="0"/>
              <a:t> سوف يحدث اذا حدث اتصال مباشر بين الحمض وهذه المواد .</a:t>
            </a:r>
            <a:endParaRPr lang="en-US" dirty="0"/>
          </a:p>
          <a:p>
            <a:pPr algn="r"/>
            <a:endParaRPr lang="en-US" dirty="0"/>
          </a:p>
        </p:txBody>
      </p:sp>
    </p:spTree>
    <p:extLst>
      <p:ext uri="{BB962C8B-B14F-4D97-AF65-F5344CB8AC3E}">
        <p14:creationId xmlns:p14="http://schemas.microsoft.com/office/powerpoint/2010/main" val="1142752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fontScale="85000" lnSpcReduction="20000"/>
          </a:bodyPr>
          <a:lstStyle/>
          <a:p>
            <a:pPr lvl="0" algn="r" rtl="1"/>
            <a:r>
              <a:rPr lang="ar-EG" dirty="0"/>
              <a:t>وحمض النيتريك اذا حدث اتصال بينة وبين مواد قابلة للحرق </a:t>
            </a:r>
            <a:r>
              <a:rPr lang="en-US" dirty="0"/>
              <a:t>Combustible</a:t>
            </a:r>
            <a:r>
              <a:rPr lang="ar-EG" dirty="0"/>
              <a:t> فان ذلك سوف يؤدي الي اشتعال النيران تلقائياً .</a:t>
            </a:r>
            <a:endParaRPr lang="en-US" dirty="0"/>
          </a:p>
          <a:p>
            <a:pPr lvl="0" algn="r" rtl="1"/>
            <a:r>
              <a:rPr lang="ar-EG" dirty="0"/>
              <a:t>وهذا الحمض يستخدم في التخلص من الاملاح غير القابلة للذوبان في الماء من الفخار وهو في ذلك اكثر فاعلية من حمض الهيدروكلوريك – وظهر مفعولة بعد مدة قصيرة اقصر من تلك يستغرقها ظهور مفعول حمض الهيدروكلوريك – وعلي الرغم من تفضيل استخدامه عن استخدام حمض الهيدروكلوريك الا انه من الصعب الحصول عليه في بعض البلدان .</a:t>
            </a:r>
            <a:endParaRPr lang="en-US" dirty="0"/>
          </a:p>
          <a:p>
            <a:pPr algn="r" rtl="1"/>
            <a:r>
              <a:rPr lang="ar-EG" dirty="0"/>
              <a:t>ولا ينصح باستعماله علي الخزفيات ذات التزجيج الرصاص اذ ان حمض النيتريك يذيب الرصاص ويبهت الزجاج للاشتعال فانه من الصعب حملها او نقلها لذلك كم الافضل الابقاء عليها بجوار الموقع وذلك اذا امكن .</a:t>
            </a:r>
            <a:endParaRPr lang="en-US" dirty="0"/>
          </a:p>
          <a:p>
            <a:pPr algn="r"/>
            <a:endParaRPr lang="en-US" dirty="0"/>
          </a:p>
        </p:txBody>
      </p:sp>
    </p:spTree>
    <p:extLst>
      <p:ext uri="{BB962C8B-B14F-4D97-AF65-F5344CB8AC3E}">
        <p14:creationId xmlns:p14="http://schemas.microsoft.com/office/powerpoint/2010/main" val="4018175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fontScale="85000" lnSpcReduction="20000"/>
          </a:bodyPr>
          <a:lstStyle/>
          <a:p>
            <a:pPr algn="r" rtl="1"/>
            <a:r>
              <a:rPr lang="ar-EG" dirty="0"/>
              <a:t>ويمكن الحصول علي هذه المواد من الجهات الطبية او الكيميائية وكذلك من الصيدليات حيث تتوفر بها بكميات صغيرة (تباع بكيات صغيرة) .</a:t>
            </a:r>
            <a:endParaRPr lang="en-US" dirty="0"/>
          </a:p>
          <a:p>
            <a:pPr lvl="0" algn="r" rtl="1"/>
            <a:r>
              <a:rPr lang="ar-EG" dirty="0"/>
              <a:t>وتتفاوت درجة السمية من مذيب لآخر – كما ان التعرض لها يؤدي الي </a:t>
            </a:r>
            <a:r>
              <a:rPr lang="ar-EG" dirty="0" err="1"/>
              <a:t>تلفيات</a:t>
            </a:r>
            <a:r>
              <a:rPr lang="ar-EG" dirty="0"/>
              <a:t> خطيرة لبعض اجزاء الجسم الحيوية وخاصة الجهاز العصبي المركزي فالبعض منها يستخدم كمخدرات لما تسببه هذه المواد من خمول للجسم ودوار واضطراب ومن ثم فتعاطيها يزيد من فرص التعرض للحوادث وبالتالي لابد من استخدام هذه المواد في اماكن شديدة التهوية مع مراعاة تجنب استنشاقها – وينبغي نجنب ملامسة المذيبات للجلد اذ يمكن ان تسبب هذه المواد سواء بطريقة مباشرة او غير مباشرة – </a:t>
            </a:r>
            <a:r>
              <a:rPr lang="ar-EG" dirty="0" err="1"/>
              <a:t>تهيجات</a:t>
            </a:r>
            <a:r>
              <a:rPr lang="ar-EG" dirty="0"/>
              <a:t> جلدية </a:t>
            </a:r>
            <a:r>
              <a:rPr lang="en-US" dirty="0"/>
              <a:t>Skin irritations</a:t>
            </a:r>
            <a:r>
              <a:rPr lang="ar-EG" dirty="0"/>
              <a:t> او حساسية جلدية </a:t>
            </a:r>
            <a:r>
              <a:rPr lang="en-US" dirty="0"/>
              <a:t>skin cancer </a:t>
            </a:r>
            <a:r>
              <a:rPr lang="ar-EG" dirty="0"/>
              <a:t>– فالمذيبات يتم امتصاصها عن طريق مساس الجلد اذا كان  هناك اي خدش او تهيج بالجلد – ولذا ينصح بغسل اليدين بالماء والصابون في حالة التعامل مع هذه المواد .</a:t>
            </a:r>
            <a:endParaRPr lang="en-US" dirty="0"/>
          </a:p>
          <a:p>
            <a:pPr algn="r"/>
            <a:endParaRPr lang="en-US" dirty="0"/>
          </a:p>
        </p:txBody>
      </p:sp>
    </p:spTree>
    <p:extLst>
      <p:ext uri="{BB962C8B-B14F-4D97-AF65-F5344CB8AC3E}">
        <p14:creationId xmlns:p14="http://schemas.microsoft.com/office/powerpoint/2010/main" val="4278646564"/>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864</Words>
  <Application>Microsoft Office PowerPoint</Application>
  <PresentationFormat>عرض على الشاشة (3:4)‏</PresentationFormat>
  <Paragraphs>29</Paragraphs>
  <Slides>11</Slides>
  <Notes>0</Notes>
  <HiddenSlides>0</HiddenSlides>
  <MMClips>0</MMClips>
  <ScaleCrop>false</ScaleCrop>
  <HeadingPairs>
    <vt:vector size="4" baseType="variant">
      <vt:variant>
        <vt:lpstr>نسق</vt:lpstr>
      </vt:variant>
      <vt:variant>
        <vt:i4>1</vt:i4>
      </vt:variant>
      <vt:variant>
        <vt:lpstr>عناوين الشرائح</vt:lpstr>
      </vt:variant>
      <vt:variant>
        <vt:i4>11</vt:i4>
      </vt:variant>
    </vt:vector>
  </HeadingPairs>
  <TitlesOfParts>
    <vt:vector size="12" baseType="lpstr">
      <vt:lpstr>نسق Office</vt:lpstr>
      <vt:lpstr>علاج وصيانة الاحجار الاثرية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علاج وصيانة الاحجار الاثرية</dc:title>
  <dc:creator>dell</dc:creator>
  <cp:lastModifiedBy>dell</cp:lastModifiedBy>
  <cp:revision>6</cp:revision>
  <dcterms:created xsi:type="dcterms:W3CDTF">2020-03-21T00:04:07Z</dcterms:created>
  <dcterms:modified xsi:type="dcterms:W3CDTF">2020-03-21T00:16:34Z</dcterms:modified>
</cp:coreProperties>
</file>