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CDFD-4C0B-41EE-B385-2758E83D618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99E6-FEC9-4B74-ABF0-930EA50C3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CDFD-4C0B-41EE-B385-2758E83D618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99E6-FEC9-4B74-ABF0-930EA50C3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CDFD-4C0B-41EE-B385-2758E83D618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99E6-FEC9-4B74-ABF0-930EA50C3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CDFD-4C0B-41EE-B385-2758E83D618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99E6-FEC9-4B74-ABF0-930EA50C3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CDFD-4C0B-41EE-B385-2758E83D618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99E6-FEC9-4B74-ABF0-930EA50C3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CDFD-4C0B-41EE-B385-2758E83D618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99E6-FEC9-4B74-ABF0-930EA50C3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CDFD-4C0B-41EE-B385-2758E83D618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99E6-FEC9-4B74-ABF0-930EA50C3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CDFD-4C0B-41EE-B385-2758E83D618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99E6-FEC9-4B74-ABF0-930EA50C3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CDFD-4C0B-41EE-B385-2758E83D618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99E6-FEC9-4B74-ABF0-930EA50C3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CDFD-4C0B-41EE-B385-2758E83D618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599E6-FEC9-4B74-ABF0-930EA50C3A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CDFD-4C0B-41EE-B385-2758E83D618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5599E6-FEC9-4B74-ABF0-930EA50C3A1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BACDFD-4C0B-41EE-B385-2758E83D6187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5599E6-FEC9-4B74-ABF0-930EA50C3A1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علاج وصيانة الاحجار الاثرية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ar-SA" sz="2400" dirty="0"/>
              <a:t>من الصعب استخلاص نتائج نهائية من المواد المقوية والمانعة للماء ، بالرغم من كثرة العمل لإحراز نتائج ؛ فقد استخدمت أنواع شتى من الصخور وطرق الاستعمال والاختبارات ومعظم الأعمال المتاحة </a:t>
            </a:r>
            <a:r>
              <a:rPr lang="ar-SA" sz="2400" dirty="0" err="1"/>
              <a:t>هى</a:t>
            </a:r>
            <a:r>
              <a:rPr lang="ar-SA" sz="2400" dirty="0"/>
              <a:t> أعمال فردية </a:t>
            </a:r>
            <a:r>
              <a:rPr lang="ar-SA" sz="2400" dirty="0" err="1"/>
              <a:t>فى</a:t>
            </a:r>
            <a:r>
              <a:rPr lang="ar-SA" sz="2400" dirty="0"/>
              <a:t> ظروف غير معينة ولكن التأثير </a:t>
            </a:r>
            <a:r>
              <a:rPr lang="ar-SA" sz="2400" dirty="0" err="1"/>
              <a:t>العلمى</a:t>
            </a:r>
            <a:r>
              <a:rPr lang="ar-SA" sz="2400" dirty="0"/>
              <a:t> البعيد على هذه المعالجات لم يتم تقديره بأسلوب </a:t>
            </a:r>
            <a:r>
              <a:rPr lang="ar-SA" sz="2400" dirty="0" err="1"/>
              <a:t>علمى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525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u="sng" dirty="0"/>
              <a:t>الكمادات</a:t>
            </a:r>
            <a:endParaRPr lang="en-US" b="1" u="sng" dirty="0"/>
          </a:p>
          <a:p>
            <a:pPr algn="r"/>
            <a:r>
              <a:rPr lang="ar-SA" dirty="0"/>
              <a:t>	  تستخدم الكمادات </a:t>
            </a:r>
            <a:r>
              <a:rPr lang="ar-SA" dirty="0" err="1"/>
              <a:t>فى</a:t>
            </a:r>
            <a:r>
              <a:rPr lang="ar-SA" dirty="0"/>
              <a:t> تنظيف </a:t>
            </a:r>
            <a:r>
              <a:rPr lang="ar-SA" dirty="0" err="1"/>
              <a:t>المبانى</a:t>
            </a:r>
            <a:r>
              <a:rPr lang="ar-SA" dirty="0"/>
              <a:t> التاريخية ؛ لإزالة </a:t>
            </a:r>
            <a:r>
              <a:rPr lang="ar-SA" dirty="0" err="1"/>
              <a:t>الاتساخات</a:t>
            </a:r>
            <a:r>
              <a:rPr lang="ar-SA" dirty="0"/>
              <a:t> من على السطح . والكمادة تحتوى على وسط </a:t>
            </a:r>
            <a:r>
              <a:rPr lang="ar-SA" dirty="0" err="1"/>
              <a:t>كمادى</a:t>
            </a:r>
            <a:r>
              <a:rPr lang="ar-SA" dirty="0"/>
              <a:t> (ماص) وتعتمد مكوناتها على درجة قدرتها </a:t>
            </a:r>
            <a:r>
              <a:rPr lang="ar-SA" dirty="0" err="1"/>
              <a:t>فى</a:t>
            </a:r>
            <a:r>
              <a:rPr lang="ar-SA" dirty="0"/>
              <a:t> إزالة المواد الملتصقة بسطح الأثر ، والكمادات  المشهورة تكون من الطين بالرغم من استخدام الورق وأنسجة القطن ، ويمكن ـ أيضاً ـ استخدام معدن </a:t>
            </a:r>
            <a:r>
              <a:rPr lang="ar-SA" dirty="0" err="1"/>
              <a:t>التلك</a:t>
            </a:r>
            <a:r>
              <a:rPr lang="ar-SA" dirty="0"/>
              <a:t> أو الطباشير   ( كربونات الكالسيوم ) أو حتى الدقيق </a:t>
            </a:r>
            <a:r>
              <a:rPr lang="ar-SA" dirty="0" err="1"/>
              <a:t>فهى</a:t>
            </a:r>
            <a:r>
              <a:rPr lang="ar-SA" dirty="0"/>
              <a:t> من الكمادات التقليدية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477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SA" dirty="0"/>
              <a:t> تستخدم المنظفات الصناعية </a:t>
            </a:r>
            <a:r>
              <a:rPr lang="ar-SA" dirty="0" err="1"/>
              <a:t>فى</a:t>
            </a:r>
            <a:r>
              <a:rPr lang="ar-SA" dirty="0"/>
              <a:t> عمليات التنظيف </a:t>
            </a:r>
            <a:r>
              <a:rPr lang="ar-SA" dirty="0" err="1"/>
              <a:t>الكيميائى</a:t>
            </a:r>
            <a:r>
              <a:rPr lang="ar-SA" dirty="0"/>
              <a:t> . وهناك ثلاثة أنواع من هذه المنظفات على حسب خواصها ، وهى تنقسم إلى : منظفات سالبة الشحن </a:t>
            </a:r>
            <a:r>
              <a:rPr lang="en-US" dirty="0"/>
              <a:t>Anionic  detergents  </a:t>
            </a:r>
            <a:r>
              <a:rPr lang="ar-SA" dirty="0"/>
              <a:t>ومنظفات </a:t>
            </a:r>
            <a:r>
              <a:rPr lang="ar-SA" dirty="0" err="1"/>
              <a:t>أنيونية</a:t>
            </a:r>
            <a:r>
              <a:rPr lang="ar-SA" dirty="0"/>
              <a:t> أو متعادلة   </a:t>
            </a:r>
            <a:r>
              <a:rPr lang="en-US" dirty="0"/>
              <a:t>detergents  non- Ionic  </a:t>
            </a:r>
            <a:r>
              <a:rPr lang="ar-SA" dirty="0"/>
              <a:t>أو منظفات موجبة الشحن </a:t>
            </a:r>
            <a:r>
              <a:rPr lang="en-US" dirty="0" smtClean="0"/>
              <a:t>cationic </a:t>
            </a:r>
            <a:r>
              <a:rPr lang="en-US" dirty="0"/>
              <a:t>detergents  </a:t>
            </a:r>
            <a:r>
              <a:rPr lang="ar-SA" dirty="0"/>
              <a:t>هذا إضافة إلى استخدام المذيبات العضوية مثل : </a:t>
            </a:r>
            <a:r>
              <a:rPr lang="ar-SA" dirty="0" err="1"/>
              <a:t>التراى</a:t>
            </a:r>
            <a:r>
              <a:rPr lang="ar-SA" dirty="0"/>
              <a:t> </a:t>
            </a:r>
            <a:r>
              <a:rPr lang="ar-SA" dirty="0" err="1"/>
              <a:t>كلورواثيلين</a:t>
            </a:r>
            <a:r>
              <a:rPr lang="ar-SA" dirty="0"/>
              <a:t> ، والكحول </a:t>
            </a:r>
            <a:r>
              <a:rPr lang="ar-SA" dirty="0" err="1"/>
              <a:t>الإثيلينى</a:t>
            </a:r>
            <a:r>
              <a:rPr lang="ar-SA" dirty="0"/>
              <a:t>  ، والكحول </a:t>
            </a:r>
            <a:r>
              <a:rPr lang="ar-SA" dirty="0" err="1"/>
              <a:t>الميثيلى</a:t>
            </a:r>
            <a:r>
              <a:rPr lang="ar-SA" dirty="0"/>
              <a:t> والأسيتون وغيرها من المواد : كالأمونيا وخلات </a:t>
            </a:r>
            <a:r>
              <a:rPr lang="ar-SA" dirty="0" err="1"/>
              <a:t>الأميل</a:t>
            </a:r>
            <a:r>
              <a:rPr lang="ar-SA" dirty="0"/>
              <a:t>  وهذه المواد تستخدم حسب طبيعة القاذورات العالقة بسطح الأثر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55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/>
              <a:t>وتطبيق هذه الكمادات النشطة بعد إعادة تبليل السطح لتقيل درجة اختراق المواد الكيميائية خلالها ، وتغطى بلوح بلاستيك لمنع جفاف الكمادة ، وهذه الإضافات المنظفة </a:t>
            </a:r>
            <a:r>
              <a:rPr lang="ar-SA" dirty="0" err="1"/>
              <a:t>فى</a:t>
            </a:r>
            <a:r>
              <a:rPr lang="ar-SA" dirty="0"/>
              <a:t> هذه المخاليط الكيميائية تعمل على انحلال </a:t>
            </a:r>
            <a:r>
              <a:rPr lang="ar-SA" dirty="0" err="1"/>
              <a:t>الاتساخات</a:t>
            </a:r>
            <a:r>
              <a:rPr lang="ar-SA" dirty="0"/>
              <a:t> </a:t>
            </a:r>
            <a:r>
              <a:rPr lang="ar-SA" dirty="0" err="1"/>
              <a:t>والتى</a:t>
            </a:r>
            <a:r>
              <a:rPr lang="ar-SA" dirty="0"/>
              <a:t> تلتصق على سطح الكمادة ، ثم يزال كل من العامل المنظف </a:t>
            </a:r>
            <a:r>
              <a:rPr lang="ar-SA" dirty="0" err="1"/>
              <a:t>والاتساخات</a:t>
            </a:r>
            <a:r>
              <a:rPr lang="ar-SA" dirty="0"/>
              <a:t> مع </a:t>
            </a:r>
            <a:r>
              <a:rPr lang="ar-SA" dirty="0" smtClean="0"/>
              <a:t>الطين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35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/>
              <a:t>	يستخدم التنظيف </a:t>
            </a:r>
            <a:r>
              <a:rPr lang="ar-SA" dirty="0" err="1"/>
              <a:t>الميكانيكى</a:t>
            </a:r>
            <a:r>
              <a:rPr lang="ar-SA" dirty="0"/>
              <a:t>  بالطرق العادية وذلك لإزالة الأتربة والعوالق الموجودة على أسطح الأحجار ، وبالطرق الميكانيكية يمكن إزالة بعض الأملاح </a:t>
            </a:r>
            <a:r>
              <a:rPr lang="ar-SA" dirty="0" err="1"/>
              <a:t>التى</a:t>
            </a:r>
            <a:r>
              <a:rPr lang="ar-SA" dirty="0"/>
              <a:t> تترسب على سطح الحجر وأيضاً إزالة أعشاش بعض الحشرات ؛ وذلك باستخدام بعض الأدوات البسيطة كالمشارط </a:t>
            </a:r>
            <a:r>
              <a:rPr lang="ar-SA" dirty="0" err="1"/>
              <a:t>والفرر</a:t>
            </a:r>
            <a:r>
              <a:rPr lang="ar-SA" dirty="0"/>
              <a:t> </a:t>
            </a:r>
            <a:r>
              <a:rPr lang="ar-SA" dirty="0" err="1" smtClean="0"/>
              <a:t>والتى</a:t>
            </a:r>
            <a:r>
              <a:rPr lang="ar-SA" dirty="0" smtClean="0"/>
              <a:t> </a:t>
            </a:r>
            <a:r>
              <a:rPr lang="ar-SA" dirty="0"/>
              <a:t>تكون مناسبة للقيام بهذا العمل</a:t>
            </a:r>
            <a:r>
              <a:rPr lang="ar-SA" baseline="30000" dirty="0"/>
              <a:t>()</a:t>
            </a:r>
            <a:r>
              <a:rPr lang="ar-SA" dirty="0"/>
              <a:t> وإلى جانب ذلك يمكن استخدام قاذفة الرمال ، وذلك لإزالة المواد المتبقية من </a:t>
            </a:r>
            <a:r>
              <a:rPr lang="ar-SA" dirty="0" err="1"/>
              <a:t>الاتساخات</a:t>
            </a:r>
            <a:r>
              <a:rPr lang="ar-SA" dirty="0"/>
              <a:t> والمواد الملتصقة </a:t>
            </a:r>
            <a:r>
              <a:rPr lang="ar-SA" dirty="0" smtClean="0"/>
              <a:t>بالحجر. 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521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/>
              <a:t>	تختلف أنواع الفرش المستخدمة </a:t>
            </a:r>
            <a:r>
              <a:rPr lang="ar-SA" dirty="0" err="1"/>
              <a:t>فى</a:t>
            </a:r>
            <a:r>
              <a:rPr lang="ar-SA" dirty="0"/>
              <a:t> التنظيف من : اللين إلى </a:t>
            </a:r>
            <a:r>
              <a:rPr lang="ar-SA" dirty="0" err="1"/>
              <a:t>القاسى</a:t>
            </a:r>
            <a:r>
              <a:rPr lang="ar-SA" dirty="0"/>
              <a:t> ، وهذا التدرج </a:t>
            </a:r>
            <a:r>
              <a:rPr lang="ar-SA" dirty="0" err="1"/>
              <a:t>فى</a:t>
            </a:r>
            <a:r>
              <a:rPr lang="ar-SA" dirty="0"/>
              <a:t> النوع مرتبط بنوع </a:t>
            </a:r>
            <a:r>
              <a:rPr lang="ar-SA" dirty="0" err="1"/>
              <a:t>الاتساخات</a:t>
            </a:r>
            <a:r>
              <a:rPr lang="ar-SA" dirty="0"/>
              <a:t> ، وتستخدم الفرشاة لإزالة الطبقات السطحية من </a:t>
            </a:r>
            <a:r>
              <a:rPr lang="ar-SA" dirty="0" err="1"/>
              <a:t>الاتساخات</a:t>
            </a:r>
            <a:r>
              <a:rPr lang="ar-SA" dirty="0"/>
              <a:t> ، ويجب استخدامها بحذر </a:t>
            </a:r>
            <a:r>
              <a:rPr lang="ar-SA" dirty="0" err="1"/>
              <a:t>فى</a:t>
            </a:r>
            <a:r>
              <a:rPr lang="ar-SA" dirty="0"/>
              <a:t> المواضع </a:t>
            </a:r>
            <a:r>
              <a:rPr lang="ar-SA" dirty="0" err="1"/>
              <a:t>التى</a:t>
            </a:r>
            <a:r>
              <a:rPr lang="ar-SA" dirty="0"/>
              <a:t> تكون فيها الحجر طفيفاً ولذلك يفضل استخدام الفرشاة اللينة </a:t>
            </a:r>
            <a:r>
              <a:rPr lang="ar-SA" dirty="0" err="1"/>
              <a:t>فى</a:t>
            </a:r>
            <a:r>
              <a:rPr lang="ar-SA" dirty="0"/>
              <a:t> المناطق الضعيفة وخاصة المصنوعة من الشعر اللين وفى الحالات </a:t>
            </a:r>
            <a:r>
              <a:rPr lang="ar-SA" dirty="0" err="1"/>
              <a:t>التى</a:t>
            </a:r>
            <a:r>
              <a:rPr lang="ar-SA" dirty="0"/>
              <a:t> يكون فيها الحجر قوياً تستخدم فرشاة من الشعر </a:t>
            </a:r>
            <a:r>
              <a:rPr lang="ar-SA" dirty="0" smtClean="0"/>
              <a:t>الخشن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972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b="1" u="sng" dirty="0"/>
              <a:t>التنظيف باستخدام الرؤوس الدوارة</a:t>
            </a:r>
            <a:endParaRPr lang="en-US" dirty="0"/>
          </a:p>
          <a:p>
            <a:pPr algn="r" rtl="1"/>
            <a:r>
              <a:rPr lang="ar-SA" b="1" dirty="0"/>
              <a:t> </a:t>
            </a:r>
            <a:endParaRPr lang="en-US" dirty="0"/>
          </a:p>
          <a:p>
            <a:pPr algn="r" rtl="1"/>
            <a:r>
              <a:rPr lang="ar-SA" dirty="0"/>
              <a:t>	وفيه تستخدم رؤوس </a:t>
            </a:r>
            <a:r>
              <a:rPr lang="ar-SA" dirty="0" err="1"/>
              <a:t>الكاربوراندوم</a:t>
            </a:r>
            <a:r>
              <a:rPr lang="ar-SA" dirty="0"/>
              <a:t> وهى فعالة </a:t>
            </a:r>
            <a:r>
              <a:rPr lang="ar-SA" dirty="0" err="1"/>
              <a:t>فى</a:t>
            </a:r>
            <a:r>
              <a:rPr lang="ar-SA" dirty="0"/>
              <a:t> إزالة </a:t>
            </a:r>
            <a:r>
              <a:rPr lang="ar-SA" dirty="0" err="1"/>
              <a:t>الاتساخات</a:t>
            </a:r>
            <a:r>
              <a:rPr lang="ar-SA" dirty="0"/>
              <a:t> ؛ حيث تقوم بإزالة السطح </a:t>
            </a:r>
            <a:r>
              <a:rPr lang="ar-SA" dirty="0" err="1"/>
              <a:t>الخارجى</a:t>
            </a:r>
            <a:r>
              <a:rPr lang="ar-SA" dirty="0"/>
              <a:t> إلا أن هذا التنظيف يكون قاسى وخاصة على الأحجار اللينة أو الأحجار المعرضة للتلف </a:t>
            </a:r>
            <a:r>
              <a:rPr lang="ar-SA" dirty="0" smtClean="0"/>
              <a:t>بشدة</a:t>
            </a:r>
            <a:endParaRPr lang="en-US" dirty="0"/>
          </a:p>
          <a:p>
            <a:pPr algn="r"/>
            <a:r>
              <a:rPr lang="ar-SA" dirty="0"/>
              <a:t>	وهذا النوع من التنظيف عندما ينتج عنه إزالة الطبقة الخارجية من الحجر فإنه يعرض الطبقة التالية له للتلف وخاصة وأنها تكون أكثر حساسية للتلف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7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SA" b="1" u="sng" dirty="0" smtClean="0"/>
              <a:t>استخدام </a:t>
            </a:r>
            <a:r>
              <a:rPr lang="ar-SA" b="1" u="sng" dirty="0" err="1"/>
              <a:t>سافعات</a:t>
            </a:r>
            <a:r>
              <a:rPr lang="ar-SA" b="1" u="sng" dirty="0"/>
              <a:t>  الرمل : </a:t>
            </a:r>
            <a:endParaRPr lang="en-US" dirty="0"/>
          </a:p>
          <a:p>
            <a:pPr algn="r" rtl="1"/>
            <a:r>
              <a:rPr lang="ar-SA" dirty="0"/>
              <a:t>	وهذا النوع من التنظيف يتميز بالسرعة إلا أن له أضراراً كثيرة ؛  نظراً لقسوته على الحجر ، وهذا النوع يزيل العديد من </a:t>
            </a:r>
            <a:r>
              <a:rPr lang="ar-SA" dirty="0" err="1"/>
              <a:t>الاتساخات</a:t>
            </a:r>
            <a:r>
              <a:rPr lang="ar-SA" dirty="0"/>
              <a:t> </a:t>
            </a:r>
            <a:r>
              <a:rPr lang="ar-SA" dirty="0" smtClean="0"/>
              <a:t>القاسية </a:t>
            </a:r>
            <a:r>
              <a:rPr lang="ar-SA" dirty="0"/>
              <a:t>، ويفضل استخدامها على الحجر </a:t>
            </a:r>
            <a:r>
              <a:rPr lang="ar-SA" dirty="0" err="1"/>
              <a:t>الكلسى</a:t>
            </a:r>
            <a:r>
              <a:rPr lang="ar-SA" dirty="0"/>
              <a:t> </a:t>
            </a:r>
            <a:r>
              <a:rPr lang="ar-SA" dirty="0" err="1"/>
              <a:t>والرملى</a:t>
            </a:r>
            <a:r>
              <a:rPr lang="ar-SA" dirty="0"/>
              <a:t> ويجب تحديد الضغط المستخدم والضغط المسموح به  ( من   1-10 ضغط جوى ) ونوع الرمل المستخدم وتدرج حباته وشكلها والمسافة بين الجدار والفتحة ، كما يجب تحديد المدة الزمنية المفترض إنجاز  هذا العمل </a:t>
            </a:r>
            <a:r>
              <a:rPr lang="ar-SA" dirty="0" smtClean="0"/>
              <a:t>فيها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736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b="1" u="sng" dirty="0"/>
              <a:t>لصق القشور السطحية وربط الكتل</a:t>
            </a:r>
            <a:endParaRPr lang="en-US" dirty="0"/>
          </a:p>
          <a:p>
            <a:pPr algn="r"/>
            <a:r>
              <a:rPr lang="ar-SA" dirty="0" smtClean="0"/>
              <a:t>يجب </a:t>
            </a:r>
            <a:r>
              <a:rPr lang="ar-SA" dirty="0"/>
              <a:t>الحذر </a:t>
            </a:r>
            <a:r>
              <a:rPr lang="ar-SA" dirty="0" err="1"/>
              <a:t>فى</a:t>
            </a:r>
            <a:r>
              <a:rPr lang="ar-SA" dirty="0"/>
              <a:t> ربط الكتل الحجرية من استخدام الأسياخ الحديدية المعرضة للصدأ ؛ حيث إنها عندما تصدأ يزداد حجمها ؛ مما يزيد من مقدار الضغط على الأحجار المستخدمة بها وبذلك تسبب تهتك وشروخ </a:t>
            </a:r>
            <a:r>
              <a:rPr lang="ar-SA" dirty="0" err="1"/>
              <a:t>فى</a:t>
            </a:r>
            <a:r>
              <a:rPr lang="ar-SA" dirty="0"/>
              <a:t> الكتل الحجرية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69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u="sng" dirty="0"/>
              <a:t>علاج الشقوق</a:t>
            </a:r>
            <a:endParaRPr lang="en-US" dirty="0"/>
          </a:p>
          <a:p>
            <a:pPr algn="r"/>
            <a:r>
              <a:rPr lang="ar-SA" dirty="0"/>
              <a:t>	الشقوق الموجودة بأحجار الكنيسة وفى جدرانها تتسبب </a:t>
            </a:r>
            <a:r>
              <a:rPr lang="ar-SA" dirty="0" err="1"/>
              <a:t>فى</a:t>
            </a:r>
            <a:r>
              <a:rPr lang="ar-SA" dirty="0"/>
              <a:t> تلف الأجزاء الحجرية المحيطة بها فمنها يمكن أن ينفذ الماء المتساقط من الأمطار أو المتجمع على الأحجار </a:t>
            </a:r>
            <a:r>
              <a:rPr lang="ar-SA" dirty="0" err="1"/>
              <a:t>فى</a:t>
            </a:r>
            <a:r>
              <a:rPr lang="ar-SA" dirty="0"/>
              <a:t> فترة الصباح . وربما يمكن أن يعيش بها أنواع مختلفة من الحيوانات أو الطيور : كالنحل البرى أو الخفافيش ، وتتجمع بها الأتربة أيضاً إضافة إلى أنها تتسبب </a:t>
            </a:r>
            <a:r>
              <a:rPr lang="ar-SA" dirty="0" err="1"/>
              <a:t>فى</a:t>
            </a:r>
            <a:r>
              <a:rPr lang="ar-SA" dirty="0"/>
              <a:t> ضعف بنية الحجر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689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SA" dirty="0"/>
              <a:t>فالهدف من الإكمال هو ضرورة لخدمة التماسك البنائي </a:t>
            </a:r>
            <a:r>
              <a:rPr lang="ar-SA" dirty="0" err="1"/>
              <a:t>والهيكلى</a:t>
            </a:r>
            <a:r>
              <a:rPr lang="ar-SA" dirty="0"/>
              <a:t> لمادة الأثر و </a:t>
            </a:r>
            <a:r>
              <a:rPr lang="ar-SA" dirty="0" err="1"/>
              <a:t>بالتالى</a:t>
            </a:r>
            <a:r>
              <a:rPr lang="ar-SA" dirty="0"/>
              <a:t> جسم الأثر ذاته ، مما يزيد من درجة ثباته ؛ نتيجة لتعديل أو تصحيح مركز ثقله خلال عملية الإكمال </a:t>
            </a:r>
            <a:r>
              <a:rPr lang="ar-SA" dirty="0" err="1"/>
              <a:t>المساحى</a:t>
            </a:r>
            <a:r>
              <a:rPr lang="ar-SA" dirty="0"/>
              <a:t> أو </a:t>
            </a:r>
            <a:r>
              <a:rPr lang="ar-SA" dirty="0" err="1"/>
              <a:t>الحجمى</a:t>
            </a:r>
            <a:r>
              <a:rPr lang="ar-SA" dirty="0"/>
              <a:t> والهدف </a:t>
            </a:r>
            <a:r>
              <a:rPr lang="ar-SA" dirty="0" err="1"/>
              <a:t>الجمالى</a:t>
            </a:r>
            <a:r>
              <a:rPr lang="ar-SA" dirty="0"/>
              <a:t> </a:t>
            </a:r>
            <a:r>
              <a:rPr lang="ar-SA" dirty="0" err="1"/>
              <a:t>فى</a:t>
            </a:r>
            <a:r>
              <a:rPr lang="ar-SA" dirty="0"/>
              <a:t> عملية الإكمال هو هدف </a:t>
            </a:r>
            <a:r>
              <a:rPr lang="ar-SA" dirty="0" err="1"/>
              <a:t>ضمنى</a:t>
            </a:r>
            <a:r>
              <a:rPr lang="ar-SA" dirty="0"/>
              <a:t>  ليس مباشراً بشرط عدم المبالغة ودون إنقاص للقيمة الأثرية أو المظهر </a:t>
            </a:r>
            <a:r>
              <a:rPr lang="ar-SA" dirty="0" err="1"/>
              <a:t>الأثرى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08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000" dirty="0"/>
              <a:t>نجد </a:t>
            </a:r>
            <a:r>
              <a:rPr lang="ar-SA" sz="4000" dirty="0" err="1"/>
              <a:t>فى</a:t>
            </a:r>
            <a:r>
              <a:rPr lang="ar-SA" sz="4000" dirty="0"/>
              <a:t> نتائج الأبحاث أراء متباينة ، فالبعض يقول : إن استخدام المواد العازلة للماء يقلل معدل التلف للحجر ؛ حيث أن المادة </a:t>
            </a:r>
            <a:r>
              <a:rPr lang="ar-SA" sz="4000" dirty="0" err="1"/>
              <a:t>التى</a:t>
            </a:r>
            <a:r>
              <a:rPr lang="ar-SA" sz="4000" dirty="0"/>
              <a:t> تسد مسام الحجر كلية لا يجب استخدامها ؛ لأنها تعجل بتلف الحجر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782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/>
            <a:r>
              <a:rPr lang="ar-SA" sz="4000" dirty="0"/>
              <a:t>المواد العازلة للماء تستطيع تقليل الماء السائل الداخل إلى سطح الحجر ، ولكنها لا تستطيع منع بخار الماء من خلال الشقوق والحدود مع الصخور الأخرى وعند الرطوبة العالية ، أو عند انتقال الماء من الأحجار المحيطة . ويمكن أن نتوقع من المادة العازلة للماء تقليل كمية الرطوبة </a:t>
            </a:r>
            <a:r>
              <a:rPr lang="ar-SA" sz="4000" dirty="0" err="1"/>
              <a:t>فى</a:t>
            </a:r>
            <a:r>
              <a:rPr lang="ar-SA" sz="4000" dirty="0"/>
              <a:t> الحجر إلا أنها لا تضمن التخلص </a:t>
            </a:r>
            <a:r>
              <a:rPr lang="ar-SA" sz="4000" dirty="0" err="1"/>
              <a:t>النهائى</a:t>
            </a:r>
            <a:r>
              <a:rPr lang="ar-SA" sz="4000" dirty="0"/>
              <a:t> من الرطوبة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8887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/>
              <a:t> يعتبر تنظيف </a:t>
            </a:r>
            <a:r>
              <a:rPr lang="ar-SA" dirty="0" err="1"/>
              <a:t>المبانى</a:t>
            </a:r>
            <a:r>
              <a:rPr lang="ar-SA" dirty="0"/>
              <a:t> التاريخية </a:t>
            </a:r>
            <a:r>
              <a:rPr lang="ar-SA" dirty="0" err="1"/>
              <a:t>فى</a:t>
            </a:r>
            <a:r>
              <a:rPr lang="ar-SA" dirty="0"/>
              <a:t> غاية الأهمية ولكن بدون بعض التأثيرات السلبية وربما نادراً ما يحدث ذلك ، وطرق التنظيف غالباً ما تشمل الكيماويات الآكلة والقاسية و </a:t>
            </a:r>
            <a:r>
              <a:rPr lang="ar-SA" dirty="0" err="1"/>
              <a:t>التى</a:t>
            </a:r>
            <a:r>
              <a:rPr lang="ar-SA" dirty="0"/>
              <a:t> تستخدم </a:t>
            </a:r>
            <a:r>
              <a:rPr lang="ar-SA" dirty="0" err="1"/>
              <a:t>فى</a:t>
            </a:r>
            <a:r>
              <a:rPr lang="ar-SA" dirty="0"/>
              <a:t> إزالة </a:t>
            </a:r>
            <a:r>
              <a:rPr lang="ar-SA" dirty="0" err="1"/>
              <a:t>الاتساخات</a:t>
            </a:r>
            <a:r>
              <a:rPr lang="ar-SA" dirty="0"/>
              <a:t> ، ولكن عادة ما تضعف بنية السطح إلى حد </a:t>
            </a:r>
            <a:r>
              <a:rPr lang="ar-SA" dirty="0" smtClean="0"/>
              <a:t>ما</a:t>
            </a:r>
            <a:endParaRPr lang="en-US" dirty="0"/>
          </a:p>
          <a:p>
            <a:pPr algn="r"/>
            <a:r>
              <a:rPr lang="ar-SA" dirty="0"/>
              <a:t>وتستخدم الطرق الحديثة الليزر ؛حيث إنه يستطيع أن يزيل </a:t>
            </a:r>
            <a:r>
              <a:rPr lang="ar-SA" dirty="0" err="1"/>
              <a:t>الاتساخات</a:t>
            </a:r>
            <a:r>
              <a:rPr lang="ar-SA" dirty="0"/>
              <a:t> بدون تلف </a:t>
            </a:r>
            <a:r>
              <a:rPr lang="ar-SA" dirty="0" err="1"/>
              <a:t>فى</a:t>
            </a:r>
            <a:r>
              <a:rPr lang="ar-SA" dirty="0"/>
              <a:t> العديد من الحالات ولكن استخدامه يعتبر مكلف جداً ، ولذلك يستخدم </a:t>
            </a:r>
            <a:r>
              <a:rPr lang="ar-SA" dirty="0" err="1"/>
              <a:t>فى</a:t>
            </a:r>
            <a:r>
              <a:rPr lang="ar-SA" dirty="0"/>
              <a:t> الأماكن ذات القيمة الشديدة ، وفى ترميم الأجزاء الدقيقة أكثر من استخدامه على الأماكن السطحية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096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lang="ar-SA" dirty="0" smtClean="0">
                <a:effectLst/>
                <a:latin typeface="Times New Roman"/>
                <a:ea typeface="Times New Roman"/>
                <a:cs typeface="Traditional Arabic"/>
              </a:rPr>
              <a:t>	يختلف تأثير كيماويات تنظيف الأحجار على الحجر </a:t>
            </a:r>
            <a:r>
              <a:rPr lang="ar-SA" dirty="0" err="1" smtClean="0">
                <a:effectLst/>
                <a:latin typeface="Times New Roman"/>
                <a:ea typeface="Times New Roman"/>
                <a:cs typeface="Traditional Arabic"/>
              </a:rPr>
              <a:t>الرملى</a:t>
            </a:r>
            <a:r>
              <a:rPr lang="ar-SA" dirty="0" smtClean="0">
                <a:effectLst/>
                <a:latin typeface="Times New Roman"/>
                <a:ea typeface="Times New Roman"/>
                <a:cs typeface="Traditional Arabic"/>
              </a:rPr>
              <a:t> اعتماداً على طبيعة الكيماويات ، ونوع الخصائص الفيزيائية للحجر </a:t>
            </a:r>
            <a:r>
              <a:rPr lang="ar-SA" dirty="0" err="1" smtClean="0">
                <a:effectLst/>
                <a:latin typeface="Times New Roman"/>
                <a:ea typeface="Times New Roman"/>
                <a:cs typeface="Traditional Arabic"/>
              </a:rPr>
              <a:t>الرملى</a:t>
            </a:r>
            <a:r>
              <a:rPr lang="ar-SA" dirty="0" smtClean="0">
                <a:effectLst/>
                <a:latin typeface="Times New Roman"/>
                <a:ea typeface="Times New Roman"/>
                <a:cs typeface="Traditional Arabic"/>
              </a:rPr>
              <a:t> . ومع ذلك فإنه بالنسبة لجميع طرق التنظيف للأحجار الرملية وجد أن السليكون والألومنيوم كانت تفقد من الحجر . وقد أطلقت تلك المواد عن طريق أحماض تنظيف الأحجار . ويقترح ان مقدار السيليكون والألومنيوم المفقود أنها مشتقة من انحلال أو ذوبان الكوارتز والصلصال و الطين و </a:t>
            </a:r>
            <a:r>
              <a:rPr lang="ar-SA" dirty="0" err="1" smtClean="0">
                <a:effectLst/>
                <a:latin typeface="Times New Roman"/>
                <a:ea typeface="Times New Roman"/>
                <a:cs typeface="Traditional Arabic"/>
              </a:rPr>
              <a:t>الفلسبار</a:t>
            </a:r>
            <a:r>
              <a:rPr lang="ar-SA" dirty="0" smtClean="0">
                <a:effectLst/>
                <a:latin typeface="Times New Roman"/>
                <a:ea typeface="Times New Roman"/>
                <a:cs typeface="Traditional Arabic"/>
              </a:rPr>
              <a:t> وهناك مقدار ذو دلالة علي الحديد ـ أيضاً ـ يتم نقله عن طريق المنظفات الحمضية , حتى لو أن هذه المنظفات تحتوى ظاهرياً على مكونات قصد بها منع هجرة أو انتقال الحديد ، يبدو أن التنظيف </a:t>
            </a:r>
            <a:r>
              <a:rPr lang="ar-SA" dirty="0" err="1" smtClean="0">
                <a:effectLst/>
                <a:latin typeface="Times New Roman"/>
                <a:ea typeface="Times New Roman"/>
                <a:cs typeface="Traditional Arabic"/>
              </a:rPr>
              <a:t>الكيميائى</a:t>
            </a:r>
            <a:r>
              <a:rPr lang="ar-SA" dirty="0" smtClean="0">
                <a:effectLst/>
                <a:latin typeface="Times New Roman"/>
                <a:ea typeface="Times New Roman"/>
                <a:cs typeface="Traditional Arabic"/>
              </a:rPr>
              <a:t> يعمل عن طريق إذابة الحجر من أسفل طبقة التراب أكثر منه مزيلاً لطبقة التراب نفسها . 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847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lang="ar-SA" sz="3600" b="1" u="sng" dirty="0" smtClean="0">
                <a:effectLst/>
                <a:latin typeface="Times New Roman"/>
                <a:ea typeface="Times New Roman"/>
                <a:cs typeface="Traditional Arabic"/>
              </a:rPr>
              <a:t>استخدام المذيبات العضوية 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marL="228600" marR="0" algn="r" rtl="1">
              <a:spcBef>
                <a:spcPts val="0"/>
              </a:spcBef>
              <a:spcAft>
                <a:spcPts val="0"/>
              </a:spcAft>
            </a:pPr>
            <a:r>
              <a:rPr lang="ar-SA" sz="3600" b="1" u="none" strike="noStrike" dirty="0" smtClean="0">
                <a:effectLst/>
                <a:latin typeface="Times New Roman"/>
                <a:ea typeface="Times New Roman"/>
                <a:cs typeface="Traditional Arabic"/>
              </a:rPr>
              <a:t> 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algn="r"/>
            <a:r>
              <a:rPr lang="ar-SA" dirty="0" smtClean="0">
                <a:effectLst/>
                <a:latin typeface="Times New Roman"/>
                <a:ea typeface="Times New Roman"/>
                <a:cs typeface="Traditional Arabic"/>
              </a:rPr>
              <a:t>	وفيه تستخدم المذيبات العضوية : </a:t>
            </a:r>
            <a:r>
              <a:rPr lang="ar-SA" dirty="0" err="1" smtClean="0">
                <a:effectLst/>
                <a:latin typeface="Times New Roman"/>
                <a:ea typeface="Times New Roman"/>
                <a:cs typeface="Traditional Arabic"/>
              </a:rPr>
              <a:t>كالتولوين</a:t>
            </a:r>
            <a:r>
              <a:rPr lang="ar-SA" dirty="0" smtClean="0">
                <a:effectLst/>
                <a:latin typeface="Times New Roman"/>
                <a:ea typeface="Times New Roman"/>
                <a:cs typeface="Traditional Arabic"/>
              </a:rPr>
              <a:t> ، والبنزين ، أو </a:t>
            </a:r>
            <a:r>
              <a:rPr lang="ar-SA" dirty="0" err="1" smtClean="0">
                <a:effectLst/>
                <a:latin typeface="Times New Roman"/>
                <a:ea typeface="Times New Roman"/>
                <a:cs typeface="Traditional Arabic"/>
              </a:rPr>
              <a:t>تيتراكلورو</a:t>
            </a:r>
            <a:r>
              <a:rPr lang="ar-SA" dirty="0" smtClean="0">
                <a:effectLst/>
                <a:latin typeface="Times New Roman"/>
                <a:ea typeface="Times New Roman"/>
                <a:cs typeface="Traditional Arabic"/>
              </a:rPr>
              <a:t>  الكربون ؛ لإزالة </a:t>
            </a:r>
            <a:r>
              <a:rPr lang="ar-SA" dirty="0" err="1" smtClean="0">
                <a:effectLst/>
                <a:latin typeface="Times New Roman"/>
                <a:ea typeface="Times New Roman"/>
                <a:cs typeface="Traditional Arabic"/>
              </a:rPr>
              <a:t>الاتساخات</a:t>
            </a:r>
            <a:r>
              <a:rPr lang="ar-SA" dirty="0" smtClean="0">
                <a:effectLst/>
                <a:latin typeface="Times New Roman"/>
                <a:ea typeface="Times New Roman"/>
                <a:cs typeface="Traditional Arabic"/>
              </a:rPr>
              <a:t> الناتجة عن الاحتراق غير الكامل للوقود ، وهذه </a:t>
            </a:r>
            <a:r>
              <a:rPr lang="ar-SA" dirty="0" err="1" smtClean="0">
                <a:effectLst/>
                <a:latin typeface="Times New Roman"/>
                <a:ea typeface="Times New Roman"/>
                <a:cs typeface="Traditional Arabic"/>
              </a:rPr>
              <a:t>الاتساخات</a:t>
            </a:r>
            <a:r>
              <a:rPr lang="ar-SA" dirty="0" smtClean="0">
                <a:effectLst/>
                <a:latin typeface="Times New Roman"/>
                <a:ea typeface="Times New Roman"/>
                <a:cs typeface="Traditional Arabic"/>
              </a:rPr>
              <a:t> ربما تحتوى على الهباب  </a:t>
            </a:r>
            <a:r>
              <a:rPr lang="en-US" sz="2800" dirty="0" err="1" smtClean="0">
                <a:effectLst/>
                <a:latin typeface="Times New Roman"/>
                <a:ea typeface="Times New Roman"/>
                <a:cs typeface="Traditional Arabic"/>
              </a:rPr>
              <a:t>soots</a:t>
            </a:r>
            <a:r>
              <a:rPr lang="en-US" dirty="0" smtClean="0">
                <a:effectLst/>
                <a:latin typeface="Traditional Arabic"/>
                <a:ea typeface="Times New Roman"/>
              </a:rPr>
              <a:t> </a:t>
            </a:r>
            <a:r>
              <a:rPr lang="en-US" sz="2800" dirty="0" smtClean="0">
                <a:effectLst/>
                <a:latin typeface="Times New Roman"/>
                <a:ea typeface="Times New Roman"/>
                <a:cs typeface="Traditional Arabic"/>
              </a:rPr>
              <a:t> </a:t>
            </a:r>
            <a:r>
              <a:rPr lang="ar-SA" dirty="0" smtClean="0">
                <a:effectLst/>
                <a:latin typeface="Times New Roman"/>
                <a:ea typeface="Times New Roman"/>
                <a:cs typeface="Traditional Arabic"/>
              </a:rPr>
              <a:t>وهو لا يذوب </a:t>
            </a:r>
            <a:r>
              <a:rPr lang="ar-SA" dirty="0" err="1" smtClean="0">
                <a:effectLst/>
                <a:latin typeface="Times New Roman"/>
                <a:ea typeface="Times New Roman"/>
                <a:cs typeface="Traditional Arabic"/>
              </a:rPr>
              <a:t>فى</a:t>
            </a:r>
            <a:r>
              <a:rPr lang="ar-SA" dirty="0" smtClean="0">
                <a:effectLst/>
                <a:latin typeface="Times New Roman"/>
                <a:ea typeface="Times New Roman"/>
                <a:cs typeface="Traditional Arabic"/>
              </a:rPr>
              <a:t> المذيبات العضوية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33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u="sng" dirty="0"/>
              <a:t>استخدام الماء </a:t>
            </a:r>
            <a:endParaRPr lang="en-US" dirty="0"/>
          </a:p>
          <a:p>
            <a:pPr algn="r" rtl="1"/>
            <a:r>
              <a:rPr lang="ar-SA" b="1" dirty="0"/>
              <a:t> </a:t>
            </a:r>
            <a:endParaRPr lang="en-US" dirty="0"/>
          </a:p>
          <a:p>
            <a:pPr algn="r" rtl="1"/>
            <a:r>
              <a:rPr lang="ar-SA" dirty="0"/>
              <a:t>	يستخدم الماء </a:t>
            </a:r>
            <a:r>
              <a:rPr lang="ar-SA" dirty="0" err="1"/>
              <a:t>فى</a:t>
            </a:r>
            <a:r>
              <a:rPr lang="ar-SA" dirty="0"/>
              <a:t> التنظيف لما للماء من خواص تنظيفية ، ولكن لا يستطيع الماء أن يزيل الهباب أو نواتج الاحتراق غير </a:t>
            </a:r>
            <a:r>
              <a:rPr lang="ar-SA" dirty="0" smtClean="0"/>
              <a:t>الكامل</a:t>
            </a:r>
            <a:endParaRPr lang="en-US" dirty="0"/>
          </a:p>
          <a:p>
            <a:pPr algn="r" rtl="1"/>
            <a:r>
              <a:rPr lang="ar-SA" dirty="0"/>
              <a:t>والماء المستخدم يمكن أن يتسرب إلى داخل الحجر وهو ما يؤدى إلى </a:t>
            </a:r>
            <a:r>
              <a:rPr lang="ar-SA" dirty="0" smtClean="0"/>
              <a:t>ضعفه</a:t>
            </a:r>
            <a:endParaRPr lang="en-US" dirty="0"/>
          </a:p>
          <a:p>
            <a:pPr algn="r" rtl="1"/>
            <a:r>
              <a:rPr lang="ar-SA" dirty="0"/>
              <a:t>	وهناك طريقة للتنظيف باستخدام ضاغطات الماء ولكن لا يفضل استخدامها على الأحجار الرملية ؛ نظراً لمساميتها العالية ؛ </a:t>
            </a:r>
            <a:r>
              <a:rPr lang="ar-SA" dirty="0" err="1"/>
              <a:t>فهى</a:t>
            </a:r>
            <a:r>
              <a:rPr lang="ar-SA" dirty="0"/>
              <a:t> تفضل </a:t>
            </a:r>
            <a:r>
              <a:rPr lang="ar-SA" dirty="0" err="1"/>
              <a:t>فى</a:t>
            </a:r>
            <a:r>
              <a:rPr lang="ar-SA" dirty="0"/>
              <a:t> الأحجار قليلة المسامية : كالأحجار النارية ، ويمكن استخدامها على الأحجار </a:t>
            </a:r>
            <a:r>
              <a:rPr lang="ar-SA" dirty="0" smtClean="0"/>
              <a:t>الكلسية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117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u="sng" dirty="0"/>
              <a:t>استخدام بخار الماء </a:t>
            </a:r>
            <a:endParaRPr lang="en-US" dirty="0"/>
          </a:p>
          <a:p>
            <a:pPr algn="r" rtl="1"/>
            <a:r>
              <a:rPr lang="ar-SA" b="1" dirty="0"/>
              <a:t> </a:t>
            </a:r>
            <a:endParaRPr lang="en-US" dirty="0"/>
          </a:p>
          <a:p>
            <a:pPr algn="r"/>
            <a:r>
              <a:rPr lang="ar-SA" dirty="0"/>
              <a:t>وهو ذو فاعلية شديدة </a:t>
            </a:r>
            <a:r>
              <a:rPr lang="ar-SA" dirty="0" err="1"/>
              <a:t>فى</a:t>
            </a:r>
            <a:r>
              <a:rPr lang="ar-SA" dirty="0"/>
              <a:t> إزالة بعض </a:t>
            </a:r>
            <a:r>
              <a:rPr lang="ar-SA" dirty="0" err="1"/>
              <a:t>الاتساخات</a:t>
            </a:r>
            <a:r>
              <a:rPr lang="ar-SA" dirty="0"/>
              <a:t> ، وهذه الطريقة تستخدم غالباً لتنظيف التفاصيل الدقيقة </a:t>
            </a:r>
            <a:r>
              <a:rPr lang="ar-SA" dirty="0" err="1"/>
              <a:t>فى</a:t>
            </a:r>
            <a:r>
              <a:rPr lang="ar-SA" dirty="0"/>
              <a:t> المبنى </a:t>
            </a:r>
            <a:r>
              <a:rPr lang="ar-SA" dirty="0" err="1"/>
              <a:t>الأثرى</a:t>
            </a:r>
            <a:r>
              <a:rPr lang="ar-SA" dirty="0"/>
              <a:t> ويستخدم سيل من بخار الماء بضغط 2 ضغط جوى ثم تبتل </a:t>
            </a:r>
            <a:r>
              <a:rPr lang="ar-SA" dirty="0" err="1"/>
              <a:t>الاتساخات</a:t>
            </a:r>
            <a:r>
              <a:rPr lang="ar-SA" dirty="0"/>
              <a:t> ، ويتم إزالتها باستخدام الفرشاة ، ويلاحظ أن الأجزاء الضعيفة من الحجر تسقط مع </a:t>
            </a:r>
            <a:r>
              <a:rPr lang="ar-SA" dirty="0" err="1"/>
              <a:t>الاتساخات</a:t>
            </a:r>
            <a:r>
              <a:rPr lang="ar-SA" dirty="0"/>
              <a:t> </a:t>
            </a:r>
            <a:r>
              <a:rPr lang="ar-SA" dirty="0" err="1"/>
              <a:t>التى</a:t>
            </a:r>
            <a:r>
              <a:rPr lang="ar-SA" dirty="0"/>
              <a:t> يتم إزالتها ؛ لذلك يفضل تقوية تلك الأجزاء الضعيفة قبل تطبيق طريقة التنظيف ببخار الماء ، ويتم التنظيف بشكل </a:t>
            </a:r>
            <a:r>
              <a:rPr lang="ar-SA" dirty="0" err="1"/>
              <a:t>أفقى</a:t>
            </a:r>
            <a:r>
              <a:rPr lang="ar-SA" dirty="0"/>
              <a:t> مع ترطيب الأجزاء المتسخة بشده بشكل مناسب للعمل ثم التعامل معها بالفرشاة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3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b="1" u="sng" dirty="0"/>
              <a:t>استخدام المحاليل ذات الأساس </a:t>
            </a:r>
            <a:r>
              <a:rPr lang="ar-SA" b="1" u="sng" dirty="0" err="1"/>
              <a:t>المائى</a:t>
            </a:r>
            <a:r>
              <a:rPr lang="ar-SA" b="1" u="sng" dirty="0"/>
              <a:t> </a:t>
            </a:r>
            <a:endParaRPr lang="en-US" dirty="0"/>
          </a:p>
          <a:p>
            <a:pPr algn="r" rtl="1"/>
            <a:r>
              <a:rPr lang="ar-SA" b="1" dirty="0"/>
              <a:t> </a:t>
            </a:r>
            <a:endParaRPr lang="en-US" dirty="0"/>
          </a:p>
          <a:p>
            <a:pPr algn="r"/>
            <a:r>
              <a:rPr lang="ar-SA" dirty="0"/>
              <a:t>	كما سبق فإن للماء قوة تنظيف ، ولكنها ليست مناسبة </a:t>
            </a:r>
            <a:r>
              <a:rPr lang="ar-SA" dirty="0" err="1"/>
              <a:t>فى</a:t>
            </a:r>
            <a:r>
              <a:rPr lang="ar-SA" dirty="0"/>
              <a:t> كل الحالات ولزيادة هذه القدرة على التنظيف يتم التعامل بإضافة بعض المركبات العضوية أو غير العضوية : كالصابون ، أو المنظفات السائلة ، فلهذه المركبات قدرة على تقليل التوتر </a:t>
            </a:r>
            <a:r>
              <a:rPr lang="ar-SA" dirty="0" err="1"/>
              <a:t>السطحى</a:t>
            </a:r>
            <a:r>
              <a:rPr lang="ar-SA" dirty="0"/>
              <a:t> للماء مما يجعله قادراً على الدخول للمساحة الدقيقة وتقوم أيضاً بإضعاف الرابطة بين الذرات المشكلة </a:t>
            </a:r>
            <a:r>
              <a:rPr lang="ar-SA" dirty="0" err="1"/>
              <a:t>للاتساخات</a:t>
            </a:r>
            <a:r>
              <a:rPr lang="ar-SA" dirty="0"/>
              <a:t> وبين </a:t>
            </a:r>
            <a:r>
              <a:rPr lang="ar-SA" dirty="0" err="1"/>
              <a:t>الاتساخات</a:t>
            </a:r>
            <a:r>
              <a:rPr lang="ar-SA" dirty="0"/>
              <a:t> والحجر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679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472</Words>
  <Application>Microsoft Office PowerPoint</Application>
  <PresentationFormat>عرض على الشاشة (3:4)‏</PresentationFormat>
  <Paragraphs>38</Paragraphs>
  <Slides>19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تدفق</vt:lpstr>
      <vt:lpstr>علاج وصيانة الاحجار الاثرية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علاج وصيانة الاحجار الاثرية</dc:title>
  <dc:creator>dell</dc:creator>
  <cp:lastModifiedBy>dell</cp:lastModifiedBy>
  <cp:revision>22</cp:revision>
  <dcterms:created xsi:type="dcterms:W3CDTF">2020-03-15T07:23:16Z</dcterms:created>
  <dcterms:modified xsi:type="dcterms:W3CDTF">2020-03-15T08:15:41Z</dcterms:modified>
</cp:coreProperties>
</file>