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57" autoAdjust="0"/>
    <p:restoredTop sz="94613" autoAdjust="0"/>
  </p:normalViewPr>
  <p:slideViewPr>
    <p:cSldViewPr>
      <p:cViewPr varScale="1">
        <p:scale>
          <a:sx n="78" d="100"/>
          <a:sy n="78" d="100"/>
        </p:scale>
        <p:origin x="-12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B1D164E5-3751-458D-9EB2-33650C650089}" type="datetimeFigureOut">
              <a:rPr lang="en-US" smtClean="0"/>
              <a:t>3/18/2020</a:t>
            </a:fld>
            <a:endParaRPr lang="en-US"/>
          </a:p>
        </p:txBody>
      </p:sp>
      <p:sp>
        <p:nvSpPr>
          <p:cNvPr id="16" name="Slide Number Placeholder 15"/>
          <p:cNvSpPr>
            <a:spLocks noGrp="1"/>
          </p:cNvSpPr>
          <p:nvPr>
            <p:ph type="sldNum" sz="quarter" idx="11"/>
          </p:nvPr>
        </p:nvSpPr>
        <p:spPr/>
        <p:txBody>
          <a:bodyPr/>
          <a:lstStyle/>
          <a:p>
            <a:fld id="{87A8C04E-CE7D-4E75-AD71-471C505D44DD}"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164E5-3751-458D-9EB2-33650C650089}"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C04E-CE7D-4E75-AD71-471C505D44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D164E5-3751-458D-9EB2-33650C650089}"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C04E-CE7D-4E75-AD71-471C505D44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B1D164E5-3751-458D-9EB2-33650C650089}" type="datetimeFigureOut">
              <a:rPr lang="en-US" smtClean="0"/>
              <a:t>3/18/2020</a:t>
            </a:fld>
            <a:endParaRPr lang="en-US"/>
          </a:p>
        </p:txBody>
      </p:sp>
      <p:sp>
        <p:nvSpPr>
          <p:cNvPr id="15" name="Slide Number Placeholder 14"/>
          <p:cNvSpPr>
            <a:spLocks noGrp="1"/>
          </p:cNvSpPr>
          <p:nvPr>
            <p:ph type="sldNum" sz="quarter" idx="11"/>
          </p:nvPr>
        </p:nvSpPr>
        <p:spPr/>
        <p:txBody>
          <a:bodyPr/>
          <a:lstStyle/>
          <a:p>
            <a:fld id="{87A8C04E-CE7D-4E75-AD71-471C505D44DD}"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B1D164E5-3751-458D-9EB2-33650C650089}" type="datetimeFigureOut">
              <a:rPr lang="en-US" smtClean="0"/>
              <a:t>3/18/2020</a:t>
            </a:fld>
            <a:endParaRPr lang="en-US"/>
          </a:p>
        </p:txBody>
      </p:sp>
      <p:sp>
        <p:nvSpPr>
          <p:cNvPr id="13" name="Slide Number Placeholder 12"/>
          <p:cNvSpPr>
            <a:spLocks noGrp="1"/>
          </p:cNvSpPr>
          <p:nvPr>
            <p:ph type="sldNum" sz="quarter" idx="11"/>
          </p:nvPr>
        </p:nvSpPr>
        <p:spPr/>
        <p:txBody>
          <a:bodyPr/>
          <a:lstStyle/>
          <a:p>
            <a:fld id="{87A8C04E-CE7D-4E75-AD71-471C505D44D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1D164E5-3751-458D-9EB2-33650C650089}" type="datetimeFigureOut">
              <a:rPr lang="en-US" smtClean="0"/>
              <a:t>3/18/2020</a:t>
            </a:fld>
            <a:endParaRPr lang="en-US"/>
          </a:p>
        </p:txBody>
      </p:sp>
      <p:sp>
        <p:nvSpPr>
          <p:cNvPr id="9" name="Slide Number Placeholder 8"/>
          <p:cNvSpPr>
            <a:spLocks noGrp="1"/>
          </p:cNvSpPr>
          <p:nvPr>
            <p:ph type="sldNum" sz="quarter" idx="11"/>
          </p:nvPr>
        </p:nvSpPr>
        <p:spPr/>
        <p:txBody>
          <a:bodyPr/>
          <a:lstStyle/>
          <a:p>
            <a:fld id="{87A8C04E-CE7D-4E75-AD71-471C505D44D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B1D164E5-3751-458D-9EB2-33650C650089}" type="datetimeFigureOut">
              <a:rPr lang="en-US" smtClean="0"/>
              <a:t>3/18/2020</a:t>
            </a:fld>
            <a:endParaRPr lang="en-US"/>
          </a:p>
        </p:txBody>
      </p:sp>
      <p:sp>
        <p:nvSpPr>
          <p:cNvPr id="15" name="Slide Number Placeholder 14"/>
          <p:cNvSpPr>
            <a:spLocks noGrp="1"/>
          </p:cNvSpPr>
          <p:nvPr>
            <p:ph type="sldNum" sz="quarter" idx="11"/>
          </p:nvPr>
        </p:nvSpPr>
        <p:spPr/>
        <p:txBody>
          <a:bodyPr/>
          <a:lstStyle/>
          <a:p>
            <a:fld id="{87A8C04E-CE7D-4E75-AD71-471C505D44DD}"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B1D164E5-3751-458D-9EB2-33650C650089}" type="datetimeFigureOut">
              <a:rPr lang="en-US" smtClean="0"/>
              <a:t>3/18/2020</a:t>
            </a:fld>
            <a:endParaRPr lang="en-US"/>
          </a:p>
        </p:txBody>
      </p:sp>
      <p:sp>
        <p:nvSpPr>
          <p:cNvPr id="8" name="Slide Number Placeholder 7"/>
          <p:cNvSpPr>
            <a:spLocks noGrp="1"/>
          </p:cNvSpPr>
          <p:nvPr>
            <p:ph type="sldNum" sz="quarter" idx="11"/>
          </p:nvPr>
        </p:nvSpPr>
        <p:spPr/>
        <p:txBody>
          <a:bodyPr/>
          <a:lstStyle/>
          <a:p>
            <a:fld id="{87A8C04E-CE7D-4E75-AD71-471C505D44D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1D164E5-3751-458D-9EB2-33650C650089}" type="datetimeFigureOut">
              <a:rPr lang="en-US" smtClean="0"/>
              <a:t>3/18/2020</a:t>
            </a:fld>
            <a:endParaRPr lang="en-US"/>
          </a:p>
        </p:txBody>
      </p:sp>
      <p:sp>
        <p:nvSpPr>
          <p:cNvPr id="6" name="Slide Number Placeholder 5"/>
          <p:cNvSpPr>
            <a:spLocks noGrp="1"/>
          </p:cNvSpPr>
          <p:nvPr>
            <p:ph type="sldNum" sz="quarter" idx="11"/>
          </p:nvPr>
        </p:nvSpPr>
        <p:spPr/>
        <p:txBody>
          <a:bodyPr/>
          <a:lstStyle/>
          <a:p>
            <a:fld id="{87A8C04E-CE7D-4E75-AD71-471C505D44DD}"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1D164E5-3751-458D-9EB2-33650C650089}" type="datetimeFigureOut">
              <a:rPr lang="en-US" smtClean="0"/>
              <a:t>3/18/2020</a:t>
            </a:fld>
            <a:endParaRPr lang="en-US"/>
          </a:p>
        </p:txBody>
      </p:sp>
      <p:sp>
        <p:nvSpPr>
          <p:cNvPr id="16" name="Slide Number Placeholder 15"/>
          <p:cNvSpPr>
            <a:spLocks noGrp="1"/>
          </p:cNvSpPr>
          <p:nvPr>
            <p:ph type="sldNum" sz="quarter" idx="11"/>
          </p:nvPr>
        </p:nvSpPr>
        <p:spPr/>
        <p:txBody>
          <a:bodyPr/>
          <a:lstStyle/>
          <a:p>
            <a:fld id="{87A8C04E-CE7D-4E75-AD71-471C505D44DD}"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B1D164E5-3751-458D-9EB2-33650C650089}" type="datetimeFigureOut">
              <a:rPr lang="en-US" smtClean="0"/>
              <a:t>3/18/2020</a:t>
            </a:fld>
            <a:endParaRPr lang="en-US"/>
          </a:p>
        </p:txBody>
      </p:sp>
      <p:sp>
        <p:nvSpPr>
          <p:cNvPr id="14" name="Slide Number Placeholder 13"/>
          <p:cNvSpPr>
            <a:spLocks noGrp="1"/>
          </p:cNvSpPr>
          <p:nvPr>
            <p:ph type="sldNum" sz="quarter" idx="11"/>
          </p:nvPr>
        </p:nvSpPr>
        <p:spPr/>
        <p:txBody>
          <a:bodyPr/>
          <a:lstStyle/>
          <a:p>
            <a:fld id="{87A8C04E-CE7D-4E75-AD71-471C505D44DD}"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1D164E5-3751-458D-9EB2-33650C650089}" type="datetimeFigureOut">
              <a:rPr lang="en-US" smtClean="0"/>
              <a:t>3/18/2020</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7A8C04E-CE7D-4E75-AD71-471C505D44D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 y="620688"/>
            <a:ext cx="8455856" cy="5616624"/>
          </a:xfrm>
        </p:spPr>
        <p:txBody>
          <a:bodyPr/>
          <a:lstStyle/>
          <a:p>
            <a:pPr algn="ctr" rtl="1"/>
            <a:r>
              <a:rPr lang="ar-EG" sz="3600" dirty="0" smtClean="0">
                <a:effectLst/>
              </a:rPr>
              <a:t/>
            </a:r>
            <a:br>
              <a:rPr lang="ar-EG" sz="3600" dirty="0" smtClean="0">
                <a:effectLst/>
              </a:rPr>
            </a:br>
            <a:r>
              <a:rPr lang="ar-EG" sz="3600" dirty="0">
                <a:effectLst/>
              </a:rPr>
              <a:t/>
            </a:r>
            <a:br>
              <a:rPr lang="ar-EG" sz="3600" dirty="0">
                <a:effectLst/>
              </a:rPr>
            </a:br>
            <a:r>
              <a:rPr lang="ar-EG" sz="3600" dirty="0" smtClean="0">
                <a:effectLst/>
              </a:rPr>
              <a:t/>
            </a:r>
            <a:br>
              <a:rPr lang="ar-EG" sz="3600" dirty="0" smtClean="0">
                <a:effectLst/>
              </a:rPr>
            </a:br>
            <a:r>
              <a:rPr lang="ar-EG" sz="3600" dirty="0" smtClean="0">
                <a:effectLst/>
              </a:rPr>
              <a:t/>
            </a:r>
            <a:br>
              <a:rPr lang="ar-EG" sz="3600" dirty="0" smtClean="0">
                <a:effectLst/>
              </a:rPr>
            </a:br>
            <a:r>
              <a:rPr lang="ar-EG" sz="3600" dirty="0" smtClean="0">
                <a:effectLst/>
              </a:rPr>
              <a:t/>
            </a:r>
            <a:br>
              <a:rPr lang="ar-EG" sz="3600" dirty="0" smtClean="0">
                <a:effectLst/>
              </a:rPr>
            </a:br>
            <a:r>
              <a:rPr lang="ar-EG" sz="3600" dirty="0">
                <a:effectLst/>
              </a:rPr>
              <a:t/>
            </a:r>
            <a:br>
              <a:rPr lang="ar-EG" sz="3600" dirty="0">
                <a:effectLst/>
              </a:rPr>
            </a:br>
            <a:r>
              <a:rPr lang="ar-EG" sz="3600" dirty="0" smtClean="0">
                <a:effectLst/>
              </a:rPr>
              <a:t/>
            </a:r>
            <a:br>
              <a:rPr lang="ar-EG" sz="3600" dirty="0" smtClean="0">
                <a:effectLst/>
              </a:rPr>
            </a:br>
            <a:r>
              <a:rPr lang="ar-EG" sz="3600" dirty="0">
                <a:effectLst/>
              </a:rPr>
              <a:t/>
            </a:r>
            <a:br>
              <a:rPr lang="ar-EG" sz="3600" dirty="0">
                <a:effectLst/>
              </a:rPr>
            </a:br>
            <a:r>
              <a:rPr lang="ar-EG" sz="3600" dirty="0" smtClean="0">
                <a:effectLst/>
              </a:rPr>
              <a:t/>
            </a:r>
            <a:br>
              <a:rPr lang="ar-EG" sz="3600" dirty="0" smtClean="0">
                <a:effectLst/>
              </a:rPr>
            </a:br>
            <a:r>
              <a:rPr lang="ar-EG" sz="3600" dirty="0">
                <a:effectLst/>
              </a:rPr>
              <a:t/>
            </a:r>
            <a:br>
              <a:rPr lang="ar-EG" sz="3600" dirty="0">
                <a:effectLst/>
              </a:rPr>
            </a:br>
            <a:r>
              <a:rPr lang="ar-EG" sz="3600" dirty="0" smtClean="0">
                <a:effectLst/>
              </a:rPr>
              <a:t>التدريبات العملية الخاصة بمادة</a:t>
            </a:r>
            <a:r>
              <a:rPr lang="ar-EG" sz="2800" dirty="0" smtClean="0">
                <a:effectLst/>
              </a:rPr>
              <a:t/>
            </a:r>
            <a:br>
              <a:rPr lang="ar-EG" sz="2800" dirty="0" smtClean="0">
                <a:effectLst/>
              </a:rPr>
            </a:br>
            <a:r>
              <a:rPr lang="ar-EG" sz="3600" dirty="0" smtClean="0">
                <a:effectLst/>
              </a:rPr>
              <a:t/>
            </a:r>
            <a:br>
              <a:rPr lang="ar-EG" sz="3600" dirty="0" smtClean="0">
                <a:effectLst/>
              </a:rPr>
            </a:br>
            <a:r>
              <a:rPr lang="ar-EG" sz="4000" b="1" dirty="0" smtClean="0">
                <a:effectLst/>
              </a:rPr>
              <a:t>«علاج وصيانة الأحجار الأثرية»</a:t>
            </a:r>
            <a:r>
              <a:rPr lang="ar-EG" sz="3600" b="1" dirty="0" smtClean="0">
                <a:effectLst/>
              </a:rPr>
              <a:t/>
            </a:r>
            <a:br>
              <a:rPr lang="ar-EG" sz="3600" b="1" dirty="0" smtClean="0">
                <a:effectLst/>
              </a:rPr>
            </a:br>
            <a:r>
              <a:rPr lang="ar-EG" sz="3600" dirty="0" smtClean="0">
                <a:effectLst/>
              </a:rPr>
              <a:t/>
            </a:r>
            <a:br>
              <a:rPr lang="ar-EG" sz="3600" dirty="0" smtClean="0">
                <a:effectLst/>
              </a:rPr>
            </a:br>
            <a:r>
              <a:rPr lang="ar-EG" sz="3200" dirty="0" smtClean="0">
                <a:effectLst/>
              </a:rPr>
              <a:t>الفرقة الثالثة، قسم ترميم الآثار</a:t>
            </a:r>
            <a:r>
              <a:rPr lang="ar-EG" sz="4000" dirty="0" smtClean="0">
                <a:effectLst/>
              </a:rPr>
              <a:t/>
            </a:r>
            <a:br>
              <a:rPr lang="ar-EG" sz="4000" dirty="0" smtClean="0">
                <a:effectLst/>
              </a:rPr>
            </a:br>
            <a:r>
              <a:rPr lang="ar-EG" sz="4400" dirty="0" smtClean="0">
                <a:effectLst/>
              </a:rPr>
              <a:t/>
            </a:r>
            <a:br>
              <a:rPr lang="ar-EG" sz="4400" dirty="0" smtClean="0">
                <a:effectLst/>
              </a:rPr>
            </a:br>
            <a:r>
              <a:rPr lang="ar-EG" sz="4000" dirty="0" smtClean="0">
                <a:effectLst/>
              </a:rPr>
              <a:t>إعداد:</a:t>
            </a:r>
            <a:r>
              <a:rPr lang="ar-EG" sz="4400" dirty="0" smtClean="0">
                <a:effectLst/>
              </a:rPr>
              <a:t/>
            </a:r>
            <a:br>
              <a:rPr lang="ar-EG" sz="4400" dirty="0" smtClean="0">
                <a:effectLst/>
              </a:rPr>
            </a:br>
            <a:r>
              <a:rPr lang="ar-EG" sz="4000" b="1" dirty="0" smtClean="0">
                <a:effectLst/>
              </a:rPr>
              <a:t> محمد عبد الحميد شعيب</a:t>
            </a:r>
            <a:r>
              <a:rPr lang="ar-EG" sz="4400" b="1" dirty="0" smtClean="0">
                <a:effectLst/>
              </a:rPr>
              <a:t/>
            </a:r>
            <a:br>
              <a:rPr lang="ar-EG" sz="4400" b="1" dirty="0" smtClean="0">
                <a:effectLst/>
              </a:rPr>
            </a:br>
            <a:r>
              <a:rPr lang="ar-EG" sz="2400" dirty="0" smtClean="0">
                <a:effectLst/>
              </a:rPr>
              <a:t>المعيد بقسم ترميم الآثار</a:t>
            </a:r>
            <a:endParaRPr lang="en-US" sz="2400" dirty="0">
              <a:effectLst/>
            </a:endParaRPr>
          </a:p>
        </p:txBody>
      </p:sp>
    </p:spTree>
    <p:extLst>
      <p:ext uri="{BB962C8B-B14F-4D97-AF65-F5344CB8AC3E}">
        <p14:creationId xmlns:p14="http://schemas.microsoft.com/office/powerpoint/2010/main" val="31627647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980728"/>
            <a:ext cx="8136904" cy="4524315"/>
          </a:xfrm>
          <a:prstGeom prst="rect">
            <a:avLst/>
          </a:prstGeom>
        </p:spPr>
        <p:txBody>
          <a:bodyPr wrap="square">
            <a:spAutoFit/>
          </a:bodyPr>
          <a:lstStyle/>
          <a:p>
            <a:pPr algn="r" rtl="1">
              <a:lnSpc>
                <a:spcPct val="150000"/>
              </a:lnSpc>
            </a:pPr>
            <a:r>
              <a:rPr lang="ar-EG" sz="2400" dirty="0" smtClean="0"/>
              <a:t>2-  ضرورة الالتصاق الكامل للكمادة على سطح الحجر، دون وجود أي فراغات بين الكمادة وسطح الحجر، حتى ولو كانت صغيرة الحجم، مما يسمح بترسيب الأملاح في هذه الفراغات وتفسير ذلك يأتي من الأساس العلمي الذى تعتمد عليه هذه الطريقة: إذ تنتقل المياه أولا من الكمادة إلى الحجر طبقا لخاصية الانتشار، وعند انخفاض المحتوى المائي للكمادة عنه داخل الحجر، تنعكس حركة المياه لتعود من الحجر إلى الكمادة ولكن الماء هنا يكون محملا بالأملاح المذابة، وتترسب هذه الأملاح على الكمادة بعد جفافها، فإذا ما كان هناك فراغا بين الكمادة وسطح الحجر، كان الترسيب للأملاح في هذه المواضع، أي على سطح الحجر، بينه وبين الكمادة. </a:t>
            </a:r>
            <a:endParaRPr lang="en-US" sz="2400" dirty="0"/>
          </a:p>
        </p:txBody>
      </p:sp>
    </p:spTree>
    <p:extLst>
      <p:ext uri="{BB962C8B-B14F-4D97-AF65-F5344CB8AC3E}">
        <p14:creationId xmlns:p14="http://schemas.microsoft.com/office/powerpoint/2010/main" val="24402029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96752"/>
            <a:ext cx="7992888" cy="2308324"/>
          </a:xfrm>
          <a:prstGeom prst="rect">
            <a:avLst/>
          </a:prstGeom>
        </p:spPr>
        <p:txBody>
          <a:bodyPr wrap="square">
            <a:spAutoFit/>
          </a:bodyPr>
          <a:lstStyle/>
          <a:p>
            <a:pPr algn="r" rtl="1">
              <a:lnSpc>
                <a:spcPct val="150000"/>
              </a:lnSpc>
            </a:pPr>
            <a:r>
              <a:rPr lang="ar-EG" sz="2400" dirty="0"/>
              <a:t>3-  بعد جفاف الكمادات، ينبغي تغييرها لمعاودة العلاج، إما بغسيل نفس الكمادة، أو استخدام أخرى جديدة. وماء الغسيل هذا يمكن اختباره بالطريقة سابقة الذكر، لإدراك استمرارية تواجد الأملاح من عدمه، ومن ثم استمرار عمليات الاستخلاص أو الانتهاء منها. </a:t>
            </a:r>
            <a:endParaRPr lang="en-US" sz="2400" dirty="0"/>
          </a:p>
        </p:txBody>
      </p:sp>
    </p:spTree>
    <p:extLst>
      <p:ext uri="{BB962C8B-B14F-4D97-AF65-F5344CB8AC3E}">
        <p14:creationId xmlns:p14="http://schemas.microsoft.com/office/powerpoint/2010/main" val="6398646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348880"/>
            <a:ext cx="7416824" cy="2800767"/>
          </a:xfrm>
          <a:prstGeom prst="rect">
            <a:avLst/>
          </a:prstGeom>
        </p:spPr>
        <p:txBody>
          <a:bodyPr wrap="square">
            <a:spAutoFit/>
          </a:bodyPr>
          <a:lstStyle/>
          <a:p>
            <a:pPr algn="ctr" rtl="1"/>
            <a:r>
              <a:rPr lang="ar-EG" sz="4400" dirty="0" smtClean="0">
                <a:effectLst/>
                <a:cs typeface="+mj-cs"/>
              </a:rPr>
              <a:t>إزالة واستخلاص الأملاح من الآثار الحجرية</a:t>
            </a:r>
            <a:r>
              <a:rPr lang="en-US" sz="4400" dirty="0" smtClean="0">
                <a:effectLst/>
                <a:cs typeface="+mj-cs"/>
              </a:rPr>
              <a:t/>
            </a:r>
            <a:br>
              <a:rPr lang="en-US" sz="4400" dirty="0" smtClean="0">
                <a:effectLst/>
                <a:cs typeface="+mj-cs"/>
              </a:rPr>
            </a:br>
            <a:r>
              <a:rPr lang="en-US" sz="4400" dirty="0" smtClean="0">
                <a:effectLst/>
                <a:cs typeface="+mj-cs"/>
              </a:rPr>
              <a:t>Removal And Extraction of salts</a:t>
            </a:r>
            <a:endParaRPr lang="en-US" sz="4400" dirty="0">
              <a:cs typeface="+mj-cs"/>
            </a:endParaRPr>
          </a:p>
        </p:txBody>
      </p:sp>
    </p:spTree>
    <p:extLst>
      <p:ext uri="{BB962C8B-B14F-4D97-AF65-F5344CB8AC3E}">
        <p14:creationId xmlns:p14="http://schemas.microsoft.com/office/powerpoint/2010/main" val="267138134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75656" y="2708920"/>
            <a:ext cx="6120680" cy="3657599"/>
          </a:xfrm>
        </p:spPr>
        <p:txBody>
          <a:bodyPr/>
          <a:lstStyle/>
          <a:p>
            <a:pPr algn="r" rtl="1">
              <a:buFont typeface="Wingdings" pitchFamily="2" charset="2"/>
              <a:buChar char="Ø"/>
            </a:pPr>
            <a:r>
              <a:rPr lang="ar-EG" sz="2800" b="1" dirty="0" smtClean="0">
                <a:solidFill>
                  <a:srgbClr val="FFFF00"/>
                </a:solidFill>
              </a:rPr>
              <a:t>إزالة الأملاح غير القابلة للذوبان في الماء</a:t>
            </a:r>
            <a:r>
              <a:rPr lang="en-US" sz="2800" b="1" dirty="0" smtClean="0">
                <a:solidFill>
                  <a:srgbClr val="FFFF00"/>
                </a:solidFill>
              </a:rPr>
              <a:t>:</a:t>
            </a:r>
            <a:endParaRPr lang="ar-EG" sz="2800" b="1" dirty="0" smtClean="0">
              <a:solidFill>
                <a:srgbClr val="FFFF00"/>
              </a:solidFill>
            </a:endParaRPr>
          </a:p>
          <a:p>
            <a:pPr marL="475488" indent="-457200" algn="r" rtl="1">
              <a:buFont typeface="+mj-lt"/>
              <a:buAutoNum type="arabicPeriod"/>
            </a:pPr>
            <a:r>
              <a:rPr lang="ar-EG" sz="2400" b="1" dirty="0" smtClean="0">
                <a:effectLst/>
              </a:rPr>
              <a:t>الطريقة الميكانيكية</a:t>
            </a:r>
            <a:r>
              <a:rPr lang="en-US" sz="2400" b="1" dirty="0" smtClean="0">
                <a:effectLst/>
              </a:rPr>
              <a:t>:</a:t>
            </a:r>
            <a:endParaRPr lang="ar-EG" sz="2400" b="1" dirty="0" smtClean="0">
              <a:effectLst/>
            </a:endParaRPr>
          </a:p>
          <a:p>
            <a:pPr marL="475488" indent="-457200" algn="r" rtl="1">
              <a:buFont typeface="+mj-lt"/>
              <a:buAutoNum type="arabicPeriod"/>
            </a:pPr>
            <a:r>
              <a:rPr lang="ar-EG" sz="2400" b="1" dirty="0" smtClean="0"/>
              <a:t>الطريقة الكيميائية (الرطبة</a:t>
            </a:r>
            <a:r>
              <a:rPr lang="en-US" sz="2400" b="1" dirty="0" smtClean="0"/>
              <a:t>:(</a:t>
            </a:r>
            <a:endParaRPr lang="ar-EG" sz="2400" b="1" dirty="0" smtClean="0"/>
          </a:p>
          <a:p>
            <a:pPr algn="r" rtl="1">
              <a:buFont typeface="Wingdings" pitchFamily="2" charset="2"/>
              <a:buChar char="Ø"/>
            </a:pPr>
            <a:r>
              <a:rPr lang="ar-EG" sz="2800" b="1" dirty="0">
                <a:solidFill>
                  <a:srgbClr val="FFFF00"/>
                </a:solidFill>
              </a:rPr>
              <a:t>استخلاص الأملاح القابلة للذوبان في الماء:</a:t>
            </a:r>
          </a:p>
          <a:p>
            <a:pPr marL="475488" indent="-457200" algn="r" rtl="1">
              <a:buFont typeface="+mj-lt"/>
              <a:buAutoNum type="arabicPeriod"/>
            </a:pPr>
            <a:r>
              <a:rPr lang="ar-EG" sz="2400" b="1" dirty="0">
                <a:effectLst/>
              </a:rPr>
              <a:t>طريقة الغمر</a:t>
            </a:r>
            <a:r>
              <a:rPr lang="en-US" sz="2400" b="1" dirty="0">
                <a:effectLst/>
              </a:rPr>
              <a:t>:</a:t>
            </a:r>
            <a:endParaRPr lang="ar-EG" sz="2400" b="1" dirty="0">
              <a:effectLst/>
            </a:endParaRPr>
          </a:p>
          <a:p>
            <a:pPr marL="475488" indent="-457200" algn="r" rtl="1">
              <a:buFont typeface="+mj-lt"/>
              <a:buAutoNum type="arabicPeriod"/>
            </a:pPr>
            <a:r>
              <a:rPr lang="ar-EG" sz="2400" b="1" dirty="0">
                <a:effectLst/>
              </a:rPr>
              <a:t>طريقة الكمادات</a:t>
            </a:r>
            <a:r>
              <a:rPr lang="en-US" sz="2400" b="1" dirty="0">
                <a:effectLst/>
              </a:rPr>
              <a:t>:</a:t>
            </a:r>
            <a:endParaRPr lang="en-US" sz="2400" b="1" dirty="0">
              <a:effectLst/>
            </a:endParaRPr>
          </a:p>
        </p:txBody>
      </p:sp>
      <p:sp>
        <p:nvSpPr>
          <p:cNvPr id="3" name="Title 2"/>
          <p:cNvSpPr>
            <a:spLocks noGrp="1"/>
          </p:cNvSpPr>
          <p:nvPr>
            <p:ph type="title"/>
          </p:nvPr>
        </p:nvSpPr>
        <p:spPr>
          <a:xfrm>
            <a:off x="539552" y="332656"/>
            <a:ext cx="8136904" cy="1922512"/>
          </a:xfrm>
        </p:spPr>
        <p:txBody>
          <a:bodyPr/>
          <a:lstStyle/>
          <a:p>
            <a:pPr algn="ctr" rtl="1"/>
            <a:r>
              <a:rPr lang="ar-EG" sz="4000" b="1" dirty="0">
                <a:effectLst/>
              </a:rPr>
              <a:t>إزالة واستخلاص الأملاح من الآثار </a:t>
            </a:r>
            <a:r>
              <a:rPr lang="ar-EG" sz="4000" b="1" dirty="0" smtClean="0">
                <a:effectLst/>
              </a:rPr>
              <a:t>الحجرية</a:t>
            </a:r>
            <a:r>
              <a:rPr lang="en-US" sz="4000" dirty="0">
                <a:effectLst/>
              </a:rPr>
              <a:t/>
            </a:r>
            <a:br>
              <a:rPr lang="en-US" sz="4000" dirty="0">
                <a:effectLst/>
              </a:rPr>
            </a:br>
            <a:r>
              <a:rPr lang="en-US" sz="4000" b="1" dirty="0">
                <a:effectLst/>
              </a:rPr>
              <a:t>Removal And Extraction of salts</a:t>
            </a:r>
            <a:endParaRPr lang="en-US" sz="4000" dirty="0"/>
          </a:p>
        </p:txBody>
      </p:sp>
    </p:spTree>
    <p:extLst>
      <p:ext uri="{BB962C8B-B14F-4D97-AF65-F5344CB8AC3E}">
        <p14:creationId xmlns:p14="http://schemas.microsoft.com/office/powerpoint/2010/main" val="262130100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808" y="0"/>
            <a:ext cx="8633672" cy="7171194"/>
          </a:xfrm>
          <a:prstGeom prst="rect">
            <a:avLst/>
          </a:prstGeom>
        </p:spPr>
        <p:txBody>
          <a:bodyPr wrap="square">
            <a:spAutoFit/>
          </a:bodyPr>
          <a:lstStyle/>
          <a:p>
            <a:pPr algn="r" rtl="1"/>
            <a:endParaRPr lang="ar-EG" sz="3600" dirty="0" smtClean="0">
              <a:solidFill>
                <a:srgbClr val="FFFF00"/>
              </a:solidFill>
              <a:cs typeface="+mj-cs"/>
            </a:endParaRPr>
          </a:p>
          <a:p>
            <a:pPr algn="r" rtl="1"/>
            <a:r>
              <a:rPr lang="ar-EG" sz="3200" b="1" dirty="0" smtClean="0">
                <a:solidFill>
                  <a:srgbClr val="FFFF00"/>
                </a:solidFill>
                <a:cs typeface="+mj-cs"/>
              </a:rPr>
              <a:t>مقدمة:</a:t>
            </a:r>
            <a:r>
              <a:rPr lang="en-US" sz="3200" b="1" dirty="0" smtClean="0">
                <a:solidFill>
                  <a:srgbClr val="FFFF00"/>
                </a:solidFill>
                <a:cs typeface="+mj-cs"/>
              </a:rPr>
              <a:t>Introduction                                                  </a:t>
            </a:r>
          </a:p>
          <a:p>
            <a:pPr algn="r" rtl="1"/>
            <a:endParaRPr lang="ar-EG" sz="3200" b="1" dirty="0" smtClean="0">
              <a:solidFill>
                <a:srgbClr val="FFFF00"/>
              </a:solidFill>
              <a:cs typeface="+mj-cs"/>
            </a:endParaRPr>
          </a:p>
          <a:p>
            <a:pPr algn="r" rtl="1"/>
            <a:r>
              <a:rPr lang="ar-EG" sz="2400" dirty="0" smtClean="0"/>
              <a:t>	تعتبر </a:t>
            </a:r>
            <a:r>
              <a:rPr lang="ar-EG" sz="2400" dirty="0"/>
              <a:t>الأملاح من الملوثات، أو نواتج التلف غير المرغوب تواجدها في الآثار </a:t>
            </a:r>
            <a:r>
              <a:rPr lang="ar-EG" sz="2400" dirty="0" smtClean="0"/>
              <a:t>الحجرية؛ </a:t>
            </a:r>
            <a:r>
              <a:rPr lang="ar-EG" sz="2400" dirty="0"/>
              <a:t>ليس فقط لتأثيرها على المظهر الخارجي للحجر عند تبلورها على سطحه بشكل مرئي، ولكن أيضا لما تسببه من تلف لبنية الحجر الداخلية عندما تنمو بلوراتها داخل المسام، كما أن وجود هذه الأملاح </a:t>
            </a:r>
            <a:r>
              <a:rPr lang="ar-EG" sz="2400" dirty="0" smtClean="0"/>
              <a:t>في </a:t>
            </a:r>
            <a:r>
              <a:rPr lang="ar-EG" sz="2400" dirty="0"/>
              <a:t>مسام الحجر يعوق الإجراءات التالية من أعمال الترميم خاصة أعمال التقوية</a:t>
            </a:r>
            <a:r>
              <a:rPr lang="ar-EG" sz="2400" dirty="0" smtClean="0"/>
              <a:t>.</a:t>
            </a:r>
          </a:p>
          <a:p>
            <a:pPr algn="r" rtl="1"/>
            <a:endParaRPr lang="en-US" sz="2400" dirty="0"/>
          </a:p>
          <a:p>
            <a:pPr algn="r" rtl="1"/>
            <a:r>
              <a:rPr lang="ar-EG" sz="2400" dirty="0"/>
              <a:t>	قبل استخلاص الأملاح من الآثار الحجرية يجب أولا معرفة نوع الأملاح، فهناك أملاح قابلة للذوبان في الماء مثل أملاح </a:t>
            </a:r>
            <a:r>
              <a:rPr lang="ar-EG" sz="2400" dirty="0" err="1"/>
              <a:t>النيترات</a:t>
            </a:r>
            <a:r>
              <a:rPr lang="ar-EG" sz="2400" dirty="0"/>
              <a:t> </a:t>
            </a:r>
            <a:r>
              <a:rPr lang="ar-EG" sz="2400" dirty="0" err="1"/>
              <a:t>والكلوريدات</a:t>
            </a:r>
            <a:r>
              <a:rPr lang="ar-EG" sz="2400" dirty="0"/>
              <a:t>، وهناك أملاح غير قابلة للذوبان في الماء مثل أملاح </a:t>
            </a:r>
            <a:r>
              <a:rPr lang="ar-EG" sz="2400" dirty="0" err="1"/>
              <a:t>الكبريتات</a:t>
            </a:r>
            <a:r>
              <a:rPr lang="ar-EG" sz="2400" dirty="0"/>
              <a:t> </a:t>
            </a:r>
            <a:r>
              <a:rPr lang="ar-EG" sz="2400" dirty="0" smtClean="0"/>
              <a:t>والكربونات.</a:t>
            </a:r>
            <a:r>
              <a:rPr lang="ar-EG" sz="2400" dirty="0"/>
              <a:t> </a:t>
            </a:r>
            <a:r>
              <a:rPr lang="ar-EG" sz="2400" dirty="0" smtClean="0"/>
              <a:t>وعادة </a:t>
            </a:r>
            <a:r>
              <a:rPr lang="ar-EG" sz="2400" dirty="0"/>
              <a:t>ما تكون الأملاح غير القابلة للذوبان في الماء </a:t>
            </a:r>
            <a:r>
              <a:rPr lang="ar-EG" sz="2400" dirty="0" err="1"/>
              <a:t>متزهرة</a:t>
            </a:r>
            <a:r>
              <a:rPr lang="ar-EG" sz="2400" dirty="0"/>
              <a:t> على السطح الخارجي للحجر، لذلك يتم إزالتها بالطرق الميكانيكية باستخدام المشارط </a:t>
            </a:r>
            <a:r>
              <a:rPr lang="ar-EG" sz="2400" dirty="0" err="1"/>
              <a:t>والفرر</a:t>
            </a:r>
            <a:r>
              <a:rPr lang="ar-EG" sz="2400" dirty="0"/>
              <a:t> أو باستخدام الطرق الكيميائية التي تعتمد علي المحاليل الكيميائية، بينما تكون الأملاح القابلة للذوبان في الماء متبلور تحت سطح الحجر أو بين المسام، ويتم استخلاصها عن طريق الغمر في المياه إذا كان الأثر منقولا وحالته تسمح بذلك أو من خلال استخدام الكمادات المناسبة.</a:t>
            </a:r>
            <a:endParaRPr lang="en-US" sz="2400" dirty="0"/>
          </a:p>
          <a:p>
            <a:pPr algn="r" rtl="1"/>
            <a:r>
              <a:rPr lang="ar-EG" sz="2400" dirty="0"/>
              <a:t> </a:t>
            </a:r>
            <a:endParaRPr lang="en-US" sz="2400" dirty="0"/>
          </a:p>
        </p:txBody>
      </p:sp>
    </p:spTree>
    <p:extLst>
      <p:ext uri="{BB962C8B-B14F-4D97-AF65-F5344CB8AC3E}">
        <p14:creationId xmlns:p14="http://schemas.microsoft.com/office/powerpoint/2010/main" val="312648562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836712"/>
            <a:ext cx="8352928" cy="5632311"/>
          </a:xfrm>
          <a:prstGeom prst="rect">
            <a:avLst/>
          </a:prstGeom>
        </p:spPr>
        <p:txBody>
          <a:bodyPr wrap="square">
            <a:spAutoFit/>
          </a:bodyPr>
          <a:lstStyle/>
          <a:p>
            <a:pPr algn="r" rtl="1"/>
            <a:r>
              <a:rPr lang="ar-EG" sz="3200" dirty="0" smtClean="0">
                <a:solidFill>
                  <a:srgbClr val="FFFF00"/>
                </a:solidFill>
                <a:cs typeface="+mj-cs"/>
              </a:rPr>
              <a:t>أولا: إزالة </a:t>
            </a:r>
            <a:r>
              <a:rPr lang="ar-EG" sz="3200" dirty="0">
                <a:solidFill>
                  <a:srgbClr val="FFFF00"/>
                </a:solidFill>
                <a:cs typeface="+mj-cs"/>
              </a:rPr>
              <a:t>الأملاح </a:t>
            </a:r>
            <a:r>
              <a:rPr lang="ar-EG" sz="3200" dirty="0" err="1">
                <a:solidFill>
                  <a:srgbClr val="FFFF00"/>
                </a:solidFill>
                <a:cs typeface="+mj-cs"/>
              </a:rPr>
              <a:t>المتزهرة</a:t>
            </a:r>
            <a:r>
              <a:rPr lang="ar-EG" sz="3200" dirty="0">
                <a:solidFill>
                  <a:srgbClr val="FFFF00"/>
                </a:solidFill>
                <a:cs typeface="+mj-cs"/>
              </a:rPr>
              <a:t> على </a:t>
            </a:r>
            <a:r>
              <a:rPr lang="ar-EG" sz="3200" dirty="0" smtClean="0">
                <a:solidFill>
                  <a:srgbClr val="FFFF00"/>
                </a:solidFill>
                <a:cs typeface="+mj-cs"/>
              </a:rPr>
              <a:t>السطح:</a:t>
            </a:r>
            <a:endParaRPr lang="en-US" sz="3200" dirty="0" smtClean="0">
              <a:solidFill>
                <a:srgbClr val="FFFF00"/>
              </a:solidFill>
              <a:cs typeface="+mj-cs"/>
            </a:endParaRPr>
          </a:p>
          <a:p>
            <a:pPr rtl="1"/>
            <a:r>
              <a:rPr lang="en-US" sz="3200" dirty="0" smtClean="0">
                <a:solidFill>
                  <a:srgbClr val="FFFF00"/>
                </a:solidFill>
                <a:cs typeface="+mj-cs"/>
              </a:rPr>
              <a:t>Removal Salts from the Surface</a:t>
            </a:r>
            <a:endParaRPr lang="ar-EG" sz="3200" dirty="0">
              <a:solidFill>
                <a:srgbClr val="FFFF00"/>
              </a:solidFill>
              <a:cs typeface="+mj-cs"/>
            </a:endParaRPr>
          </a:p>
          <a:p>
            <a:pPr algn="r" rtl="1"/>
            <a:endParaRPr lang="en-US" sz="2400" dirty="0"/>
          </a:p>
          <a:p>
            <a:pPr algn="r" rtl="1"/>
            <a:r>
              <a:rPr lang="ar-EG" sz="2400" b="1" dirty="0"/>
              <a:t>	</a:t>
            </a:r>
            <a:r>
              <a:rPr lang="ar-EG" sz="2400" dirty="0"/>
              <a:t>قد تكون الأملاح </a:t>
            </a:r>
            <a:r>
              <a:rPr lang="ar-EG" sz="2400" dirty="0" err="1"/>
              <a:t>المتزهرة</a:t>
            </a:r>
            <a:r>
              <a:rPr lang="ar-EG" sz="2400" dirty="0"/>
              <a:t> على السطح قابلة للذوبان في الماء أو غير قابلة للذوبان في الماء، وعلى أي حال يستخدم في إزالتها الطرق الميكانيكية باستخدام المشارط أو </a:t>
            </a:r>
            <a:r>
              <a:rPr lang="ar-EG" sz="2400" dirty="0" err="1"/>
              <a:t>الفرر</a:t>
            </a:r>
            <a:r>
              <a:rPr lang="ar-EG" sz="2400" dirty="0"/>
              <a:t>.</a:t>
            </a:r>
            <a:endParaRPr lang="en-US" sz="2400" dirty="0"/>
          </a:p>
          <a:p>
            <a:pPr algn="r" rtl="1"/>
            <a:r>
              <a:rPr lang="ar-EG" sz="2400" dirty="0"/>
              <a:t>	</a:t>
            </a:r>
            <a:r>
              <a:rPr lang="ar-EG" sz="2400" dirty="0" smtClean="0"/>
              <a:t>وفي </a:t>
            </a:r>
            <a:r>
              <a:rPr lang="ar-EG" sz="2400" dirty="0"/>
              <a:t>حالة تعذر الطرق الميكانيكية في إزالة </a:t>
            </a:r>
            <a:r>
              <a:rPr lang="ar-EG" sz="2400" dirty="0" smtClean="0"/>
              <a:t>الأملاح بصورة نهائية وتامة </a:t>
            </a:r>
            <a:r>
              <a:rPr lang="ar-EG" sz="2400" dirty="0"/>
              <a:t>بسبب حالة الأثر، فإنه يتم اللجوء إلى الطريقة الكيميائية من خلال استخدام محاليل كيميائية مخففة تعمل على تطرية التكلسات الملحية ثم إزالتها باستخدام المشارط </a:t>
            </a:r>
            <a:r>
              <a:rPr lang="ar-EG" sz="2400" dirty="0" err="1"/>
              <a:t>والفرر</a:t>
            </a:r>
            <a:r>
              <a:rPr lang="ar-EG" sz="2400" dirty="0" smtClean="0"/>
              <a:t>.</a:t>
            </a:r>
          </a:p>
          <a:p>
            <a:pPr algn="r" rtl="1"/>
            <a:r>
              <a:rPr lang="ar-EG" sz="2400" dirty="0"/>
              <a:t>	</a:t>
            </a:r>
            <a:r>
              <a:rPr lang="ar-EG" sz="2400" dirty="0" smtClean="0"/>
              <a:t> </a:t>
            </a:r>
            <a:r>
              <a:rPr lang="ar-EG" sz="2400" dirty="0"/>
              <a:t>من المحاليل المستخدمة في هذه العملية، محلول حمض </a:t>
            </a:r>
            <a:r>
              <a:rPr lang="ar-EG" sz="2400" dirty="0" err="1"/>
              <a:t>الهيدوكلوريك</a:t>
            </a:r>
            <a:r>
              <a:rPr lang="ar-EG" sz="2400" dirty="0"/>
              <a:t> أو </a:t>
            </a:r>
            <a:r>
              <a:rPr lang="ar-EG" sz="2400" dirty="0" err="1"/>
              <a:t>الأوكساليك</a:t>
            </a:r>
            <a:r>
              <a:rPr lang="ar-EG" sz="2400" dirty="0"/>
              <a:t> أو النيتريك، مع مراعاة ألا تزيد نسبة تركيز المحلول عن 5%، وأن يتم العمل جزئيا، وشطف الجزء الذي تم العمل فيه جيدا بالماء للتخلص من آثار الحمض المستخدم</a:t>
            </a:r>
            <a:r>
              <a:rPr lang="ar-EG" sz="2400" dirty="0" smtClean="0"/>
              <a:t>.</a:t>
            </a:r>
            <a:r>
              <a:rPr lang="en-US" sz="2400" dirty="0" smtClean="0"/>
              <a:t>.</a:t>
            </a:r>
            <a:endParaRPr lang="en-US" sz="2400" dirty="0"/>
          </a:p>
        </p:txBody>
      </p:sp>
    </p:spTree>
    <p:extLst>
      <p:ext uri="{BB962C8B-B14F-4D97-AF65-F5344CB8AC3E}">
        <p14:creationId xmlns:p14="http://schemas.microsoft.com/office/powerpoint/2010/main" val="3532627274"/>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056" y="1052736"/>
            <a:ext cx="8208912" cy="5909310"/>
          </a:xfrm>
          <a:prstGeom prst="rect">
            <a:avLst/>
          </a:prstGeom>
        </p:spPr>
        <p:txBody>
          <a:bodyPr wrap="square">
            <a:spAutoFit/>
          </a:bodyPr>
          <a:lstStyle/>
          <a:p>
            <a:pPr marL="457200" indent="-457200" algn="r" rtl="1">
              <a:buFont typeface="Wingdings" pitchFamily="2" charset="2"/>
              <a:buChar char="v"/>
            </a:pPr>
            <a:r>
              <a:rPr lang="ar-EG" sz="2800" b="1" dirty="0">
                <a:solidFill>
                  <a:srgbClr val="FFC000"/>
                </a:solidFill>
              </a:rPr>
              <a:t>إزالة أملاح </a:t>
            </a:r>
            <a:r>
              <a:rPr lang="ar-EG" sz="2800" b="1" dirty="0" smtClean="0">
                <a:solidFill>
                  <a:srgbClr val="FFC000"/>
                </a:solidFill>
              </a:rPr>
              <a:t>كبريتات الكالسيوم المائية(الجبس) </a:t>
            </a:r>
            <a:r>
              <a:rPr lang="ar-EG" sz="2800" b="1" dirty="0">
                <a:solidFill>
                  <a:srgbClr val="FFC000"/>
                </a:solidFill>
              </a:rPr>
              <a:t>من على أسطح </a:t>
            </a:r>
            <a:r>
              <a:rPr lang="ar-EG" sz="2800" b="1" dirty="0" smtClean="0">
                <a:solidFill>
                  <a:srgbClr val="FFC000"/>
                </a:solidFill>
              </a:rPr>
              <a:t>الأحجار الجيرية:</a:t>
            </a:r>
          </a:p>
          <a:p>
            <a:pPr algn="r" rtl="1"/>
            <a:endParaRPr lang="en-US" sz="2800" dirty="0"/>
          </a:p>
          <a:p>
            <a:pPr algn="r" rtl="1"/>
            <a:r>
              <a:rPr lang="ar-EG" sz="2800" b="1" dirty="0" smtClean="0"/>
              <a:t>	</a:t>
            </a:r>
            <a:r>
              <a:rPr lang="ar-EG" sz="2800" dirty="0" smtClean="0"/>
              <a:t>يتم </a:t>
            </a:r>
            <a:r>
              <a:rPr lang="ar-EG" sz="2800" dirty="0"/>
              <a:t>إزالة أملاح </a:t>
            </a:r>
            <a:r>
              <a:rPr lang="ar-EG" sz="2800" dirty="0" smtClean="0"/>
              <a:t>كبريتات الكالسيوم المائية(الجبس) </a:t>
            </a:r>
            <a:r>
              <a:rPr lang="ar-EG" sz="2800" dirty="0"/>
              <a:t>كالآتي</a:t>
            </a:r>
            <a:r>
              <a:rPr lang="ar-EG" sz="2800" dirty="0" smtClean="0"/>
              <a:t>:</a:t>
            </a:r>
            <a:endParaRPr lang="en-US" sz="2800" dirty="0" smtClean="0"/>
          </a:p>
          <a:p>
            <a:pPr algn="r" rtl="1"/>
            <a:endParaRPr lang="en-US" sz="2800" dirty="0"/>
          </a:p>
          <a:p>
            <a:pPr marL="514350" indent="-514350" algn="r" rtl="1">
              <a:lnSpc>
                <a:spcPct val="150000"/>
              </a:lnSpc>
              <a:buFont typeface="+mj-lt"/>
              <a:buAutoNum type="arabicPeriod"/>
            </a:pPr>
            <a:r>
              <a:rPr lang="ar-EG" sz="2800" dirty="0"/>
              <a:t>تنظيف سطح </a:t>
            </a:r>
            <a:r>
              <a:rPr lang="ar-EG" sz="2800" dirty="0" smtClean="0"/>
              <a:t>الحجر </a:t>
            </a:r>
            <a:r>
              <a:rPr lang="ar-EG" sz="2800" dirty="0"/>
              <a:t>جيدا </a:t>
            </a:r>
            <a:r>
              <a:rPr lang="ar-EG" sz="2800" dirty="0" smtClean="0"/>
              <a:t>باستخدام فرشاة </a:t>
            </a:r>
            <a:r>
              <a:rPr lang="ar-EG" sz="2800" dirty="0"/>
              <a:t>ناعمة.</a:t>
            </a:r>
            <a:endParaRPr lang="en-US" sz="2800" dirty="0"/>
          </a:p>
          <a:p>
            <a:pPr marL="514350" indent="-514350" algn="r" rtl="1">
              <a:lnSpc>
                <a:spcPct val="150000"/>
              </a:lnSpc>
              <a:buFont typeface="+mj-lt"/>
              <a:buAutoNum type="arabicPeriod"/>
            </a:pPr>
            <a:r>
              <a:rPr lang="ar-EG" sz="2800" dirty="0"/>
              <a:t>تطرية طبقة الملح بواسطة محلول مخفف </a:t>
            </a:r>
            <a:r>
              <a:rPr lang="ar-EG" sz="2800" dirty="0" smtClean="0"/>
              <a:t>من </a:t>
            </a:r>
            <a:r>
              <a:rPr lang="ar-EG" sz="2800" dirty="0" err="1" smtClean="0"/>
              <a:t>ثيوكبريتات</a:t>
            </a:r>
            <a:r>
              <a:rPr lang="ar-EG" sz="2800" dirty="0" smtClean="0"/>
              <a:t> الصوديوم بنسبة 2% أو كربونات الأمونيوم بنسبة 5%.</a:t>
            </a:r>
            <a:endParaRPr lang="en-US" sz="2800" dirty="0" smtClean="0"/>
          </a:p>
          <a:p>
            <a:pPr marL="514350" indent="-514350" algn="r" rtl="1">
              <a:lnSpc>
                <a:spcPct val="150000"/>
              </a:lnSpc>
              <a:buFont typeface="+mj-lt"/>
              <a:buAutoNum type="arabicPeriod"/>
            </a:pPr>
            <a:r>
              <a:rPr lang="ar-EG" sz="2800" dirty="0" smtClean="0"/>
              <a:t>إزالة </a:t>
            </a:r>
            <a:r>
              <a:rPr lang="ar-EG" sz="2800" dirty="0"/>
              <a:t>الطبقة اللينة باستخدام المشارط </a:t>
            </a:r>
            <a:r>
              <a:rPr lang="ar-EG" sz="2800" dirty="0" err="1" smtClean="0"/>
              <a:t>أوالفرر</a:t>
            </a:r>
            <a:r>
              <a:rPr lang="ar-EG" sz="2800" dirty="0"/>
              <a:t>.</a:t>
            </a:r>
            <a:endParaRPr lang="en-US" sz="2800" dirty="0"/>
          </a:p>
          <a:p>
            <a:pPr marL="514350" indent="-514350" algn="r" rtl="1">
              <a:lnSpc>
                <a:spcPct val="150000"/>
              </a:lnSpc>
              <a:buFont typeface="+mj-lt"/>
              <a:buAutoNum type="arabicPeriod"/>
            </a:pPr>
            <a:r>
              <a:rPr lang="ar-EG" sz="2800" dirty="0"/>
              <a:t>شطف منطقة العمل جيدا بالماء المقطر لإزالة آثار الحمض.</a:t>
            </a:r>
            <a:endParaRPr lang="en-US" sz="2800" dirty="0"/>
          </a:p>
          <a:p>
            <a:pPr algn="r" rtl="1"/>
            <a:r>
              <a:rPr lang="en-US" sz="2800" dirty="0"/>
              <a:t> </a:t>
            </a:r>
          </a:p>
        </p:txBody>
      </p:sp>
    </p:spTree>
    <p:extLst>
      <p:ext uri="{BB962C8B-B14F-4D97-AF65-F5344CB8AC3E}">
        <p14:creationId xmlns:p14="http://schemas.microsoft.com/office/powerpoint/2010/main" val="412380632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352928" cy="5693866"/>
          </a:xfrm>
          <a:prstGeom prst="rect">
            <a:avLst/>
          </a:prstGeom>
        </p:spPr>
        <p:txBody>
          <a:bodyPr wrap="square">
            <a:spAutoFit/>
          </a:bodyPr>
          <a:lstStyle/>
          <a:p>
            <a:pPr algn="r" rtl="1"/>
            <a:r>
              <a:rPr lang="ar-EG" sz="3200" b="1" dirty="0" smtClean="0">
                <a:solidFill>
                  <a:srgbClr val="FFFF00"/>
                </a:solidFill>
                <a:cs typeface="+mj-cs"/>
              </a:rPr>
              <a:t>ثانيا: استخلاص </a:t>
            </a:r>
            <a:r>
              <a:rPr lang="ar-EG" sz="3200" b="1" dirty="0">
                <a:solidFill>
                  <a:srgbClr val="FFFF00"/>
                </a:solidFill>
                <a:cs typeface="+mj-cs"/>
              </a:rPr>
              <a:t>الأملاح من مسام الأحجار الجيرية</a:t>
            </a:r>
            <a:r>
              <a:rPr lang="ar-EG" sz="3200" b="1" dirty="0" smtClean="0">
                <a:solidFill>
                  <a:srgbClr val="FFFF00"/>
                </a:solidFill>
                <a:cs typeface="+mj-cs"/>
              </a:rPr>
              <a:t>:</a:t>
            </a:r>
          </a:p>
          <a:p>
            <a:pPr rtl="1"/>
            <a:r>
              <a:rPr lang="en-US" sz="3200" b="1" dirty="0" smtClean="0">
                <a:solidFill>
                  <a:srgbClr val="FFFF00"/>
                </a:solidFill>
                <a:cs typeface="+mj-cs"/>
              </a:rPr>
              <a:t>Extraction Of Salts</a:t>
            </a:r>
            <a:endParaRPr lang="en-US" sz="3200" b="1" dirty="0">
              <a:solidFill>
                <a:srgbClr val="FFFF00"/>
              </a:solidFill>
              <a:cs typeface="+mj-cs"/>
            </a:endParaRPr>
          </a:p>
          <a:p>
            <a:pPr algn="r" rtl="1"/>
            <a:r>
              <a:rPr lang="en-US" sz="2400" b="1" dirty="0"/>
              <a:t>	</a:t>
            </a:r>
            <a:endParaRPr lang="en-US" sz="2400" dirty="0"/>
          </a:p>
          <a:p>
            <a:pPr algn="r" rtl="1"/>
            <a:r>
              <a:rPr lang="ar-EG" sz="2400" dirty="0" smtClean="0"/>
              <a:t>	</a:t>
            </a:r>
            <a:endParaRPr lang="en-US" sz="2400" dirty="0" smtClean="0"/>
          </a:p>
          <a:p>
            <a:pPr algn="r" rtl="1">
              <a:lnSpc>
                <a:spcPct val="150000"/>
              </a:lnSpc>
            </a:pPr>
            <a:r>
              <a:rPr lang="en-US" sz="2400" dirty="0"/>
              <a:t>	</a:t>
            </a:r>
            <a:r>
              <a:rPr lang="ar-EG" sz="2400" dirty="0" smtClean="0"/>
              <a:t>كون </a:t>
            </a:r>
            <a:r>
              <a:rPr lang="ar-EG" sz="2400" dirty="0"/>
              <a:t>هذه الأملاح قابلة للذوبان </a:t>
            </a:r>
            <a:r>
              <a:rPr lang="ar-EG" sz="2400" dirty="0" err="1"/>
              <a:t>فى</a:t>
            </a:r>
            <a:r>
              <a:rPr lang="ar-EG" sz="2400" dirty="0"/>
              <a:t> الماء، فإن الطريقة المستخدمة </a:t>
            </a:r>
            <a:r>
              <a:rPr lang="ar-EG" sz="2400" dirty="0" smtClean="0"/>
              <a:t>في </a:t>
            </a:r>
            <a:r>
              <a:rPr lang="ar-EG" sz="2400" dirty="0"/>
              <a:t>التطبيق تختلف باختلاف موقع الأملاح </a:t>
            </a:r>
            <a:r>
              <a:rPr lang="ar-EG" sz="2400" dirty="0" err="1"/>
              <a:t>فى</a:t>
            </a:r>
            <a:r>
              <a:rPr lang="ar-EG" sz="2400" dirty="0"/>
              <a:t> بنية الحجر، إضافة لطبيعة الأثر ثابتاً كان </a:t>
            </a:r>
            <a:r>
              <a:rPr lang="ar-EG" sz="2400" dirty="0" smtClean="0"/>
              <a:t>أم </a:t>
            </a:r>
            <a:r>
              <a:rPr lang="ar-EG" sz="2400" dirty="0"/>
              <a:t>منقولاً. </a:t>
            </a:r>
            <a:endParaRPr lang="en-US" sz="2400" dirty="0"/>
          </a:p>
          <a:p>
            <a:pPr algn="r" rtl="1">
              <a:lnSpc>
                <a:spcPct val="150000"/>
              </a:lnSpc>
            </a:pPr>
            <a:r>
              <a:rPr lang="ar-EG" sz="2400" dirty="0" smtClean="0"/>
              <a:t>ففي </a:t>
            </a:r>
            <a:r>
              <a:rPr lang="ar-EG" sz="2400" dirty="0"/>
              <a:t>حالة </a:t>
            </a:r>
            <a:r>
              <a:rPr lang="ar-EG" sz="2400" dirty="0" smtClean="0"/>
              <a:t>ترسب </a:t>
            </a:r>
            <a:r>
              <a:rPr lang="ar-EG" sz="2400" dirty="0"/>
              <a:t>الأملاح </a:t>
            </a:r>
            <a:r>
              <a:rPr lang="ar-EG" sz="2400" dirty="0" err="1"/>
              <a:t>فى</a:t>
            </a:r>
            <a:r>
              <a:rPr lang="ar-EG" sz="2400" dirty="0"/>
              <a:t> بنية الحجر، وعلى مسافات بعيدة من سطحه، تستخدم حينئذ طريقة الاستخلاص بواسطة الغمر </a:t>
            </a:r>
            <a:r>
              <a:rPr lang="ar-EG" sz="2400" dirty="0" smtClean="0"/>
              <a:t>في </a:t>
            </a:r>
            <a:r>
              <a:rPr lang="ar-EG" sz="2400" dirty="0"/>
              <a:t>الماء </a:t>
            </a:r>
            <a:r>
              <a:rPr lang="en-US" sz="2400" dirty="0"/>
              <a:t> Extraction by Immersion in water </a:t>
            </a:r>
            <a:r>
              <a:rPr lang="ar-EG" sz="2400" dirty="0"/>
              <a:t>ويستخدم هذا </a:t>
            </a:r>
            <a:r>
              <a:rPr lang="ar-EG" sz="2400" dirty="0" smtClean="0"/>
              <a:t>الأسلوب </a:t>
            </a:r>
            <a:r>
              <a:rPr lang="ar-EG" sz="2400" dirty="0"/>
              <a:t>بطبيعة الحال مع الأثار الحجرية صغيرة الحجم، </a:t>
            </a:r>
            <a:r>
              <a:rPr lang="ar-EG" sz="2400" dirty="0" smtClean="0"/>
              <a:t>والتي </a:t>
            </a:r>
            <a:r>
              <a:rPr lang="ar-EG" sz="2400" dirty="0"/>
              <a:t>يمكن نقلها إلى معامل الترميم، أما في حالة الجدران </a:t>
            </a:r>
            <a:r>
              <a:rPr lang="ar-EG" sz="2400" dirty="0" smtClean="0"/>
              <a:t>الحجرية </a:t>
            </a:r>
            <a:r>
              <a:rPr lang="ar-EG" sz="2400" dirty="0"/>
              <a:t>فتستخدم معها طريقة الكمادات لاستخلاص الأملاح من داخلها.</a:t>
            </a:r>
            <a:endParaRPr lang="en-US" sz="2400" dirty="0"/>
          </a:p>
        </p:txBody>
      </p:sp>
    </p:spTree>
    <p:extLst>
      <p:ext uri="{BB962C8B-B14F-4D97-AF65-F5344CB8AC3E}">
        <p14:creationId xmlns:p14="http://schemas.microsoft.com/office/powerpoint/2010/main" val="126333459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904" y="764705"/>
            <a:ext cx="8237544" cy="5755422"/>
          </a:xfrm>
          <a:prstGeom prst="rect">
            <a:avLst/>
          </a:prstGeom>
        </p:spPr>
        <p:txBody>
          <a:bodyPr wrap="square">
            <a:spAutoFit/>
          </a:bodyPr>
          <a:lstStyle/>
          <a:p>
            <a:pPr marL="457200" indent="-457200" algn="r" rtl="1">
              <a:buFont typeface="+mj-lt"/>
              <a:buAutoNum type="arabicPeriod"/>
            </a:pPr>
            <a:r>
              <a:rPr lang="ar-EG" sz="2800" b="1" dirty="0" smtClean="0">
                <a:solidFill>
                  <a:srgbClr val="FFC000"/>
                </a:solidFill>
                <a:cs typeface="+mj-cs"/>
              </a:rPr>
              <a:t>طريقة الاستخلاص بواسطة الغمر في الماء: </a:t>
            </a:r>
            <a:endParaRPr lang="en-US" sz="2800" b="1" dirty="0" smtClean="0">
              <a:solidFill>
                <a:srgbClr val="FFC000"/>
              </a:solidFill>
              <a:cs typeface="+mj-cs"/>
            </a:endParaRPr>
          </a:p>
          <a:p>
            <a:pPr rtl="1"/>
            <a:r>
              <a:rPr lang="en-US" sz="2800" b="1" dirty="0">
                <a:solidFill>
                  <a:srgbClr val="FFC000"/>
                </a:solidFill>
                <a:latin typeface="Times" pitchFamily="18" charset="0"/>
              </a:rPr>
              <a:t>Extraction by Immersion in water</a:t>
            </a:r>
          </a:p>
          <a:p>
            <a:pPr algn="r" rtl="1"/>
            <a:r>
              <a:rPr lang="ar-EG" sz="2400" dirty="0" smtClean="0"/>
              <a:t> 	</a:t>
            </a:r>
            <a:endParaRPr lang="en-US" sz="2400" dirty="0" smtClean="0"/>
          </a:p>
          <a:p>
            <a:pPr algn="r" rtl="1"/>
            <a:r>
              <a:rPr lang="en-US" sz="2400" dirty="0"/>
              <a:t>	</a:t>
            </a:r>
            <a:r>
              <a:rPr lang="ar-EG" sz="2400" dirty="0" smtClean="0"/>
              <a:t>يتم ذلك عن طريق وضع الأثر الحجري بالتدريج في حوض مملوء بالماء المقطر، مع وجود حامل أسفل القطعة الأثرية يسمح بمرور الماء أسفلها، والأساس العلمي لاستخلاص الأملاح في هذه الطريقة يقوم على خاصية الانتشار للأيونات الملحية من المناطق ذات التركيز الأعلى إلى المناطق ذات التركيز الأقل، وهي المياه حول الأثر. </a:t>
            </a:r>
            <a:endParaRPr lang="en-US" sz="2400" dirty="0" smtClean="0"/>
          </a:p>
          <a:p>
            <a:pPr algn="r" rtl="1"/>
            <a:r>
              <a:rPr lang="ar-EG" sz="2400" dirty="0" smtClean="0"/>
              <a:t>	وبطبيعة </a:t>
            </a:r>
            <a:r>
              <a:rPr lang="ar-EG" sz="2400" dirty="0"/>
              <a:t>الحال، فإن عملية الغمر للأثر الحجري المراد استخلاص الأملاح منه لابد من تغيير المياه أكثر من مرة، وتكرار ذلك حتى يتم التخلص نهائيا من الأملاح الموجودة داخل بنية الحجر. وللتأكد من ذلك، يوضع جزء من ماء الغسيل </a:t>
            </a:r>
            <a:r>
              <a:rPr lang="ar-EG" sz="2400" dirty="0" smtClean="0"/>
              <a:t>في </a:t>
            </a:r>
            <a:r>
              <a:rPr lang="ar-EG" sz="2400" dirty="0"/>
              <a:t>أنبوبة اختبار، ثم يوضع عليه قطرتين من حامض </a:t>
            </a:r>
            <a:r>
              <a:rPr lang="ar-EG" sz="2400" dirty="0" err="1" smtClean="0"/>
              <a:t>النيتيريك</a:t>
            </a:r>
            <a:r>
              <a:rPr lang="ar-EG" sz="2400" dirty="0" smtClean="0"/>
              <a:t> </a:t>
            </a:r>
            <a:r>
              <a:rPr lang="ar-EG" sz="2400" dirty="0"/>
              <a:t>المخفف، ثم تضاف بعض قطرات من محلول نترات الفضة، فإذا تكون راسب ابيض، دل ذلك على وجود أملاح بالأثر الحجري، ومن ثم يجب التكرار. </a:t>
            </a:r>
            <a:endParaRPr lang="en-US" sz="2400" dirty="0"/>
          </a:p>
          <a:p>
            <a:pPr algn="r" rtl="1"/>
            <a:r>
              <a:rPr lang="ar-EG" sz="2400" dirty="0"/>
              <a:t> </a:t>
            </a:r>
          </a:p>
        </p:txBody>
      </p:sp>
    </p:spTree>
    <p:extLst>
      <p:ext uri="{BB962C8B-B14F-4D97-AF65-F5344CB8AC3E}">
        <p14:creationId xmlns:p14="http://schemas.microsoft.com/office/powerpoint/2010/main" val="47891033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36712"/>
            <a:ext cx="8712968" cy="4739759"/>
          </a:xfrm>
          <a:prstGeom prst="rect">
            <a:avLst/>
          </a:prstGeom>
        </p:spPr>
        <p:txBody>
          <a:bodyPr wrap="square">
            <a:spAutoFit/>
          </a:bodyPr>
          <a:lstStyle/>
          <a:p>
            <a:pPr algn="r" rtl="1"/>
            <a:r>
              <a:rPr lang="ar-EG" sz="2400" b="1" dirty="0" smtClean="0"/>
              <a:t>2. </a:t>
            </a:r>
            <a:r>
              <a:rPr lang="ar-EG" sz="2800" b="1" dirty="0" smtClean="0">
                <a:solidFill>
                  <a:srgbClr val="FFC000"/>
                </a:solidFill>
                <a:cs typeface="+mj-cs"/>
              </a:rPr>
              <a:t>طريقة الاستخلاص باستخدام الكمادات:</a:t>
            </a:r>
            <a:endParaRPr lang="en-US" sz="2400" b="1" dirty="0">
              <a:solidFill>
                <a:srgbClr val="FFC000"/>
              </a:solidFill>
              <a:cs typeface="+mj-cs"/>
            </a:endParaRPr>
          </a:p>
          <a:p>
            <a:pPr rtl="1"/>
            <a:r>
              <a:rPr lang="en-US" sz="2800" b="1" dirty="0">
                <a:solidFill>
                  <a:srgbClr val="FFC000"/>
                </a:solidFill>
              </a:rPr>
              <a:t>Extraction by Poultices</a:t>
            </a:r>
          </a:p>
          <a:p>
            <a:pPr algn="r" rtl="1"/>
            <a:r>
              <a:rPr lang="en-US" sz="2000" b="1" dirty="0" smtClean="0"/>
              <a:t> </a:t>
            </a:r>
          </a:p>
          <a:p>
            <a:pPr algn="r" rtl="1"/>
            <a:endParaRPr lang="en-US" sz="2000" dirty="0" smtClean="0"/>
          </a:p>
          <a:p>
            <a:pPr algn="r" rtl="1"/>
            <a:r>
              <a:rPr lang="en-US" sz="2000" b="1" dirty="0"/>
              <a:t>	</a:t>
            </a:r>
            <a:r>
              <a:rPr lang="ar-EG" sz="2800" dirty="0" smtClean="0"/>
              <a:t>ويمكن </a:t>
            </a:r>
            <a:r>
              <a:rPr lang="ar-EG" sz="2800" dirty="0"/>
              <a:t>تنفيذ طريقة الكمادات من خلال اتباع </a:t>
            </a:r>
            <a:r>
              <a:rPr lang="ar-EG" sz="2800" dirty="0" smtClean="0"/>
              <a:t>الخطوات </a:t>
            </a:r>
            <a:r>
              <a:rPr lang="ar-EG" sz="2800" dirty="0"/>
              <a:t>الآتية: </a:t>
            </a:r>
            <a:endParaRPr lang="en-US" sz="2800" dirty="0" smtClean="0"/>
          </a:p>
          <a:p>
            <a:pPr algn="r" rtl="1"/>
            <a:endParaRPr lang="en-US" sz="2800" dirty="0"/>
          </a:p>
          <a:p>
            <a:pPr algn="r" rtl="1">
              <a:lnSpc>
                <a:spcPct val="150000"/>
              </a:lnSpc>
            </a:pPr>
            <a:r>
              <a:rPr lang="ar-EG" sz="2800" dirty="0"/>
              <a:t>1- وضع الكمادات على الأسطح المراد علاجها بحيث يكون محتواها المائي مناسباً وهذا التناسب يجعل من سمك الكمادة المستخدمة لا يقل عن 7 </a:t>
            </a:r>
            <a:r>
              <a:rPr lang="ar-EG" sz="2800" dirty="0" err="1"/>
              <a:t>مم</a:t>
            </a:r>
            <a:r>
              <a:rPr lang="ar-EG" sz="2800" dirty="0"/>
              <a:t> ، وذلك لحمل كمية مناسبة من الماء تكفي للتغلغل وتذويب الأملاح. </a:t>
            </a:r>
            <a:endParaRPr lang="en-US" sz="2800" dirty="0"/>
          </a:p>
          <a:p>
            <a:pPr algn="r" rtl="1"/>
            <a:r>
              <a:rPr lang="ar-EG" sz="2400" dirty="0"/>
              <a:t> </a:t>
            </a:r>
            <a:endParaRPr lang="en-US" sz="2400" dirty="0"/>
          </a:p>
        </p:txBody>
      </p:sp>
    </p:spTree>
    <p:extLst>
      <p:ext uri="{BB962C8B-B14F-4D97-AF65-F5344CB8AC3E}">
        <p14:creationId xmlns:p14="http://schemas.microsoft.com/office/powerpoint/2010/main" val="294436708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121</TotalTime>
  <Words>262</Words>
  <Application>Microsoft Office PowerPoint</Application>
  <PresentationFormat>On-screen Show (4:3)</PresentationFormat>
  <Paragraphs>53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Elemental</vt:lpstr>
      <vt:lpstr>          التدريبات العملية الخاصة بمادة  «علاج وصيانة الأحجار الأثرية»  الفرقة الثالثة، قسم ترميم الآثار  إعداد:  محمد عبد الحميد شعيب المعيد بقسم ترميم الآثار</vt:lpstr>
      <vt:lpstr>PowerPoint Presentation</vt:lpstr>
      <vt:lpstr>إزالة واستخلاص الأملاح من الآثار الحجرية Removal And Extraction of salts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12</cp:revision>
  <dcterms:created xsi:type="dcterms:W3CDTF">2020-03-18T21:39:59Z</dcterms:created>
  <dcterms:modified xsi:type="dcterms:W3CDTF">2020-03-18T23:41:48Z</dcterms:modified>
</cp:coreProperties>
</file>