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100" d="100"/>
          <a:sy n="100" d="100"/>
        </p:scale>
        <p:origin x="-294"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E3F4877-615D-4293-95D7-3A66CB4B52F1}" type="datetimeFigureOut">
              <a:rPr lang="ar-EG" smtClean="0"/>
              <a:t>23/07/1441</a:t>
            </a:fld>
            <a:endParaRPr lang="ar-EG"/>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18A4127-6440-4951-BB9B-12F0ABAD7EAB}" type="slidenum">
              <a:rPr lang="ar-EG" smtClean="0"/>
              <a:t>‹#›</a:t>
            </a:fld>
            <a:endParaRPr lang="ar-EG"/>
          </a:p>
        </p:txBody>
      </p:sp>
    </p:spTree>
    <p:extLst>
      <p:ext uri="{BB962C8B-B14F-4D97-AF65-F5344CB8AC3E}">
        <p14:creationId xmlns:p14="http://schemas.microsoft.com/office/powerpoint/2010/main" val="181057177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EG" dirty="0"/>
          </a:p>
        </p:txBody>
      </p:sp>
      <p:sp>
        <p:nvSpPr>
          <p:cNvPr id="4" name="عنصر نائب لرقم الشريحة 3"/>
          <p:cNvSpPr>
            <a:spLocks noGrp="1"/>
          </p:cNvSpPr>
          <p:nvPr>
            <p:ph type="sldNum" sz="quarter" idx="10"/>
          </p:nvPr>
        </p:nvSpPr>
        <p:spPr/>
        <p:txBody>
          <a:bodyPr/>
          <a:lstStyle/>
          <a:p>
            <a:fld id="{F18A4127-6440-4951-BB9B-12F0ABAD7EAB}" type="slidenum">
              <a:rPr lang="ar-EG" smtClean="0"/>
              <a:t>13</a:t>
            </a:fld>
            <a:endParaRPr lang="ar-EG"/>
          </a:p>
        </p:txBody>
      </p:sp>
    </p:spTree>
    <p:extLst>
      <p:ext uri="{BB962C8B-B14F-4D97-AF65-F5344CB8AC3E}">
        <p14:creationId xmlns:p14="http://schemas.microsoft.com/office/powerpoint/2010/main" val="2524162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EG"/>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EG"/>
          </a:p>
        </p:txBody>
      </p:sp>
      <p:sp>
        <p:nvSpPr>
          <p:cNvPr id="4" name="عنصر نائب للتاريخ 3"/>
          <p:cNvSpPr>
            <a:spLocks noGrp="1"/>
          </p:cNvSpPr>
          <p:nvPr>
            <p:ph type="dt" sz="half" idx="10"/>
          </p:nvPr>
        </p:nvSpPr>
        <p:spPr/>
        <p:txBody>
          <a:bodyPr/>
          <a:lstStyle/>
          <a:p>
            <a:fld id="{F7347517-78A6-4957-B9EC-B826C7FDAB52}" type="datetimeFigureOut">
              <a:rPr lang="ar-EG" smtClean="0"/>
              <a:t>23/07/1441</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C4321B43-E4AD-4616-BFB1-1DC82DDFFB0F}" type="slidenum">
              <a:rPr lang="ar-EG" smtClean="0"/>
              <a:t>‹#›</a:t>
            </a:fld>
            <a:endParaRPr lang="ar-EG"/>
          </a:p>
        </p:txBody>
      </p:sp>
    </p:spTree>
    <p:extLst>
      <p:ext uri="{BB962C8B-B14F-4D97-AF65-F5344CB8AC3E}">
        <p14:creationId xmlns:p14="http://schemas.microsoft.com/office/powerpoint/2010/main" val="2196401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تاريخ 3"/>
          <p:cNvSpPr>
            <a:spLocks noGrp="1"/>
          </p:cNvSpPr>
          <p:nvPr>
            <p:ph type="dt" sz="half" idx="10"/>
          </p:nvPr>
        </p:nvSpPr>
        <p:spPr/>
        <p:txBody>
          <a:bodyPr/>
          <a:lstStyle/>
          <a:p>
            <a:fld id="{F7347517-78A6-4957-B9EC-B826C7FDAB52}" type="datetimeFigureOut">
              <a:rPr lang="ar-EG" smtClean="0"/>
              <a:t>23/07/1441</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C4321B43-E4AD-4616-BFB1-1DC82DDFFB0F}" type="slidenum">
              <a:rPr lang="ar-EG" smtClean="0"/>
              <a:t>‹#›</a:t>
            </a:fld>
            <a:endParaRPr lang="ar-EG"/>
          </a:p>
        </p:txBody>
      </p:sp>
    </p:spTree>
    <p:extLst>
      <p:ext uri="{BB962C8B-B14F-4D97-AF65-F5344CB8AC3E}">
        <p14:creationId xmlns:p14="http://schemas.microsoft.com/office/powerpoint/2010/main" val="4179526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EG"/>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تاريخ 3"/>
          <p:cNvSpPr>
            <a:spLocks noGrp="1"/>
          </p:cNvSpPr>
          <p:nvPr>
            <p:ph type="dt" sz="half" idx="10"/>
          </p:nvPr>
        </p:nvSpPr>
        <p:spPr/>
        <p:txBody>
          <a:bodyPr/>
          <a:lstStyle/>
          <a:p>
            <a:fld id="{F7347517-78A6-4957-B9EC-B826C7FDAB52}" type="datetimeFigureOut">
              <a:rPr lang="ar-EG" smtClean="0"/>
              <a:t>23/07/1441</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C4321B43-E4AD-4616-BFB1-1DC82DDFFB0F}" type="slidenum">
              <a:rPr lang="ar-EG" smtClean="0"/>
              <a:t>‹#›</a:t>
            </a:fld>
            <a:endParaRPr lang="ar-EG"/>
          </a:p>
        </p:txBody>
      </p:sp>
    </p:spTree>
    <p:extLst>
      <p:ext uri="{BB962C8B-B14F-4D97-AF65-F5344CB8AC3E}">
        <p14:creationId xmlns:p14="http://schemas.microsoft.com/office/powerpoint/2010/main" val="2264029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تاريخ 3"/>
          <p:cNvSpPr>
            <a:spLocks noGrp="1"/>
          </p:cNvSpPr>
          <p:nvPr>
            <p:ph type="dt" sz="half" idx="10"/>
          </p:nvPr>
        </p:nvSpPr>
        <p:spPr/>
        <p:txBody>
          <a:bodyPr/>
          <a:lstStyle/>
          <a:p>
            <a:fld id="{F7347517-78A6-4957-B9EC-B826C7FDAB52}" type="datetimeFigureOut">
              <a:rPr lang="ar-EG" smtClean="0"/>
              <a:t>23/07/1441</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C4321B43-E4AD-4616-BFB1-1DC82DDFFB0F}" type="slidenum">
              <a:rPr lang="ar-EG" smtClean="0"/>
              <a:t>‹#›</a:t>
            </a:fld>
            <a:endParaRPr lang="ar-EG"/>
          </a:p>
        </p:txBody>
      </p:sp>
    </p:spTree>
    <p:extLst>
      <p:ext uri="{BB962C8B-B14F-4D97-AF65-F5344CB8AC3E}">
        <p14:creationId xmlns:p14="http://schemas.microsoft.com/office/powerpoint/2010/main" val="3137519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EG"/>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7347517-78A6-4957-B9EC-B826C7FDAB52}" type="datetimeFigureOut">
              <a:rPr lang="ar-EG" smtClean="0"/>
              <a:t>23/07/1441</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C4321B43-E4AD-4616-BFB1-1DC82DDFFB0F}" type="slidenum">
              <a:rPr lang="ar-EG" smtClean="0"/>
              <a:t>‹#›</a:t>
            </a:fld>
            <a:endParaRPr lang="ar-EG"/>
          </a:p>
        </p:txBody>
      </p:sp>
    </p:spTree>
    <p:extLst>
      <p:ext uri="{BB962C8B-B14F-4D97-AF65-F5344CB8AC3E}">
        <p14:creationId xmlns:p14="http://schemas.microsoft.com/office/powerpoint/2010/main" val="3912746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5" name="عنصر نائب للتاريخ 4"/>
          <p:cNvSpPr>
            <a:spLocks noGrp="1"/>
          </p:cNvSpPr>
          <p:nvPr>
            <p:ph type="dt" sz="half" idx="10"/>
          </p:nvPr>
        </p:nvSpPr>
        <p:spPr/>
        <p:txBody>
          <a:bodyPr/>
          <a:lstStyle/>
          <a:p>
            <a:fld id="{F7347517-78A6-4957-B9EC-B826C7FDAB52}" type="datetimeFigureOut">
              <a:rPr lang="ar-EG" smtClean="0"/>
              <a:t>23/07/1441</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C4321B43-E4AD-4616-BFB1-1DC82DDFFB0F}" type="slidenum">
              <a:rPr lang="ar-EG" smtClean="0"/>
              <a:t>‹#›</a:t>
            </a:fld>
            <a:endParaRPr lang="ar-EG"/>
          </a:p>
        </p:txBody>
      </p:sp>
    </p:spTree>
    <p:extLst>
      <p:ext uri="{BB962C8B-B14F-4D97-AF65-F5344CB8AC3E}">
        <p14:creationId xmlns:p14="http://schemas.microsoft.com/office/powerpoint/2010/main" val="3921543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EG"/>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7" name="عنصر نائب للتاريخ 6"/>
          <p:cNvSpPr>
            <a:spLocks noGrp="1"/>
          </p:cNvSpPr>
          <p:nvPr>
            <p:ph type="dt" sz="half" idx="10"/>
          </p:nvPr>
        </p:nvSpPr>
        <p:spPr/>
        <p:txBody>
          <a:bodyPr/>
          <a:lstStyle/>
          <a:p>
            <a:fld id="{F7347517-78A6-4957-B9EC-B826C7FDAB52}" type="datetimeFigureOut">
              <a:rPr lang="ar-EG" smtClean="0"/>
              <a:t>23/07/1441</a:t>
            </a:fld>
            <a:endParaRPr lang="ar-EG"/>
          </a:p>
        </p:txBody>
      </p:sp>
      <p:sp>
        <p:nvSpPr>
          <p:cNvPr id="8" name="عنصر نائب للتذييل 7"/>
          <p:cNvSpPr>
            <a:spLocks noGrp="1"/>
          </p:cNvSpPr>
          <p:nvPr>
            <p:ph type="ftr" sz="quarter" idx="11"/>
          </p:nvPr>
        </p:nvSpPr>
        <p:spPr/>
        <p:txBody>
          <a:bodyPr/>
          <a:lstStyle/>
          <a:p>
            <a:endParaRPr lang="ar-EG"/>
          </a:p>
        </p:txBody>
      </p:sp>
      <p:sp>
        <p:nvSpPr>
          <p:cNvPr id="9" name="عنصر نائب لرقم الشريحة 8"/>
          <p:cNvSpPr>
            <a:spLocks noGrp="1"/>
          </p:cNvSpPr>
          <p:nvPr>
            <p:ph type="sldNum" sz="quarter" idx="12"/>
          </p:nvPr>
        </p:nvSpPr>
        <p:spPr/>
        <p:txBody>
          <a:bodyPr/>
          <a:lstStyle/>
          <a:p>
            <a:fld id="{C4321B43-E4AD-4616-BFB1-1DC82DDFFB0F}" type="slidenum">
              <a:rPr lang="ar-EG" smtClean="0"/>
              <a:t>‹#›</a:t>
            </a:fld>
            <a:endParaRPr lang="ar-EG"/>
          </a:p>
        </p:txBody>
      </p:sp>
    </p:spTree>
    <p:extLst>
      <p:ext uri="{BB962C8B-B14F-4D97-AF65-F5344CB8AC3E}">
        <p14:creationId xmlns:p14="http://schemas.microsoft.com/office/powerpoint/2010/main" val="3203520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تاريخ 2"/>
          <p:cNvSpPr>
            <a:spLocks noGrp="1"/>
          </p:cNvSpPr>
          <p:nvPr>
            <p:ph type="dt" sz="half" idx="10"/>
          </p:nvPr>
        </p:nvSpPr>
        <p:spPr/>
        <p:txBody>
          <a:bodyPr/>
          <a:lstStyle/>
          <a:p>
            <a:fld id="{F7347517-78A6-4957-B9EC-B826C7FDAB52}" type="datetimeFigureOut">
              <a:rPr lang="ar-EG" smtClean="0"/>
              <a:t>23/07/1441</a:t>
            </a:fld>
            <a:endParaRPr lang="ar-EG"/>
          </a:p>
        </p:txBody>
      </p:sp>
      <p:sp>
        <p:nvSpPr>
          <p:cNvPr id="4" name="عنصر نائب للتذييل 3"/>
          <p:cNvSpPr>
            <a:spLocks noGrp="1"/>
          </p:cNvSpPr>
          <p:nvPr>
            <p:ph type="ftr" sz="quarter" idx="11"/>
          </p:nvPr>
        </p:nvSpPr>
        <p:spPr/>
        <p:txBody>
          <a:bodyPr/>
          <a:lstStyle/>
          <a:p>
            <a:endParaRPr lang="ar-EG"/>
          </a:p>
        </p:txBody>
      </p:sp>
      <p:sp>
        <p:nvSpPr>
          <p:cNvPr id="5" name="عنصر نائب لرقم الشريحة 4"/>
          <p:cNvSpPr>
            <a:spLocks noGrp="1"/>
          </p:cNvSpPr>
          <p:nvPr>
            <p:ph type="sldNum" sz="quarter" idx="12"/>
          </p:nvPr>
        </p:nvSpPr>
        <p:spPr/>
        <p:txBody>
          <a:bodyPr/>
          <a:lstStyle/>
          <a:p>
            <a:fld id="{C4321B43-E4AD-4616-BFB1-1DC82DDFFB0F}" type="slidenum">
              <a:rPr lang="ar-EG" smtClean="0"/>
              <a:t>‹#›</a:t>
            </a:fld>
            <a:endParaRPr lang="ar-EG"/>
          </a:p>
        </p:txBody>
      </p:sp>
    </p:spTree>
    <p:extLst>
      <p:ext uri="{BB962C8B-B14F-4D97-AF65-F5344CB8AC3E}">
        <p14:creationId xmlns:p14="http://schemas.microsoft.com/office/powerpoint/2010/main" val="1082050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7347517-78A6-4957-B9EC-B826C7FDAB52}" type="datetimeFigureOut">
              <a:rPr lang="ar-EG" smtClean="0"/>
              <a:t>23/07/1441</a:t>
            </a:fld>
            <a:endParaRPr lang="ar-EG"/>
          </a:p>
        </p:txBody>
      </p:sp>
      <p:sp>
        <p:nvSpPr>
          <p:cNvPr id="3" name="عنصر نائب للتذييل 2"/>
          <p:cNvSpPr>
            <a:spLocks noGrp="1"/>
          </p:cNvSpPr>
          <p:nvPr>
            <p:ph type="ftr" sz="quarter" idx="11"/>
          </p:nvPr>
        </p:nvSpPr>
        <p:spPr/>
        <p:txBody>
          <a:bodyPr/>
          <a:lstStyle/>
          <a:p>
            <a:endParaRPr lang="ar-EG"/>
          </a:p>
        </p:txBody>
      </p:sp>
      <p:sp>
        <p:nvSpPr>
          <p:cNvPr id="4" name="عنصر نائب لرقم الشريحة 3"/>
          <p:cNvSpPr>
            <a:spLocks noGrp="1"/>
          </p:cNvSpPr>
          <p:nvPr>
            <p:ph type="sldNum" sz="quarter" idx="12"/>
          </p:nvPr>
        </p:nvSpPr>
        <p:spPr/>
        <p:txBody>
          <a:bodyPr/>
          <a:lstStyle/>
          <a:p>
            <a:fld id="{C4321B43-E4AD-4616-BFB1-1DC82DDFFB0F}" type="slidenum">
              <a:rPr lang="ar-EG" smtClean="0"/>
              <a:t>‹#›</a:t>
            </a:fld>
            <a:endParaRPr lang="ar-EG"/>
          </a:p>
        </p:txBody>
      </p:sp>
    </p:spTree>
    <p:extLst>
      <p:ext uri="{BB962C8B-B14F-4D97-AF65-F5344CB8AC3E}">
        <p14:creationId xmlns:p14="http://schemas.microsoft.com/office/powerpoint/2010/main" val="4284181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EG"/>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7347517-78A6-4957-B9EC-B826C7FDAB52}" type="datetimeFigureOut">
              <a:rPr lang="ar-EG" smtClean="0"/>
              <a:t>23/07/1441</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C4321B43-E4AD-4616-BFB1-1DC82DDFFB0F}" type="slidenum">
              <a:rPr lang="ar-EG" smtClean="0"/>
              <a:t>‹#›</a:t>
            </a:fld>
            <a:endParaRPr lang="ar-EG"/>
          </a:p>
        </p:txBody>
      </p:sp>
    </p:spTree>
    <p:extLst>
      <p:ext uri="{BB962C8B-B14F-4D97-AF65-F5344CB8AC3E}">
        <p14:creationId xmlns:p14="http://schemas.microsoft.com/office/powerpoint/2010/main" val="102145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EG"/>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7347517-78A6-4957-B9EC-B826C7FDAB52}" type="datetimeFigureOut">
              <a:rPr lang="ar-EG" smtClean="0"/>
              <a:t>23/07/1441</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C4321B43-E4AD-4616-BFB1-1DC82DDFFB0F}" type="slidenum">
              <a:rPr lang="ar-EG" smtClean="0"/>
              <a:t>‹#›</a:t>
            </a:fld>
            <a:endParaRPr lang="ar-EG"/>
          </a:p>
        </p:txBody>
      </p:sp>
    </p:spTree>
    <p:extLst>
      <p:ext uri="{BB962C8B-B14F-4D97-AF65-F5344CB8AC3E}">
        <p14:creationId xmlns:p14="http://schemas.microsoft.com/office/powerpoint/2010/main" val="1174871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EG"/>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7347517-78A6-4957-B9EC-B826C7FDAB52}" type="datetimeFigureOut">
              <a:rPr lang="ar-EG" smtClean="0"/>
              <a:t>23/07/1441</a:t>
            </a:fld>
            <a:endParaRPr lang="ar-EG"/>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4321B43-E4AD-4616-BFB1-1DC82DDFFB0F}" type="slidenum">
              <a:rPr lang="ar-EG" smtClean="0"/>
              <a:t>‹#›</a:t>
            </a:fld>
            <a:endParaRPr lang="ar-EG"/>
          </a:p>
        </p:txBody>
      </p:sp>
    </p:spTree>
    <p:extLst>
      <p:ext uri="{BB962C8B-B14F-4D97-AF65-F5344CB8AC3E}">
        <p14:creationId xmlns:p14="http://schemas.microsoft.com/office/powerpoint/2010/main" val="613594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0"/>
            <a:ext cx="9144000" cy="1916832"/>
          </a:xfrm>
          <a:blipFill>
            <a:blip r:embed="rId2"/>
            <a:tile tx="0" ty="0" sx="100000" sy="100000" flip="none" algn="tl"/>
          </a:blipFill>
        </p:spPr>
        <p:txBody>
          <a:bodyPr/>
          <a:lstStyle/>
          <a:p>
            <a:r>
              <a:rPr lang="ar-EG" dirty="0" err="1" smtClean="0"/>
              <a:t>سكشن</a:t>
            </a:r>
            <a:r>
              <a:rPr lang="ar-EG" dirty="0" smtClean="0"/>
              <a:t> </a:t>
            </a:r>
            <a:br>
              <a:rPr lang="ar-EG" dirty="0" smtClean="0"/>
            </a:br>
            <a:r>
              <a:rPr lang="ar-EG" dirty="0" smtClean="0"/>
              <a:t>المسكوكات </a:t>
            </a:r>
            <a:r>
              <a:rPr lang="ar-EG" dirty="0" smtClean="0"/>
              <a:t>الإسلامية </a:t>
            </a:r>
            <a:r>
              <a:rPr lang="ar-EG" dirty="0" err="1" smtClean="0"/>
              <a:t>فى</a:t>
            </a:r>
            <a:r>
              <a:rPr lang="ar-EG" dirty="0" smtClean="0"/>
              <a:t> العصر </a:t>
            </a:r>
            <a:r>
              <a:rPr lang="ar-EG" dirty="0" err="1" smtClean="0"/>
              <a:t>الأيوبى</a:t>
            </a:r>
            <a:endParaRPr lang="ar-EG" dirty="0"/>
          </a:p>
        </p:txBody>
      </p:sp>
      <p:sp>
        <p:nvSpPr>
          <p:cNvPr id="3" name="عنوان فرعي 2"/>
          <p:cNvSpPr>
            <a:spLocks noGrp="1"/>
          </p:cNvSpPr>
          <p:nvPr>
            <p:ph type="subTitle" idx="1"/>
          </p:nvPr>
        </p:nvSpPr>
        <p:spPr>
          <a:xfrm>
            <a:off x="0" y="1916832"/>
            <a:ext cx="9144000" cy="5184576"/>
          </a:xfrm>
          <a:blipFill>
            <a:blip r:embed="rId2"/>
            <a:tile tx="0" ty="0" sx="100000" sy="100000" flip="none" algn="tl"/>
          </a:blipFill>
        </p:spPr>
        <p:txBody>
          <a:bodyPr>
            <a:normAutofit/>
          </a:bodyPr>
          <a:lstStyle/>
          <a:p>
            <a:r>
              <a:rPr lang="ar-EG" dirty="0" smtClean="0">
                <a:solidFill>
                  <a:schemeClr val="tx1"/>
                </a:solidFill>
              </a:rPr>
              <a:t>وسنتناول </a:t>
            </a:r>
            <a:r>
              <a:rPr lang="ar-EG" dirty="0" err="1" smtClean="0">
                <a:solidFill>
                  <a:schemeClr val="tx1"/>
                </a:solidFill>
              </a:rPr>
              <a:t>فى</a:t>
            </a:r>
            <a:r>
              <a:rPr lang="ar-EG" dirty="0" smtClean="0">
                <a:solidFill>
                  <a:schemeClr val="tx1"/>
                </a:solidFill>
              </a:rPr>
              <a:t> هذا العرض </a:t>
            </a:r>
            <a:r>
              <a:rPr lang="ar-EG" dirty="0" err="1" smtClean="0">
                <a:solidFill>
                  <a:schemeClr val="tx1"/>
                </a:solidFill>
              </a:rPr>
              <a:t>التقديمى</a:t>
            </a:r>
            <a:r>
              <a:rPr lang="ar-EG" dirty="0" smtClean="0">
                <a:solidFill>
                  <a:schemeClr val="tx1"/>
                </a:solidFill>
              </a:rPr>
              <a:t> النقاط التالية :</a:t>
            </a:r>
          </a:p>
          <a:p>
            <a:endParaRPr lang="ar-EG" dirty="0" smtClean="0">
              <a:solidFill>
                <a:schemeClr val="tx1"/>
              </a:solidFill>
            </a:endParaRPr>
          </a:p>
          <a:p>
            <a:r>
              <a:rPr lang="ar-EG" dirty="0" smtClean="0">
                <a:solidFill>
                  <a:schemeClr val="tx1"/>
                </a:solidFill>
              </a:rPr>
              <a:t>1- لمحة تاريخية عن الأحوال السياسية نهاية العصر </a:t>
            </a:r>
            <a:r>
              <a:rPr lang="ar-EG" dirty="0" err="1" smtClean="0">
                <a:solidFill>
                  <a:schemeClr val="tx1"/>
                </a:solidFill>
              </a:rPr>
              <a:t>الفاطمى</a:t>
            </a:r>
            <a:r>
              <a:rPr lang="ar-EG" dirty="0" smtClean="0">
                <a:solidFill>
                  <a:schemeClr val="tx1"/>
                </a:solidFill>
              </a:rPr>
              <a:t> وبداية العصر </a:t>
            </a:r>
            <a:r>
              <a:rPr lang="ar-EG" dirty="0" err="1" smtClean="0">
                <a:solidFill>
                  <a:schemeClr val="tx1"/>
                </a:solidFill>
              </a:rPr>
              <a:t>الأيوبى</a:t>
            </a:r>
            <a:r>
              <a:rPr lang="ar-EG" dirty="0" smtClean="0">
                <a:solidFill>
                  <a:schemeClr val="tx1"/>
                </a:solidFill>
              </a:rPr>
              <a:t> وأثر ذلك على السكة </a:t>
            </a:r>
            <a:r>
              <a:rPr lang="ar-EG" dirty="0" err="1" smtClean="0">
                <a:solidFill>
                  <a:schemeClr val="tx1"/>
                </a:solidFill>
              </a:rPr>
              <a:t>الأيوبية</a:t>
            </a:r>
            <a:r>
              <a:rPr lang="ar-EG" dirty="0" smtClean="0">
                <a:solidFill>
                  <a:schemeClr val="tx1"/>
                </a:solidFill>
              </a:rPr>
              <a:t> .</a:t>
            </a:r>
          </a:p>
          <a:p>
            <a:endParaRPr lang="ar-EG" dirty="0" smtClean="0">
              <a:solidFill>
                <a:schemeClr val="tx1"/>
              </a:solidFill>
            </a:endParaRPr>
          </a:p>
          <a:p>
            <a:r>
              <a:rPr lang="ar-EG" dirty="0" smtClean="0">
                <a:solidFill>
                  <a:schemeClr val="tx1"/>
                </a:solidFill>
              </a:rPr>
              <a:t>2- طرز </a:t>
            </a:r>
            <a:r>
              <a:rPr lang="ar-EG" dirty="0" err="1" smtClean="0">
                <a:solidFill>
                  <a:schemeClr val="tx1"/>
                </a:solidFill>
              </a:rPr>
              <a:t>الدنناير</a:t>
            </a:r>
            <a:r>
              <a:rPr lang="ar-EG" dirty="0" smtClean="0">
                <a:solidFill>
                  <a:schemeClr val="tx1"/>
                </a:solidFill>
              </a:rPr>
              <a:t> </a:t>
            </a:r>
            <a:r>
              <a:rPr lang="ar-EG" dirty="0" err="1" smtClean="0">
                <a:solidFill>
                  <a:schemeClr val="tx1"/>
                </a:solidFill>
              </a:rPr>
              <a:t>فى</a:t>
            </a:r>
            <a:r>
              <a:rPr lang="ar-EG" dirty="0" smtClean="0">
                <a:solidFill>
                  <a:schemeClr val="tx1"/>
                </a:solidFill>
              </a:rPr>
              <a:t> عهد صلاح الدين </a:t>
            </a:r>
            <a:r>
              <a:rPr lang="ar-EG" dirty="0" err="1" smtClean="0">
                <a:solidFill>
                  <a:schemeClr val="tx1"/>
                </a:solidFill>
              </a:rPr>
              <a:t>الأيوبى</a:t>
            </a:r>
            <a:r>
              <a:rPr lang="ar-EG" dirty="0" smtClean="0">
                <a:solidFill>
                  <a:schemeClr val="tx1"/>
                </a:solidFill>
              </a:rPr>
              <a:t> .</a:t>
            </a:r>
          </a:p>
          <a:p>
            <a:endParaRPr lang="ar-EG" dirty="0" smtClean="0">
              <a:solidFill>
                <a:schemeClr val="tx1"/>
              </a:solidFill>
            </a:endParaRPr>
          </a:p>
          <a:p>
            <a:r>
              <a:rPr lang="ar-EG" dirty="0" smtClean="0">
                <a:solidFill>
                  <a:schemeClr val="tx1"/>
                </a:solidFill>
              </a:rPr>
              <a:t>3- طرز الدراهم </a:t>
            </a:r>
            <a:r>
              <a:rPr lang="ar-EG" dirty="0" err="1" smtClean="0">
                <a:solidFill>
                  <a:schemeClr val="tx1"/>
                </a:solidFill>
              </a:rPr>
              <a:t>فى</a:t>
            </a:r>
            <a:r>
              <a:rPr lang="ar-EG" dirty="0" smtClean="0">
                <a:solidFill>
                  <a:schemeClr val="tx1"/>
                </a:solidFill>
              </a:rPr>
              <a:t> عهد صلاح الدين </a:t>
            </a:r>
            <a:r>
              <a:rPr lang="ar-EG" dirty="0" err="1" smtClean="0">
                <a:solidFill>
                  <a:schemeClr val="tx1"/>
                </a:solidFill>
              </a:rPr>
              <a:t>الايوبى</a:t>
            </a:r>
            <a:r>
              <a:rPr lang="ar-EG" dirty="0" smtClean="0">
                <a:solidFill>
                  <a:schemeClr val="tx1"/>
                </a:solidFill>
              </a:rPr>
              <a:t> .</a:t>
            </a:r>
            <a:endParaRPr lang="ar-EG" dirty="0">
              <a:solidFill>
                <a:schemeClr val="tx1"/>
              </a:solidFill>
            </a:endParaRPr>
          </a:p>
        </p:txBody>
      </p:sp>
    </p:spTree>
    <p:extLst>
      <p:ext uri="{BB962C8B-B14F-4D97-AF65-F5344CB8AC3E}">
        <p14:creationId xmlns:p14="http://schemas.microsoft.com/office/powerpoint/2010/main" val="864029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normAutofit fontScale="90000"/>
          </a:bodyPr>
          <a:lstStyle/>
          <a:p>
            <a:r>
              <a:rPr lang="ar-EG" sz="1800" b="1" dirty="0" smtClean="0">
                <a:solidFill>
                  <a:srgbClr val="FF0000"/>
                </a:solidFill>
              </a:rPr>
              <a:t> </a:t>
            </a:r>
            <a:br>
              <a:rPr lang="ar-EG" sz="1800" b="1" dirty="0" smtClean="0">
                <a:solidFill>
                  <a:srgbClr val="FF0000"/>
                </a:solidFill>
              </a:rPr>
            </a:br>
            <a:r>
              <a:rPr lang="ar-EG" sz="1800" b="1" dirty="0">
                <a:solidFill>
                  <a:srgbClr val="FF0000"/>
                </a:solidFill>
              </a:rPr>
              <a:t/>
            </a:r>
            <a:br>
              <a:rPr lang="ar-EG" sz="1800" b="1" dirty="0">
                <a:solidFill>
                  <a:srgbClr val="FF0000"/>
                </a:solidFill>
              </a:rPr>
            </a:br>
            <a:r>
              <a:rPr lang="ar-EG" sz="1800" b="1" dirty="0" smtClean="0">
                <a:solidFill>
                  <a:srgbClr val="FF0000"/>
                </a:solidFill>
              </a:rPr>
              <a:t/>
            </a:r>
            <a:br>
              <a:rPr lang="ar-EG" sz="1800" b="1" dirty="0" smtClean="0">
                <a:solidFill>
                  <a:srgbClr val="FF0000"/>
                </a:solidFill>
              </a:rPr>
            </a:br>
            <a:r>
              <a:rPr lang="ar-EG" sz="1800" b="1" dirty="0">
                <a:solidFill>
                  <a:srgbClr val="FF0000"/>
                </a:solidFill>
              </a:rPr>
              <a:t/>
            </a:r>
            <a:br>
              <a:rPr lang="ar-EG" sz="1800" b="1" dirty="0">
                <a:solidFill>
                  <a:srgbClr val="FF0000"/>
                </a:solidFill>
              </a:rPr>
            </a:br>
            <a:r>
              <a:rPr lang="ar-EG" sz="1800" b="1" dirty="0" smtClean="0">
                <a:solidFill>
                  <a:srgbClr val="FF0000"/>
                </a:solidFill>
              </a:rPr>
              <a:t/>
            </a:r>
            <a:br>
              <a:rPr lang="ar-EG" sz="1800" b="1" dirty="0" smtClean="0">
                <a:solidFill>
                  <a:srgbClr val="FF0000"/>
                </a:solidFill>
              </a:rPr>
            </a:br>
            <a:r>
              <a:rPr lang="ar-EG" sz="1800" b="1" dirty="0">
                <a:solidFill>
                  <a:srgbClr val="FF0000"/>
                </a:solidFill>
              </a:rPr>
              <a:t/>
            </a:r>
            <a:br>
              <a:rPr lang="ar-EG" sz="1800" b="1" dirty="0">
                <a:solidFill>
                  <a:srgbClr val="FF0000"/>
                </a:solidFill>
              </a:rPr>
            </a:br>
            <a:r>
              <a:rPr lang="ar-EG" sz="1800" b="1" dirty="0" smtClean="0">
                <a:solidFill>
                  <a:srgbClr val="FF0000"/>
                </a:solidFill>
              </a:rPr>
              <a:t/>
            </a:r>
            <a:br>
              <a:rPr lang="ar-EG" sz="1800" b="1" dirty="0" smtClean="0">
                <a:solidFill>
                  <a:srgbClr val="FF0000"/>
                </a:solidFill>
              </a:rPr>
            </a:br>
            <a:r>
              <a:rPr lang="ar-EG" sz="1800" b="1" dirty="0">
                <a:solidFill>
                  <a:srgbClr val="FF0000"/>
                </a:solidFill>
              </a:rPr>
              <a:t/>
            </a:r>
            <a:br>
              <a:rPr lang="ar-EG" sz="1800" b="1" dirty="0">
                <a:solidFill>
                  <a:srgbClr val="FF0000"/>
                </a:solidFill>
              </a:rPr>
            </a:br>
            <a:r>
              <a:rPr lang="ar-EG" sz="1800" b="1" dirty="0" smtClean="0">
                <a:solidFill>
                  <a:srgbClr val="FF0000"/>
                </a:solidFill>
              </a:rPr>
              <a:t/>
            </a:r>
            <a:br>
              <a:rPr lang="ar-EG" sz="1800" b="1" dirty="0" smtClean="0">
                <a:solidFill>
                  <a:srgbClr val="FF0000"/>
                </a:solidFill>
              </a:rPr>
            </a:br>
            <a:r>
              <a:rPr lang="ar-EG" sz="1800" b="1" dirty="0">
                <a:solidFill>
                  <a:srgbClr val="FF0000"/>
                </a:solidFill>
              </a:rPr>
              <a:t/>
            </a:r>
            <a:br>
              <a:rPr lang="ar-EG" sz="1800" b="1" dirty="0">
                <a:solidFill>
                  <a:srgbClr val="FF0000"/>
                </a:solidFill>
              </a:rPr>
            </a:br>
            <a:r>
              <a:rPr lang="ar-EG" sz="1800" b="1" dirty="0" smtClean="0">
                <a:solidFill>
                  <a:srgbClr val="FF0000"/>
                </a:solidFill>
              </a:rPr>
              <a:t/>
            </a:r>
            <a:br>
              <a:rPr lang="ar-EG" sz="1800" b="1" dirty="0" smtClean="0">
                <a:solidFill>
                  <a:srgbClr val="FF0000"/>
                </a:solidFill>
              </a:rPr>
            </a:br>
            <a:r>
              <a:rPr lang="ar-EG" sz="1800" b="1" dirty="0">
                <a:solidFill>
                  <a:srgbClr val="FF0000"/>
                </a:solidFill>
              </a:rPr>
              <a:t/>
            </a:r>
            <a:br>
              <a:rPr lang="ar-EG" sz="1800" b="1" dirty="0">
                <a:solidFill>
                  <a:srgbClr val="FF0000"/>
                </a:solidFill>
              </a:rPr>
            </a:br>
            <a:r>
              <a:rPr lang="ar-EG" sz="1800" b="1" dirty="0" smtClean="0">
                <a:solidFill>
                  <a:srgbClr val="FF0000"/>
                </a:solidFill>
              </a:rPr>
              <a:t/>
            </a:r>
            <a:br>
              <a:rPr lang="ar-EG" sz="1800" b="1" dirty="0" smtClean="0">
                <a:solidFill>
                  <a:srgbClr val="FF0000"/>
                </a:solidFill>
              </a:rPr>
            </a:br>
            <a:r>
              <a:rPr lang="ar-EG" sz="1800" b="1" dirty="0" smtClean="0">
                <a:solidFill>
                  <a:srgbClr val="FF0000"/>
                </a:solidFill>
              </a:rPr>
              <a:t>  الوجه:                                                                                                             الظهر:</a:t>
            </a:r>
            <a:r>
              <a:rPr lang="ar-EG" sz="1400" b="1" dirty="0"/>
              <a:t/>
            </a:r>
            <a:br>
              <a:rPr lang="ar-EG" sz="1400" b="1" dirty="0"/>
            </a:br>
            <a:r>
              <a:rPr lang="ar-EG" sz="1400" b="1" dirty="0" smtClean="0"/>
              <a:t>         </a:t>
            </a:r>
            <a:r>
              <a:rPr lang="ar-EG" sz="1400" b="1" dirty="0"/>
              <a:t/>
            </a:r>
            <a:br>
              <a:rPr lang="ar-EG" sz="1400" b="1" dirty="0"/>
            </a:br>
            <a:r>
              <a:rPr lang="ar-EG" sz="1300" b="1" dirty="0" smtClean="0"/>
              <a:t>  المركز                                                                                                                                             </a:t>
            </a:r>
            <a:r>
              <a:rPr lang="ar-EG" sz="1300" b="1" dirty="0" err="1" smtClean="0"/>
              <a:t>المركز</a:t>
            </a:r>
            <a:r>
              <a:rPr lang="ar-EG" sz="1300" b="1" dirty="0"/>
              <a:t/>
            </a:r>
            <a:br>
              <a:rPr lang="ar-EG" sz="1300" b="1" dirty="0"/>
            </a:br>
            <a:r>
              <a:rPr lang="ar-EG" sz="1600" b="1" dirty="0" smtClean="0"/>
              <a:t> </a:t>
            </a:r>
            <a:r>
              <a:rPr lang="ar-EG" sz="1300" b="1" dirty="0" smtClean="0"/>
              <a:t>الإمــــــــام                                                                                                                                          يوسف</a:t>
            </a:r>
            <a:r>
              <a:rPr lang="ar-EG" sz="1600" b="1" dirty="0"/>
              <a:t/>
            </a:r>
            <a:br>
              <a:rPr lang="ar-EG" sz="1600" b="1" dirty="0"/>
            </a:br>
            <a:r>
              <a:rPr lang="ar-EG" sz="1300" b="1" dirty="0" smtClean="0"/>
              <a:t>                                                                                                                                                          بن </a:t>
            </a:r>
            <a:r>
              <a:rPr lang="ar-EG" sz="1300" b="1" dirty="0"/>
              <a:t/>
            </a:r>
            <a:br>
              <a:rPr lang="ar-EG" sz="1300" b="1" dirty="0"/>
            </a:br>
            <a:r>
              <a:rPr lang="ar-EG" sz="1300" b="1" dirty="0" smtClean="0"/>
              <a:t>الحــــــــسن                                                                                                                                         أيوب</a:t>
            </a:r>
            <a:r>
              <a:rPr lang="ar-EG" sz="1300" b="1" dirty="0"/>
              <a:t/>
            </a:r>
            <a:br>
              <a:rPr lang="ar-EG" sz="1300" b="1" dirty="0"/>
            </a:br>
            <a:r>
              <a:rPr lang="ar-EG" sz="1300" b="1" dirty="0" smtClean="0"/>
              <a:t/>
            </a:r>
            <a:br>
              <a:rPr lang="ar-EG" sz="1300" b="1" dirty="0" smtClean="0"/>
            </a:br>
            <a:r>
              <a:rPr lang="ar-EG" sz="1300" b="1" dirty="0" smtClean="0"/>
              <a:t>  الهامش الداخلي:                                                                                                                             الهامش الداخلي : </a:t>
            </a:r>
            <a:br>
              <a:rPr lang="ar-EG" sz="1300" b="1" dirty="0" smtClean="0"/>
            </a:br>
            <a:r>
              <a:rPr lang="ar-EG" sz="1300" b="1" dirty="0" smtClean="0"/>
              <a:t>المستضيء بأمر الله أمير المؤمنين                                                                                                       الملك عال الناصر غاية </a:t>
            </a:r>
            <a:br>
              <a:rPr lang="ar-EG" sz="1300" b="1" dirty="0" smtClean="0"/>
            </a:br>
            <a:r>
              <a:rPr lang="ar-EG" sz="1300" b="1" dirty="0" smtClean="0"/>
              <a:t/>
            </a:r>
            <a:br>
              <a:rPr lang="ar-EG" sz="1300" b="1" dirty="0" smtClean="0"/>
            </a:br>
            <a:r>
              <a:rPr lang="ar-EG" sz="1300" b="1" dirty="0" smtClean="0"/>
              <a:t>الهامش الأوسط                                                                                                                                 الهامش الأوسط:</a:t>
            </a:r>
            <a:br>
              <a:rPr lang="ar-EG" sz="1300" b="1" dirty="0" smtClean="0"/>
            </a:br>
            <a:r>
              <a:rPr lang="ar-EG" sz="1300" b="1" dirty="0" smtClean="0"/>
              <a:t> لا </a:t>
            </a:r>
            <a:r>
              <a:rPr lang="ar-EG" sz="1300" b="1" dirty="0"/>
              <a:t>إله إلا الله وحده لا شريك له أبو </a:t>
            </a:r>
            <a:r>
              <a:rPr lang="ar-EG" sz="1300" b="1" dirty="0" smtClean="0"/>
              <a:t>محمد                                                                                           </a:t>
            </a:r>
            <a:r>
              <a:rPr lang="ar-EG" sz="1300" b="1" dirty="0"/>
              <a:t>ولو كره المشركون </a:t>
            </a:r>
            <a:r>
              <a:rPr lang="ar-EG" sz="1300" b="1" dirty="0" err="1"/>
              <a:t>صلی</a:t>
            </a:r>
            <a:r>
              <a:rPr lang="ar-EG" sz="1300" b="1" dirty="0"/>
              <a:t> الله عليه وعلى </a:t>
            </a:r>
            <a:r>
              <a:rPr lang="ar-EG" sz="1300" b="1" dirty="0" err="1" smtClean="0"/>
              <a:t>آله</a:t>
            </a:r>
            <a:r>
              <a:rPr lang="ar-EG" sz="1300" b="1" dirty="0" smtClean="0"/>
              <a:t/>
            </a:r>
            <a:br>
              <a:rPr lang="ar-EG" sz="1300" b="1" dirty="0" smtClean="0"/>
            </a:br>
            <a:r>
              <a:rPr lang="ar-EG" sz="1300" b="1" dirty="0" smtClean="0"/>
              <a:t/>
            </a:r>
            <a:br>
              <a:rPr lang="ar-EG" sz="1300" b="1" dirty="0" smtClean="0"/>
            </a:br>
            <a:r>
              <a:rPr lang="ar-EG" sz="1300" b="1" dirty="0" smtClean="0"/>
              <a:t>الهامش الخارجي :                                                                                                                          الهامش الخارجي :  </a:t>
            </a:r>
            <a:br>
              <a:rPr lang="ar-EG" sz="1300" b="1" dirty="0" smtClean="0"/>
            </a:br>
            <a:r>
              <a:rPr lang="ar-EG" sz="1300" b="1" dirty="0" smtClean="0"/>
              <a:t>بسم </a:t>
            </a:r>
            <a:r>
              <a:rPr lang="ar-EG" sz="1300" b="1" dirty="0"/>
              <a:t>الله الرحمن الرحيم ضرب هذا </a:t>
            </a:r>
            <a:r>
              <a:rPr lang="ar-EG" sz="1300" b="1" dirty="0" err="1"/>
              <a:t>الدنير</a:t>
            </a:r>
            <a:r>
              <a:rPr lang="ar-EG" sz="1300" b="1" dirty="0"/>
              <a:t> </a:t>
            </a:r>
            <a:r>
              <a:rPr lang="ar-EG" sz="1300" b="1" dirty="0" smtClean="0"/>
              <a:t>                                                                                        محمد </a:t>
            </a:r>
            <a:r>
              <a:rPr lang="ar-EG" sz="1300" b="1" dirty="0"/>
              <a:t>رسول الله </a:t>
            </a:r>
            <a:r>
              <a:rPr lang="ar-EG" sz="1300" b="1" dirty="0" smtClean="0"/>
              <a:t>أرسله بالهدى ودين</a:t>
            </a:r>
            <a:br>
              <a:rPr lang="ar-EG" sz="1300" b="1" dirty="0" smtClean="0"/>
            </a:br>
            <a:r>
              <a:rPr lang="ar-EG" sz="1300" b="1" dirty="0" smtClean="0"/>
              <a:t> بالقاهرة سنة أحد وسبعين </a:t>
            </a:r>
            <a:r>
              <a:rPr lang="ar-EG" sz="1300" b="1" dirty="0" err="1" smtClean="0"/>
              <a:t>وخمسماية</a:t>
            </a:r>
            <a:r>
              <a:rPr lang="ar-EG" sz="1300" b="1" dirty="0" smtClean="0"/>
              <a:t>                                                                                                  </a:t>
            </a:r>
            <a:r>
              <a:rPr lang="ar-EG" sz="1300" b="1" dirty="0"/>
              <a:t>الحق ليظهره على الدين كله</a:t>
            </a:r>
            <a:r>
              <a:rPr lang="ar-EG" sz="1300" b="1" dirty="0" smtClean="0">
                <a:effectLst/>
              </a:rPr>
              <a:t/>
            </a:r>
            <a:br>
              <a:rPr lang="ar-EG" sz="1300" b="1" dirty="0" smtClean="0">
                <a:effectLst/>
              </a:rPr>
            </a:br>
            <a:r>
              <a:rPr lang="ar-EG" sz="1300" b="1" dirty="0" smtClean="0">
                <a:effectLst/>
              </a:rPr>
              <a:t>     </a:t>
            </a:r>
            <a:r>
              <a:rPr lang="ar-EG" sz="1300" b="1" dirty="0" smtClean="0"/>
              <a:t/>
            </a:r>
            <a:br>
              <a:rPr lang="ar-EG" sz="1300" b="1" dirty="0" smtClean="0"/>
            </a:br>
            <a:endParaRPr lang="ar-EG" sz="1400" b="1" dirty="0">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4893" y="176646"/>
            <a:ext cx="6479852" cy="303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173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0" y="0"/>
            <a:ext cx="9144000" cy="6858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a:outerShdw blurRad="50800" dist="38100" dir="2700000" algn="tl" rotWithShape="0">
              <a:prstClr val="black">
                <a:alpha val="40000"/>
              </a:prstClr>
            </a:outerShdw>
          </a:effectLst>
        </p:spPr>
        <p:txBody>
          <a:bodyPr>
            <a:normAutofit/>
          </a:bodyPr>
          <a:lstStyle/>
          <a:p>
            <a:r>
              <a:rPr lang="ar-EG" sz="1800" b="1" dirty="0" smtClean="0"/>
              <a:t>الطراز </a:t>
            </a:r>
            <a:r>
              <a:rPr lang="ar-EG" sz="1800" b="1" dirty="0" err="1" smtClean="0"/>
              <a:t>الثانى</a:t>
            </a:r>
            <a:r>
              <a:rPr lang="ar-EG" sz="1800" b="1" dirty="0" smtClean="0"/>
              <a:t> : </a:t>
            </a:r>
            <a:br>
              <a:rPr lang="ar-EG" sz="1800" b="1" dirty="0" smtClean="0"/>
            </a:br>
            <a:r>
              <a:rPr lang="ar-EG" sz="1800" b="1" dirty="0" smtClean="0"/>
              <a:t/>
            </a:r>
            <a:br>
              <a:rPr lang="ar-EG" sz="1800" b="1" dirty="0" smtClean="0"/>
            </a:br>
            <a:r>
              <a:rPr lang="ar-EG" sz="1800" b="1" dirty="0" smtClean="0"/>
              <a:t>النقود </a:t>
            </a:r>
            <a:r>
              <a:rPr lang="ar-EG" sz="1800" b="1" dirty="0"/>
              <a:t>المدونة باسم الخليفة الناصر أحمد في الوجه، والملك الناصر يوسف الأول في </a:t>
            </a:r>
            <a:r>
              <a:rPr lang="ar-EG" sz="1800" b="1" dirty="0" smtClean="0"/>
              <a:t>الظهر</a:t>
            </a:r>
            <a:r>
              <a:rPr lang="ar-EG" sz="1800" b="1" dirty="0" smtClean="0">
                <a:effectLst/>
              </a:rPr>
              <a:t/>
            </a:r>
            <a:br>
              <a:rPr lang="ar-EG" sz="1800" b="1" dirty="0" smtClean="0">
                <a:effectLst/>
              </a:rPr>
            </a:br>
            <a:r>
              <a:rPr lang="ar-EG" sz="1800" b="1" dirty="0" smtClean="0">
                <a:effectLst/>
              </a:rPr>
              <a:t>(</a:t>
            </a:r>
            <a:r>
              <a:rPr lang="ar-EG" sz="1800" b="1" dirty="0" smtClean="0"/>
              <a:t>575- 589 هـ / 1173 - 1179 ). </a:t>
            </a:r>
            <a:br>
              <a:rPr lang="ar-EG" sz="1800" b="1" dirty="0" smtClean="0"/>
            </a:br>
            <a:r>
              <a:rPr lang="ar-EG" sz="1800" b="1" dirty="0" smtClean="0"/>
              <a:t>والطراز </a:t>
            </a:r>
            <a:r>
              <a:rPr lang="ar-EG" sz="1800" b="1" dirty="0" err="1" smtClean="0"/>
              <a:t>الثانى</a:t>
            </a:r>
            <a:r>
              <a:rPr lang="ar-EG" sz="1800" b="1" dirty="0" smtClean="0"/>
              <a:t> يشتمل </a:t>
            </a:r>
            <a:r>
              <a:rPr lang="ar-EG" sz="1800" b="1" dirty="0"/>
              <a:t>على تسجيل اسم وألقاب صلاح الدين الأيوبي مع نقش اسم وألقاب الخليفة العباسي الناصر أحمد . وذلك بعد وفاة والده الإمام المستضيء في سنة 575 </a:t>
            </a:r>
            <a:r>
              <a:rPr lang="ar-EG" sz="1800" b="1" dirty="0" smtClean="0"/>
              <a:t>هـ/ </a:t>
            </a:r>
            <a:r>
              <a:rPr lang="ar-EG" sz="1800" b="1" dirty="0"/>
              <a:t>۱۱۷۵م، وقد حدث تطور في نقود هذا القسم من حيث الشكل العام والكتابات ، حيث اشتملت الدنانير</a:t>
            </a:r>
            <a:r>
              <a:rPr lang="ar-EG" sz="1800" b="1" dirty="0" smtClean="0">
                <a:effectLst/>
              </a:rPr>
              <a:t/>
            </a:r>
            <a:br>
              <a:rPr lang="ar-EG" sz="1800" b="1" dirty="0" smtClean="0">
                <a:effectLst/>
              </a:rPr>
            </a:br>
            <a:r>
              <a:rPr lang="ar-EG" sz="1800" b="1" dirty="0"/>
              <a:t>على كتابات مركزية وهامشين فقط، ومنها دينار ضرب </a:t>
            </a:r>
            <a:r>
              <a:rPr lang="ar-EG" sz="1800" b="1" dirty="0" smtClean="0"/>
              <a:t>بالقاهرة  سنة 581  هـ </a:t>
            </a:r>
            <a:r>
              <a:rPr lang="ar-EG" sz="1800" b="1" dirty="0"/>
              <a:t>عبارة عن ثلاث دوائر متوازية تتميز الدائرة الوسطى بأنها مزدوجة وسجل بالدائرة الداخلية </a:t>
            </a:r>
            <a:r>
              <a:rPr lang="ar-EG" sz="1800" b="1" dirty="0" smtClean="0"/>
              <a:t>كتابات </a:t>
            </a:r>
            <a:r>
              <a:rPr lang="ar-EG" sz="1800" b="1" dirty="0"/>
              <a:t>المركز وبينها وبين الدائرة الوسطى سجلت كتابات الهامش الداخلي وبين هذه </a:t>
            </a:r>
            <a:r>
              <a:rPr lang="ar-EG" sz="1800" b="1" dirty="0" smtClean="0"/>
              <a:t>الدائرة والدائرة الخارجية نقشت </a:t>
            </a:r>
            <a:r>
              <a:rPr lang="ar-EG" sz="1800" b="1" dirty="0"/>
              <a:t>كتابات الهامش الخارجي </a:t>
            </a:r>
            <a:r>
              <a:rPr lang="ar-EG" sz="1800" b="1" dirty="0" smtClean="0"/>
              <a:t>وجاءت </a:t>
            </a:r>
            <a:r>
              <a:rPr lang="ar-EG" sz="1800" b="1" dirty="0"/>
              <a:t>كتاباته هكذا </a:t>
            </a:r>
            <a:r>
              <a:rPr lang="ar-EG" sz="1800" b="1" dirty="0" smtClean="0"/>
              <a:t>:</a:t>
            </a:r>
            <a:r>
              <a:rPr lang="ar-EG" sz="1400" b="0" dirty="0" smtClean="0">
                <a:effectLst/>
              </a:rPr>
              <a:t/>
            </a:r>
            <a:br>
              <a:rPr lang="ar-EG" sz="1400" b="0" dirty="0" smtClean="0">
                <a:effectLst/>
              </a:rPr>
            </a:br>
            <a:r>
              <a:rPr lang="ar-EG" sz="1400" b="0" dirty="0" smtClean="0">
                <a:effectLst/>
              </a:rPr>
              <a:t/>
            </a:r>
            <a:br>
              <a:rPr lang="ar-EG" sz="1400" b="0" dirty="0" smtClean="0">
                <a:effectLst/>
              </a:rPr>
            </a:br>
            <a:r>
              <a:rPr lang="ar-EG" sz="1400" dirty="0" smtClean="0"/>
              <a:t/>
            </a:r>
            <a:br>
              <a:rPr lang="ar-EG" sz="1400" dirty="0" smtClean="0"/>
            </a:br>
            <a:r>
              <a:rPr lang="ar-EG" sz="1400" b="0" dirty="0" smtClean="0">
                <a:effectLst/>
              </a:rPr>
              <a:t/>
            </a:r>
            <a:br>
              <a:rPr lang="ar-EG" sz="1400" b="0" dirty="0" smtClean="0">
                <a:effectLst/>
              </a:rPr>
            </a:br>
            <a:r>
              <a:rPr lang="ar-EG" sz="1400" dirty="0" smtClean="0"/>
              <a:t/>
            </a:r>
            <a:br>
              <a:rPr lang="ar-EG" sz="1400" dirty="0" smtClean="0"/>
            </a:br>
            <a:r>
              <a:rPr lang="ar-EG" sz="1400" b="0" dirty="0" smtClean="0">
                <a:effectLst/>
              </a:rPr>
              <a:t/>
            </a:r>
            <a:br>
              <a:rPr lang="ar-EG" sz="1400" b="0" dirty="0" smtClean="0">
                <a:effectLst/>
              </a:rPr>
            </a:br>
            <a:r>
              <a:rPr lang="ar-EG" sz="1400" dirty="0" smtClean="0"/>
              <a:t/>
            </a:r>
            <a:br>
              <a:rPr lang="ar-EG" sz="1400" dirty="0" smtClean="0"/>
            </a:br>
            <a:endParaRPr lang="ar-EG" sz="1400" dirty="0">
              <a:cs typeface="+mn-cs"/>
            </a:endParaRPr>
          </a:p>
        </p:txBody>
      </p:sp>
    </p:spTree>
    <p:extLst>
      <p:ext uri="{BB962C8B-B14F-4D97-AF65-F5344CB8AC3E}">
        <p14:creationId xmlns:p14="http://schemas.microsoft.com/office/powerpoint/2010/main" val="1670701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0" y="0"/>
            <a:ext cx="9144000" cy="6858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a:normAutofit/>
          </a:bodyPr>
          <a:lstStyle/>
          <a:p>
            <a:pPr algn="r"/>
            <a:r>
              <a:rPr lang="ar-EG" sz="1400" dirty="0" smtClean="0"/>
              <a:t>              </a:t>
            </a:r>
            <a:r>
              <a:rPr lang="ar-EG" sz="1600" dirty="0" smtClean="0">
                <a:solidFill>
                  <a:srgbClr val="FF0000"/>
                </a:solidFill>
                <a:cs typeface="+mn-cs"/>
              </a:rPr>
              <a:t>الوجه                                                                                                                      الظهر:</a:t>
            </a:r>
            <a:br>
              <a:rPr lang="ar-EG" sz="1600" dirty="0" smtClean="0">
                <a:solidFill>
                  <a:srgbClr val="FF0000"/>
                </a:solidFill>
                <a:cs typeface="+mn-cs"/>
              </a:rPr>
            </a:br>
            <a:r>
              <a:rPr lang="ar-EG" sz="1600" dirty="0" smtClean="0">
                <a:solidFill>
                  <a:srgbClr val="FF0000"/>
                </a:solidFill>
                <a:cs typeface="+mn-cs"/>
              </a:rPr>
              <a:t> </a:t>
            </a:r>
            <a:r>
              <a:rPr lang="ar-EG" sz="1400" b="1" dirty="0" smtClean="0">
                <a:effectLst/>
              </a:rPr>
              <a:t/>
            </a:r>
            <a:br>
              <a:rPr lang="ar-EG" sz="1400" b="1" dirty="0" smtClean="0">
                <a:effectLst/>
              </a:rPr>
            </a:br>
            <a:r>
              <a:rPr lang="ar-EG" sz="1400" b="1" dirty="0" smtClean="0">
                <a:effectLst/>
              </a:rPr>
              <a:t>             </a:t>
            </a:r>
            <a:r>
              <a:rPr lang="ar-EG" sz="1400" b="1" dirty="0" smtClean="0"/>
              <a:t>المركز:                                                                                                                                                     المركز:</a:t>
            </a:r>
            <a:r>
              <a:rPr lang="ar-EG" sz="1400" b="1" dirty="0" smtClean="0">
                <a:effectLst/>
              </a:rPr>
              <a:t/>
            </a:r>
            <a:br>
              <a:rPr lang="ar-EG" sz="1400" b="1" dirty="0" smtClean="0">
                <a:effectLst/>
              </a:rPr>
            </a:br>
            <a:r>
              <a:rPr lang="ar-EG" sz="1400" b="0" dirty="0" smtClean="0">
                <a:effectLst/>
              </a:rPr>
              <a:t>             الإمام                                                                                                                                                        </a:t>
            </a:r>
            <a:r>
              <a:rPr lang="ar-EG" sz="1400" dirty="0" smtClean="0"/>
              <a:t>يوسف</a:t>
            </a:r>
            <a:r>
              <a:rPr lang="ar-EG" sz="1400" b="0" dirty="0" smtClean="0">
                <a:effectLst/>
              </a:rPr>
              <a:t/>
            </a:r>
            <a:br>
              <a:rPr lang="ar-EG" sz="1400" b="0" dirty="0" smtClean="0">
                <a:effectLst/>
              </a:rPr>
            </a:br>
            <a:r>
              <a:rPr lang="ar-EG" sz="1400" b="0" dirty="0" smtClean="0">
                <a:effectLst/>
              </a:rPr>
              <a:t>              أحمد</a:t>
            </a:r>
            <a:r>
              <a:rPr lang="ar-EG" sz="1400" dirty="0" smtClean="0"/>
              <a:t>                                                                                                                                                        بن أيوب </a:t>
            </a:r>
            <a:br>
              <a:rPr lang="ar-EG" sz="1400" dirty="0" smtClean="0"/>
            </a:br>
            <a:r>
              <a:rPr lang="ar-EG" sz="1400" dirty="0" smtClean="0"/>
              <a:t/>
            </a:r>
            <a:br>
              <a:rPr lang="ar-EG" sz="1400" dirty="0" smtClean="0"/>
            </a:br>
            <a:r>
              <a:rPr lang="ar-EG" sz="1400" dirty="0" smtClean="0"/>
              <a:t>        </a:t>
            </a:r>
            <a:r>
              <a:rPr lang="ar-EG" sz="1400" b="0" dirty="0" smtClean="0">
                <a:effectLst/>
              </a:rPr>
              <a:t> </a:t>
            </a:r>
            <a:r>
              <a:rPr lang="ar-EG" sz="1400" b="1" dirty="0" smtClean="0"/>
              <a:t>الهامش الداخلي : </a:t>
            </a:r>
            <a:r>
              <a:rPr lang="ar-EG" sz="1400" b="1" dirty="0" smtClean="0">
                <a:effectLst/>
              </a:rPr>
              <a:t>                                                                                                                                     </a:t>
            </a:r>
            <a:r>
              <a:rPr lang="ar-EG" sz="1400" b="1" dirty="0" smtClean="0"/>
              <a:t>الهامش الداخلي:</a:t>
            </a:r>
            <a:r>
              <a:rPr lang="ar-EG" sz="1400" b="0" dirty="0" smtClean="0">
                <a:effectLst/>
              </a:rPr>
              <a:t/>
            </a:r>
            <a:br>
              <a:rPr lang="ar-EG" sz="1400" b="0" dirty="0" smtClean="0">
                <a:effectLst/>
              </a:rPr>
            </a:br>
            <a:r>
              <a:rPr lang="ar-EG" sz="1400" b="0" dirty="0" smtClean="0">
                <a:effectLst/>
              </a:rPr>
              <a:t> </a:t>
            </a:r>
            <a:r>
              <a:rPr lang="ar-EG" sz="1400" dirty="0" smtClean="0"/>
              <a:t>لا إله إلا الله أبو العباس الناصر                                                                                                                    عال الملك غاية صلاح الدين  </a:t>
            </a:r>
            <a:br>
              <a:rPr lang="ar-EG" sz="1400" dirty="0" smtClean="0"/>
            </a:br>
            <a:r>
              <a:rPr lang="ar-EG" sz="1400" dirty="0" smtClean="0"/>
              <a:t>  لدين الله أمير المؤمنين                                                                                        </a:t>
            </a:r>
            <a:r>
              <a:rPr lang="ar-EG" sz="1400" b="0" dirty="0" smtClean="0">
                <a:effectLst/>
              </a:rPr>
              <a:t/>
            </a:r>
            <a:br>
              <a:rPr lang="ar-EG" sz="1400" b="0" dirty="0" smtClean="0">
                <a:effectLst/>
              </a:rPr>
            </a:br>
            <a:r>
              <a:rPr lang="ar-EG" sz="1400" b="0" dirty="0" smtClean="0">
                <a:effectLst/>
              </a:rPr>
              <a:t/>
            </a:r>
            <a:br>
              <a:rPr lang="ar-EG" sz="1400" b="0" dirty="0" smtClean="0">
                <a:effectLst/>
              </a:rPr>
            </a:br>
            <a:r>
              <a:rPr lang="ar-EG" sz="1400" b="1" dirty="0" smtClean="0">
                <a:effectLst/>
              </a:rPr>
              <a:t>      </a:t>
            </a:r>
            <a:r>
              <a:rPr lang="ar-EG" sz="1400" b="1" dirty="0" smtClean="0"/>
              <a:t>الهامش الخارجي:                                                                                                                                      الهامش الخارجي :</a:t>
            </a:r>
            <a:r>
              <a:rPr lang="ar-EG" sz="1400" b="0" dirty="0" smtClean="0">
                <a:effectLst/>
              </a:rPr>
              <a:t/>
            </a:r>
            <a:br>
              <a:rPr lang="ar-EG" sz="1400" b="0" dirty="0" smtClean="0">
                <a:effectLst/>
              </a:rPr>
            </a:br>
            <a:r>
              <a:rPr lang="ar-EG" sz="1400" b="0" dirty="0" smtClean="0">
                <a:effectLst/>
              </a:rPr>
              <a:t>  </a:t>
            </a:r>
            <a:r>
              <a:rPr lang="ar-EG" sz="1400" dirty="0" smtClean="0"/>
              <a:t>بسم الله الرحمن الرحيم ضرب هذا </a:t>
            </a:r>
            <a:r>
              <a:rPr lang="ar-EG" sz="1400" dirty="0" err="1" smtClean="0"/>
              <a:t>الدنير</a:t>
            </a:r>
            <a:r>
              <a:rPr lang="ar-EG" sz="1400" dirty="0" smtClean="0"/>
              <a:t>                                                                                                محمد رسول الله أرسله بالهدى ودين الحق</a:t>
            </a:r>
            <a:br>
              <a:rPr lang="ar-EG" sz="1400" dirty="0" smtClean="0"/>
            </a:br>
            <a:r>
              <a:rPr lang="ar-EG" sz="1400" dirty="0" smtClean="0"/>
              <a:t>  بالقاهرة سنة احدى وثمانين وخمس </a:t>
            </a:r>
            <a:r>
              <a:rPr lang="ar-EG" sz="1400" dirty="0" err="1" smtClean="0"/>
              <a:t>مايه</a:t>
            </a:r>
            <a:r>
              <a:rPr lang="ar-EG" sz="1400" dirty="0" smtClean="0"/>
              <a:t>                                                                                                 </a:t>
            </a:r>
            <a:r>
              <a:rPr lang="ar-EG" sz="1400" b="0" dirty="0" smtClean="0">
                <a:effectLst/>
              </a:rPr>
              <a:t>   </a:t>
            </a:r>
            <a:r>
              <a:rPr lang="ar-EG" sz="1400" dirty="0" smtClean="0"/>
              <a:t>ليظهره على الدين كله صلى الله عليه</a:t>
            </a:r>
            <a:br>
              <a:rPr lang="ar-EG" sz="1400" dirty="0" smtClean="0"/>
            </a:br>
            <a:r>
              <a:rPr lang="ar-EG" sz="1400" dirty="0" smtClean="0"/>
              <a:t>        </a:t>
            </a:r>
            <a:br>
              <a:rPr lang="ar-EG" sz="1400" dirty="0" smtClean="0"/>
            </a:br>
            <a:r>
              <a:rPr lang="ar-EG" sz="1400" dirty="0"/>
              <a:t> </a:t>
            </a:r>
            <a:r>
              <a:rPr lang="ar-EG" sz="1400" dirty="0" smtClean="0"/>
              <a:t>                                                                                </a:t>
            </a:r>
            <a:endParaRPr lang="ar-EG" sz="14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116632"/>
            <a:ext cx="6214389" cy="3024336"/>
          </a:xfrm>
          <a:prstGeom prst="rect">
            <a:avLst/>
          </a:prstGeom>
        </p:spPr>
      </p:pic>
    </p:spTree>
    <p:extLst>
      <p:ext uri="{BB962C8B-B14F-4D97-AF65-F5344CB8AC3E}">
        <p14:creationId xmlns:p14="http://schemas.microsoft.com/office/powerpoint/2010/main" val="3411532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a:bodyPr>
          <a:lstStyle/>
          <a:p>
            <a:r>
              <a:rPr lang="ar-EG" sz="2400" b="1" dirty="0" smtClean="0">
                <a:cs typeface="+mn-cs"/>
              </a:rPr>
              <a:t>الطراز الثالث :</a:t>
            </a:r>
            <a:r>
              <a:rPr lang="ar-EG" sz="1800" b="1" dirty="0" smtClean="0">
                <a:cs typeface="+mn-cs"/>
              </a:rPr>
              <a:t/>
            </a:r>
            <a:br>
              <a:rPr lang="ar-EG" sz="1800" b="1" dirty="0" smtClean="0">
                <a:cs typeface="+mn-cs"/>
              </a:rPr>
            </a:br>
            <a:r>
              <a:rPr lang="ar-EG" sz="1800" b="1" dirty="0"/>
              <a:t>وقد ضرب صلاح الدين طرازا من النقود الذهبية في دمشق سنة </a:t>
            </a:r>
            <a:r>
              <a:rPr lang="ar-EG" sz="1800" b="1" dirty="0" smtClean="0"/>
              <a:t>583هـ   </a:t>
            </a:r>
            <a:r>
              <a:rPr lang="ar-EG" sz="1800" b="1" dirty="0"/>
              <a:t>۱۱۸۷م </a:t>
            </a:r>
            <a:r>
              <a:rPr lang="ar-EG" sz="1800" b="1" dirty="0" smtClean="0"/>
              <a:t> بمناسبة  انتصاره </a:t>
            </a:r>
            <a:r>
              <a:rPr lang="ar-EG" sz="1800" b="1" dirty="0"/>
              <a:t>على الصليبين في هذا العام واستيلائه على بيت المقدس وقد سجل صلاح الدين على هذا الدينار لقب "سلطان الإسلام والمسلمين " وهذا اللقب يعطى صاحبه صفة دينية إسلامية إذ تجعله المسلم الأول الذي اختاره الله لتأييد الإسلام والانتصار </a:t>
            </a:r>
            <a:r>
              <a:rPr lang="ar-EG" sz="1800" b="1" dirty="0" smtClean="0"/>
              <a:t>للمسلمين . والطراز </a:t>
            </a:r>
            <a:r>
              <a:rPr lang="ar-EG" sz="1800" b="1" dirty="0"/>
              <a:t>يعتبر إصدارا تذكاريا وهو يعتبر الدينار الذهبي الوحيد الذي ضرب في </a:t>
            </a:r>
            <a:r>
              <a:rPr lang="ar-EG" sz="1800" b="1" dirty="0" smtClean="0"/>
              <a:t>بلاد الشام  </a:t>
            </a:r>
            <a:r>
              <a:rPr lang="ar-EG" sz="1800" b="1" dirty="0"/>
              <a:t>وبصفة خاصة في "دمشق" وهو عبارة عن أربع دوائر ذات </a:t>
            </a:r>
            <a:r>
              <a:rPr lang="ar-EG" sz="1800" b="1" dirty="0" err="1"/>
              <a:t>مرکز</a:t>
            </a:r>
            <a:r>
              <a:rPr lang="ar-EG" sz="1800" b="1" dirty="0"/>
              <a:t> واحد سجل </a:t>
            </a:r>
            <a:r>
              <a:rPr lang="ar-EG" sz="1800" b="1" dirty="0" smtClean="0"/>
              <a:t>بالدائرة الداخلية  </a:t>
            </a:r>
            <a:r>
              <a:rPr lang="ar-EG" sz="1800" b="1" dirty="0"/>
              <a:t>كتابات المركز، وبينها وبين الدائرة الوسطى نقشت كتابات الهامش الداخلي وسجلت </a:t>
            </a:r>
            <a:r>
              <a:rPr lang="ar-EG" sz="1800" b="1" dirty="0" smtClean="0"/>
              <a:t>كتابات</a:t>
            </a:r>
            <a:r>
              <a:rPr lang="ar-EG" sz="1800" b="1" dirty="0" smtClean="0">
                <a:effectLst/>
              </a:rPr>
              <a:t/>
            </a:r>
            <a:br>
              <a:rPr lang="ar-EG" sz="1800" b="1" dirty="0" smtClean="0">
                <a:effectLst/>
              </a:rPr>
            </a:br>
            <a:r>
              <a:rPr lang="ar-EG" sz="1800" b="1" dirty="0" smtClean="0">
                <a:effectLst/>
              </a:rPr>
              <a:t/>
            </a:r>
            <a:br>
              <a:rPr lang="ar-EG" sz="1800" b="1" dirty="0" smtClean="0">
                <a:effectLst/>
              </a:rPr>
            </a:br>
            <a:r>
              <a:rPr lang="ar-EG" sz="1800" b="1" dirty="0"/>
              <a:t>الهامش الخارجي بين الدائرتين الوسطى والخارجية </a:t>
            </a:r>
            <a:r>
              <a:rPr lang="ar-EG" sz="1800" b="1" dirty="0" smtClean="0"/>
              <a:t> ووردت </a:t>
            </a:r>
            <a:r>
              <a:rPr lang="ar-EG" sz="1800" b="1" dirty="0"/>
              <a:t>كتاباته على </a:t>
            </a:r>
            <a:r>
              <a:rPr lang="ar-EG" sz="1800" b="1" dirty="0" err="1" smtClean="0"/>
              <a:t>النحوالآتي</a:t>
            </a:r>
            <a:r>
              <a:rPr lang="ar-EG" sz="1800" b="1" dirty="0" smtClean="0"/>
              <a:t> :</a:t>
            </a:r>
            <a:r>
              <a:rPr lang="ar-EG" sz="1400" b="0" dirty="0" smtClean="0">
                <a:effectLst/>
              </a:rPr>
              <a:t/>
            </a:r>
            <a:br>
              <a:rPr lang="ar-EG" sz="1400" b="0" dirty="0" smtClean="0">
                <a:effectLst/>
              </a:rPr>
            </a:br>
            <a:r>
              <a:rPr lang="ar-EG" sz="1400" dirty="0" smtClean="0"/>
              <a:t/>
            </a:r>
            <a:br>
              <a:rPr lang="ar-EG" sz="1400" dirty="0" smtClean="0"/>
            </a:br>
            <a:endParaRPr lang="ar-EG" sz="1400" dirty="0">
              <a:cs typeface="+mn-cs"/>
            </a:endParaRPr>
          </a:p>
        </p:txBody>
      </p:sp>
    </p:spTree>
    <p:extLst>
      <p:ext uri="{BB962C8B-B14F-4D97-AF65-F5344CB8AC3E}">
        <p14:creationId xmlns:p14="http://schemas.microsoft.com/office/powerpoint/2010/main" val="2648444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a:bodyPr>
          <a:lstStyle/>
          <a:p>
            <a:pPr algn="r"/>
            <a:r>
              <a:rPr lang="ar-EG" sz="1400" dirty="0" smtClean="0"/>
              <a:t>                   </a:t>
            </a:r>
            <a:br>
              <a:rPr lang="ar-EG" sz="1400" dirty="0" smtClean="0"/>
            </a:br>
            <a:r>
              <a:rPr lang="ar-EG" sz="1400" dirty="0"/>
              <a:t/>
            </a:r>
            <a:br>
              <a:rPr lang="ar-EG" sz="1400" dirty="0"/>
            </a:br>
            <a:r>
              <a:rPr lang="ar-EG" sz="1400" dirty="0" smtClean="0"/>
              <a:t/>
            </a:r>
            <a:br>
              <a:rPr lang="ar-EG" sz="1400" dirty="0" smtClean="0"/>
            </a:br>
            <a:r>
              <a:rPr lang="ar-EG" sz="1400" dirty="0"/>
              <a:t/>
            </a:r>
            <a:br>
              <a:rPr lang="ar-EG" sz="1400" dirty="0"/>
            </a:br>
            <a:r>
              <a:rPr lang="ar-EG" sz="1400" dirty="0" smtClean="0"/>
              <a:t/>
            </a:r>
            <a:br>
              <a:rPr lang="ar-EG" sz="1400" dirty="0" smtClean="0"/>
            </a:br>
            <a:r>
              <a:rPr lang="ar-EG" sz="1400" dirty="0"/>
              <a:t/>
            </a:r>
            <a:br>
              <a:rPr lang="ar-EG" sz="1400" dirty="0"/>
            </a:br>
            <a:r>
              <a:rPr lang="ar-EG" sz="1400" dirty="0" smtClean="0"/>
              <a:t/>
            </a:r>
            <a:br>
              <a:rPr lang="ar-EG" sz="1400" dirty="0" smtClean="0"/>
            </a:br>
            <a:r>
              <a:rPr lang="ar-EG" sz="1400" dirty="0"/>
              <a:t/>
            </a:r>
            <a:br>
              <a:rPr lang="ar-EG" sz="1400" dirty="0"/>
            </a:br>
            <a:r>
              <a:rPr lang="ar-EG" sz="1400" dirty="0" smtClean="0"/>
              <a:t/>
            </a:r>
            <a:br>
              <a:rPr lang="ar-EG" sz="1400" dirty="0" smtClean="0"/>
            </a:br>
            <a:r>
              <a:rPr lang="ar-EG" sz="1400" dirty="0"/>
              <a:t/>
            </a:r>
            <a:br>
              <a:rPr lang="ar-EG" sz="1400" dirty="0"/>
            </a:br>
            <a:r>
              <a:rPr lang="ar-EG" sz="1400" dirty="0" smtClean="0"/>
              <a:t/>
            </a:r>
            <a:br>
              <a:rPr lang="ar-EG" sz="1400" dirty="0" smtClean="0"/>
            </a:br>
            <a:r>
              <a:rPr lang="ar-EG" sz="1400" dirty="0" smtClean="0"/>
              <a:t/>
            </a:r>
            <a:br>
              <a:rPr lang="ar-EG" sz="1400" dirty="0" smtClean="0"/>
            </a:br>
            <a:r>
              <a:rPr lang="ar-EG" sz="1400" dirty="0"/>
              <a:t> </a:t>
            </a:r>
            <a:r>
              <a:rPr lang="ar-EG" sz="1400" dirty="0" smtClean="0"/>
              <a:t>                      </a:t>
            </a:r>
            <a:r>
              <a:rPr lang="ar-EG" sz="1600" dirty="0" smtClean="0">
                <a:solidFill>
                  <a:srgbClr val="FF0000"/>
                </a:solidFill>
              </a:rPr>
              <a:t>الوجه                                                                                                                        الظهر</a:t>
            </a:r>
            <a:r>
              <a:rPr lang="ar-EG" sz="1600" dirty="0">
                <a:solidFill>
                  <a:srgbClr val="FF0000"/>
                </a:solidFill>
              </a:rPr>
              <a:t>:</a:t>
            </a:r>
            <a:br>
              <a:rPr lang="ar-EG" sz="1600" dirty="0">
                <a:solidFill>
                  <a:srgbClr val="FF0000"/>
                </a:solidFill>
              </a:rPr>
            </a:br>
            <a:r>
              <a:rPr lang="ar-EG" sz="1600" dirty="0">
                <a:solidFill>
                  <a:srgbClr val="FF0000"/>
                </a:solidFill>
              </a:rPr>
              <a:t> </a:t>
            </a:r>
            <a:r>
              <a:rPr lang="ar-EG" sz="1600" dirty="0" smtClean="0">
                <a:solidFill>
                  <a:srgbClr val="FF0000"/>
                </a:solidFill>
              </a:rPr>
              <a:t>  </a:t>
            </a:r>
            <a:r>
              <a:rPr lang="ar-EG" sz="1400" b="1" dirty="0" smtClean="0">
                <a:effectLst/>
              </a:rPr>
              <a:t/>
            </a:r>
            <a:br>
              <a:rPr lang="ar-EG" sz="1400" b="1" dirty="0" smtClean="0">
                <a:effectLst/>
              </a:rPr>
            </a:br>
            <a:r>
              <a:rPr lang="ar-EG" sz="1400" b="1" dirty="0" smtClean="0">
                <a:effectLst/>
              </a:rPr>
              <a:t>                      </a:t>
            </a:r>
            <a:r>
              <a:rPr lang="ar-EG" sz="1400" b="1" dirty="0" smtClean="0"/>
              <a:t>المركز:                                                                                                                                     المركز:</a:t>
            </a:r>
            <a:r>
              <a:rPr lang="ar-EG" sz="1400" b="1" dirty="0" smtClean="0">
                <a:effectLst/>
              </a:rPr>
              <a:t/>
            </a:r>
            <a:br>
              <a:rPr lang="ar-EG" sz="1400" b="1" dirty="0" smtClean="0">
                <a:effectLst/>
              </a:rPr>
            </a:br>
            <a:r>
              <a:rPr lang="ar-EG" sz="1400" b="0" dirty="0" smtClean="0">
                <a:effectLst/>
              </a:rPr>
              <a:t>                   الإمام  الناصر                                                                                                                            </a:t>
            </a:r>
            <a:r>
              <a:rPr lang="ar-EG" sz="1400" dirty="0" smtClean="0"/>
              <a:t>الملك الناصر</a:t>
            </a:r>
            <a:r>
              <a:rPr lang="ar-EG" sz="1400" b="0" dirty="0" smtClean="0">
                <a:effectLst/>
              </a:rPr>
              <a:t/>
            </a:r>
            <a:br>
              <a:rPr lang="ar-EG" sz="1400" b="0" dirty="0" smtClean="0">
                <a:effectLst/>
              </a:rPr>
            </a:br>
            <a:r>
              <a:rPr lang="ar-EG" sz="1400" b="0" dirty="0" smtClean="0">
                <a:effectLst/>
              </a:rPr>
              <a:t>                    أمير المؤمنين</a:t>
            </a:r>
            <a:r>
              <a:rPr lang="ar-EG" sz="1400" dirty="0" smtClean="0"/>
              <a:t>                                                                                                                          يوسف بن أيوب </a:t>
            </a:r>
            <a:br>
              <a:rPr lang="ar-EG" sz="1400" dirty="0" smtClean="0"/>
            </a:br>
            <a:r>
              <a:rPr lang="ar-EG" sz="1400" dirty="0"/>
              <a:t/>
            </a:r>
            <a:br>
              <a:rPr lang="ar-EG" sz="1400" dirty="0"/>
            </a:br>
            <a:r>
              <a:rPr lang="ar-EG" sz="1400" dirty="0" smtClean="0"/>
              <a:t>                   </a:t>
            </a:r>
            <a:r>
              <a:rPr lang="ar-EG" sz="1400" b="1" dirty="0" smtClean="0"/>
              <a:t>الهامش الداخلي : </a:t>
            </a:r>
            <a:r>
              <a:rPr lang="ar-EG" sz="1400" b="1" dirty="0" smtClean="0">
                <a:effectLst/>
              </a:rPr>
              <a:t>                                                                                                                      </a:t>
            </a:r>
            <a:r>
              <a:rPr lang="ar-EG" sz="1400" b="1" dirty="0" smtClean="0"/>
              <a:t>الهامش الداخلي:</a:t>
            </a:r>
            <a:r>
              <a:rPr lang="ar-EG" sz="1400" b="0" dirty="0" smtClean="0">
                <a:effectLst/>
              </a:rPr>
              <a:t/>
            </a:r>
            <a:br>
              <a:rPr lang="ar-EG" sz="1400" b="0" dirty="0" smtClean="0">
                <a:effectLst/>
              </a:rPr>
            </a:br>
            <a:r>
              <a:rPr lang="ar-EG" sz="1400" b="0" dirty="0" smtClean="0">
                <a:effectLst/>
              </a:rPr>
              <a:t> </a:t>
            </a:r>
            <a:r>
              <a:rPr lang="ar-EG" sz="1400" dirty="0" smtClean="0"/>
              <a:t>لا إله إلا الله وحده لا شريك له محمد رسول الله                                                                               صلاح الدنيا والدين سلطان الإسلام والمسلمين  </a:t>
            </a:r>
            <a:br>
              <a:rPr lang="ar-EG" sz="1400" dirty="0" smtClean="0"/>
            </a:br>
            <a:r>
              <a:rPr lang="ar-EG" sz="1400" dirty="0" smtClean="0"/>
              <a:t> </a:t>
            </a:r>
            <a:r>
              <a:rPr lang="ar-EG" sz="1400" b="0" dirty="0" smtClean="0">
                <a:effectLst/>
              </a:rPr>
              <a:t/>
            </a:r>
            <a:br>
              <a:rPr lang="ar-EG" sz="1400" b="0" dirty="0" smtClean="0">
                <a:effectLst/>
              </a:rPr>
            </a:br>
            <a:r>
              <a:rPr lang="ar-EG" sz="1400" b="0" dirty="0" smtClean="0">
                <a:effectLst/>
              </a:rPr>
              <a:t/>
            </a:r>
            <a:br>
              <a:rPr lang="ar-EG" sz="1400" b="0" dirty="0" smtClean="0">
                <a:effectLst/>
              </a:rPr>
            </a:br>
            <a:r>
              <a:rPr lang="ar-EG" sz="1400" b="0" dirty="0" smtClean="0">
                <a:effectLst/>
              </a:rPr>
              <a:t>                </a:t>
            </a:r>
            <a:r>
              <a:rPr lang="ar-EG" sz="1400" b="1" dirty="0" smtClean="0">
                <a:effectLst/>
              </a:rPr>
              <a:t>  </a:t>
            </a:r>
            <a:r>
              <a:rPr lang="ar-EG" sz="1400" b="1" dirty="0" smtClean="0"/>
              <a:t>الهامش الخارجي:                                                                                                                     الهامش الخارجي :</a:t>
            </a:r>
            <a:r>
              <a:rPr lang="ar-EG" sz="1400" b="0" dirty="0" smtClean="0">
                <a:effectLst/>
              </a:rPr>
              <a:t/>
            </a:r>
            <a:br>
              <a:rPr lang="ar-EG" sz="1400" b="0" dirty="0" smtClean="0">
                <a:effectLst/>
              </a:rPr>
            </a:br>
            <a:r>
              <a:rPr lang="ar-EG" sz="1400" dirty="0" smtClean="0"/>
              <a:t/>
            </a:r>
            <a:br>
              <a:rPr lang="ar-EG" sz="1400" dirty="0" smtClean="0"/>
            </a:br>
            <a:r>
              <a:rPr lang="ar-EG" sz="1400" dirty="0" smtClean="0"/>
              <a:t>أرسله بالهدى ودين الحق ليظهره على الدين كله ولو كره المشركون                                        </a:t>
            </a:r>
            <a:r>
              <a:rPr lang="ar-EG" sz="1400" b="0" dirty="0" smtClean="0">
                <a:effectLst/>
              </a:rPr>
              <a:t> </a:t>
            </a:r>
            <a:r>
              <a:rPr lang="ar-EG" sz="1400" dirty="0" smtClean="0"/>
              <a:t>بسم الله ضرب هذا </a:t>
            </a:r>
            <a:r>
              <a:rPr lang="ar-EG" sz="1400" dirty="0" err="1" smtClean="0"/>
              <a:t>الدنير</a:t>
            </a:r>
            <a:r>
              <a:rPr lang="ar-EG" sz="1400" dirty="0" smtClean="0"/>
              <a:t> بدمشق سنة ثلث وثمنين </a:t>
            </a:r>
            <a:r>
              <a:rPr lang="ar-EG" sz="1400" dirty="0" err="1" smtClean="0"/>
              <a:t>وخمسماية</a:t>
            </a:r>
            <a:r>
              <a:rPr lang="ar-EG" sz="1400" dirty="0" smtClean="0"/>
              <a:t>      </a:t>
            </a:r>
            <a:br>
              <a:rPr lang="ar-EG" sz="1400" dirty="0" smtClean="0"/>
            </a:br>
            <a:r>
              <a:rPr lang="ar-EG" sz="1400" dirty="0" smtClean="0"/>
              <a:t>         </a:t>
            </a:r>
            <a:br>
              <a:rPr lang="ar-EG" sz="1400" dirty="0" smtClean="0"/>
            </a:br>
            <a:r>
              <a:rPr lang="ar-EG" sz="1400" b="0" dirty="0" smtClean="0">
                <a:effectLst/>
              </a:rPr>
              <a:t/>
            </a:r>
            <a:br>
              <a:rPr lang="ar-EG" sz="1400" b="0" dirty="0" smtClean="0">
                <a:effectLst/>
              </a:rPr>
            </a:br>
            <a:r>
              <a:rPr lang="ar-EG" sz="1400" b="0" dirty="0" smtClean="0">
                <a:effectLst/>
              </a:rPr>
              <a:t/>
            </a:r>
            <a:br>
              <a:rPr lang="ar-EG" sz="1400" b="0" dirty="0" smtClean="0">
                <a:effectLst/>
              </a:rPr>
            </a:br>
            <a:r>
              <a:rPr lang="ar-EG" sz="1400" b="0" dirty="0" smtClean="0">
                <a:effectLst/>
              </a:rPr>
              <a:t/>
            </a:r>
            <a:br>
              <a:rPr lang="ar-EG" sz="1400" b="0" dirty="0" smtClean="0">
                <a:effectLst/>
              </a:rPr>
            </a:br>
            <a:r>
              <a:rPr lang="ar-EG" sz="1400" dirty="0" smtClean="0"/>
              <a:t/>
            </a:r>
            <a:br>
              <a:rPr lang="ar-EG" sz="1400" dirty="0" smtClean="0"/>
            </a:br>
            <a:endParaRPr lang="ar-EG" sz="1400" dirty="0">
              <a:cs typeface="+mn-cs"/>
            </a:endParaRPr>
          </a:p>
        </p:txBody>
      </p:sp>
    </p:spTree>
    <p:extLst>
      <p:ext uri="{BB962C8B-B14F-4D97-AF65-F5344CB8AC3E}">
        <p14:creationId xmlns:p14="http://schemas.microsoft.com/office/powerpoint/2010/main" val="1333675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7173416"/>
          </a:xfrm>
          <a:blipFill>
            <a:blip r:embed="rId2"/>
            <a:tile tx="0" ty="0" sx="100000" sy="100000" flip="none" algn="tl"/>
          </a:blipFill>
        </p:spPr>
        <p:txBody>
          <a:bodyPr>
            <a:normAutofit/>
          </a:bodyPr>
          <a:lstStyle/>
          <a:p>
            <a:r>
              <a:rPr lang="ar-EG" dirty="0" smtClean="0"/>
              <a:t>3- طرز الدراهم </a:t>
            </a:r>
            <a:r>
              <a:rPr lang="ar-EG" dirty="0" err="1" smtClean="0"/>
              <a:t>فى</a:t>
            </a:r>
            <a:r>
              <a:rPr lang="ar-EG" dirty="0" smtClean="0"/>
              <a:t> عهد صلاح الدين </a:t>
            </a:r>
            <a:r>
              <a:rPr lang="ar-EG" dirty="0" err="1" smtClean="0"/>
              <a:t>الايوبى</a:t>
            </a:r>
            <a:r>
              <a:rPr lang="ar-EG" dirty="0" smtClean="0"/>
              <a:t> .</a:t>
            </a:r>
            <a:br>
              <a:rPr lang="ar-EG" dirty="0" smtClean="0"/>
            </a:br>
            <a:endParaRPr lang="ar-EG" dirty="0"/>
          </a:p>
        </p:txBody>
      </p:sp>
    </p:spTree>
    <p:extLst>
      <p:ext uri="{BB962C8B-B14F-4D97-AF65-F5344CB8AC3E}">
        <p14:creationId xmlns:p14="http://schemas.microsoft.com/office/powerpoint/2010/main" val="3343320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8100" y="0"/>
            <a:ext cx="9182100" cy="695325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txBody>
          <a:bodyPr>
            <a:normAutofit/>
          </a:bodyPr>
          <a:lstStyle/>
          <a:p>
            <a:r>
              <a:rPr lang="ar-EG" sz="1600" b="1" dirty="0" smtClean="0"/>
              <a:t>الطراز الأول : </a:t>
            </a:r>
            <a:br>
              <a:rPr lang="ar-EG" sz="1600" b="1" dirty="0" smtClean="0"/>
            </a:br>
            <a:r>
              <a:rPr lang="ar-EG" sz="1800" b="1" dirty="0" smtClean="0"/>
              <a:t/>
            </a:r>
            <a:br>
              <a:rPr lang="ar-EG" sz="1800" b="1" dirty="0" smtClean="0"/>
            </a:br>
            <a:r>
              <a:rPr lang="ar-EG" sz="1800" b="1" dirty="0" smtClean="0"/>
              <a:t>تنقسم النقود </a:t>
            </a:r>
            <a:r>
              <a:rPr lang="ar-EG" sz="1800" b="1" dirty="0"/>
              <a:t>الفضية إلى مرحلتين، كذلك تنقسم المرحلة الثانية إلى </a:t>
            </a:r>
            <a:r>
              <a:rPr lang="ar-EG" sz="1800" b="1" dirty="0" smtClean="0"/>
              <a:t>طرازين  , وتتشابه </a:t>
            </a:r>
            <a:r>
              <a:rPr lang="ar-EG" sz="1800" b="1" dirty="0"/>
              <a:t>النقود الفضية التي ضربت في </a:t>
            </a:r>
            <a:r>
              <a:rPr lang="ar-EG" sz="1800" b="1" dirty="0" smtClean="0"/>
              <a:t>مصر( </a:t>
            </a:r>
            <a:r>
              <a:rPr lang="ar-EG" sz="1800" b="1" dirty="0"/>
              <a:t>القاهرة - الإسكندرية </a:t>
            </a:r>
            <a:r>
              <a:rPr lang="ar-EG" sz="1800" b="1" dirty="0" smtClean="0"/>
              <a:t>)مع </a:t>
            </a:r>
            <a:r>
              <a:rPr lang="ar-EG" sz="1800" b="1" dirty="0"/>
              <a:t>النقود الذهبية من حيث الشكل العام والكتابات، </a:t>
            </a:r>
            <a:r>
              <a:rPr lang="ar-EG" sz="1800" b="1" dirty="0" err="1" smtClean="0"/>
              <a:t>أما</a:t>
            </a:r>
            <a:r>
              <a:rPr lang="ar-EG" sz="1800" b="1" dirty="0" err="1"/>
              <a:t>النقود</a:t>
            </a:r>
            <a:r>
              <a:rPr lang="ar-EG" sz="1800" b="1" dirty="0"/>
              <a:t> القضية التي ضربت في دمشق فهي عبارة عن دائرة تحيط بمربع ذي إطارين يتمين الإطار الخارجي بأنه عبارة عن </a:t>
            </a:r>
            <a:r>
              <a:rPr lang="ar-EG" sz="1800" b="1" dirty="0" err="1"/>
              <a:t>حسبيات</a:t>
            </a:r>
            <a:r>
              <a:rPr lang="ar-EG" sz="1800" b="1" dirty="0"/>
              <a:t> متماسة ويحيط الإطار الداخلي بكتابات </a:t>
            </a:r>
            <a:r>
              <a:rPr lang="ar-EG" sz="1800" b="1" dirty="0" err="1"/>
              <a:t>المرکز</a:t>
            </a:r>
            <a:r>
              <a:rPr lang="ar-EG" sz="1800" b="1" dirty="0"/>
              <a:t> ويتماس أركان الإطار الخارجي مع الدائرة مكونا أربع مساحات تشتمل على كتابات </a:t>
            </a:r>
            <a:r>
              <a:rPr lang="ar-EG" sz="1800" b="1" dirty="0" smtClean="0"/>
              <a:t>الهامش من </a:t>
            </a:r>
            <a:r>
              <a:rPr lang="ar-EG" sz="1800" b="1" dirty="0"/>
              <a:t>ذلك درهم ضرب دمشق لسنة </a:t>
            </a:r>
            <a:r>
              <a:rPr lang="ar-EG" sz="1800" b="1" dirty="0" smtClean="0"/>
              <a:t>584هـ  وردت </a:t>
            </a:r>
            <a:r>
              <a:rPr lang="ar-EG" sz="1800" b="1" dirty="0"/>
              <a:t>كتاباته هكذا :</a:t>
            </a:r>
            <a:r>
              <a:rPr lang="ar-EG" sz="1800" b="1" dirty="0" smtClean="0">
                <a:effectLst/>
              </a:rPr>
              <a:t/>
            </a:r>
            <a:br>
              <a:rPr lang="ar-EG" sz="1800" b="1" dirty="0" smtClean="0">
                <a:effectLst/>
              </a:rPr>
            </a:br>
            <a:r>
              <a:rPr lang="ar-EG" sz="1400" dirty="0" smtClean="0"/>
              <a:t/>
            </a:r>
            <a:br>
              <a:rPr lang="ar-EG" sz="1400" dirty="0" smtClean="0"/>
            </a:br>
            <a:r>
              <a:rPr lang="ar-EG" sz="1400" b="0" dirty="0" smtClean="0">
                <a:effectLst/>
              </a:rPr>
              <a:t/>
            </a:r>
            <a:br>
              <a:rPr lang="ar-EG" sz="1400" b="0" dirty="0" smtClean="0">
                <a:effectLst/>
              </a:rPr>
            </a:br>
            <a:r>
              <a:rPr lang="ar-EG" sz="1400" dirty="0" smtClean="0"/>
              <a:t/>
            </a:r>
            <a:br>
              <a:rPr lang="ar-EG" sz="1400" dirty="0" smtClean="0"/>
            </a:br>
            <a:endParaRPr lang="ar-EG" sz="1400" dirty="0"/>
          </a:p>
        </p:txBody>
      </p:sp>
    </p:spTree>
    <p:extLst>
      <p:ext uri="{BB962C8B-B14F-4D97-AF65-F5344CB8AC3E}">
        <p14:creationId xmlns:p14="http://schemas.microsoft.com/office/powerpoint/2010/main" val="1744171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a:bodyPr>
          <a:lstStyle/>
          <a:p>
            <a:pPr algn="r"/>
            <a:r>
              <a:rPr lang="ar-EG" sz="1600" dirty="0" smtClean="0"/>
              <a:t/>
            </a:r>
            <a:br>
              <a:rPr lang="ar-EG" sz="1600" dirty="0" smtClean="0"/>
            </a:br>
            <a:r>
              <a:rPr lang="ar-EG" sz="1600" dirty="0"/>
              <a:t/>
            </a:r>
            <a:br>
              <a:rPr lang="ar-EG" sz="1600" dirty="0"/>
            </a:br>
            <a:r>
              <a:rPr lang="ar-EG" sz="1600" dirty="0" smtClean="0"/>
              <a:t>               </a:t>
            </a:r>
            <a:br>
              <a:rPr lang="ar-EG" sz="1600" dirty="0" smtClean="0"/>
            </a:br>
            <a:r>
              <a:rPr lang="ar-EG" sz="1600" dirty="0"/>
              <a:t/>
            </a:r>
            <a:br>
              <a:rPr lang="ar-EG" sz="1600" dirty="0"/>
            </a:br>
            <a:r>
              <a:rPr lang="ar-EG" sz="1600" dirty="0" smtClean="0"/>
              <a:t/>
            </a:r>
            <a:br>
              <a:rPr lang="ar-EG" sz="1600" dirty="0" smtClean="0"/>
            </a:br>
            <a:r>
              <a:rPr lang="ar-EG" sz="1600" dirty="0"/>
              <a:t/>
            </a:r>
            <a:br>
              <a:rPr lang="ar-EG" sz="1600" dirty="0"/>
            </a:br>
            <a:r>
              <a:rPr lang="ar-EG" sz="1600" dirty="0" smtClean="0"/>
              <a:t/>
            </a:r>
            <a:br>
              <a:rPr lang="ar-EG" sz="1600" dirty="0" smtClean="0"/>
            </a:br>
            <a:r>
              <a:rPr lang="ar-EG" sz="1600" dirty="0"/>
              <a:t/>
            </a:r>
            <a:br>
              <a:rPr lang="ar-EG" sz="1600" dirty="0"/>
            </a:br>
            <a:r>
              <a:rPr lang="ar-EG" sz="1600" dirty="0" smtClean="0"/>
              <a:t/>
            </a:r>
            <a:br>
              <a:rPr lang="ar-EG" sz="1600" dirty="0" smtClean="0"/>
            </a:br>
            <a:r>
              <a:rPr lang="ar-EG" sz="1600" dirty="0"/>
              <a:t/>
            </a:r>
            <a:br>
              <a:rPr lang="ar-EG" sz="1600" dirty="0"/>
            </a:br>
            <a:r>
              <a:rPr lang="ar-EG" sz="1600" dirty="0" smtClean="0"/>
              <a:t/>
            </a:r>
            <a:br>
              <a:rPr lang="ar-EG" sz="1600" dirty="0" smtClean="0"/>
            </a:br>
            <a:r>
              <a:rPr lang="ar-EG" sz="1600" dirty="0" smtClean="0"/>
              <a:t>              </a:t>
            </a:r>
            <a:br>
              <a:rPr lang="ar-EG" sz="1600" dirty="0" smtClean="0"/>
            </a:br>
            <a:r>
              <a:rPr lang="ar-EG" sz="1600" dirty="0" smtClean="0"/>
              <a:t>              </a:t>
            </a:r>
            <a:br>
              <a:rPr lang="ar-EG" sz="1600" dirty="0" smtClean="0"/>
            </a:br>
            <a:r>
              <a:rPr lang="ar-EG" sz="1600" dirty="0"/>
              <a:t/>
            </a:r>
            <a:br>
              <a:rPr lang="ar-EG" sz="1600" dirty="0"/>
            </a:br>
            <a:r>
              <a:rPr lang="ar-EG" sz="1600" dirty="0"/>
              <a:t> </a:t>
            </a:r>
            <a:r>
              <a:rPr lang="ar-EG" sz="1600" dirty="0" smtClean="0"/>
              <a:t>                   </a:t>
            </a:r>
            <a:r>
              <a:rPr lang="ar-EG" sz="1600" b="1" dirty="0" smtClean="0">
                <a:solidFill>
                  <a:srgbClr val="FF0000"/>
                </a:solidFill>
              </a:rPr>
              <a:t>الظهر:                                                                                                         الوجه:</a:t>
            </a:r>
            <a:r>
              <a:rPr lang="ar-EG" sz="1600" b="0" dirty="0" smtClean="0">
                <a:effectLst/>
              </a:rPr>
              <a:t/>
            </a:r>
            <a:br>
              <a:rPr lang="ar-EG" sz="1600" b="0" dirty="0" smtClean="0">
                <a:effectLst/>
              </a:rPr>
            </a:br>
            <a:r>
              <a:rPr lang="ar-EG" sz="1600" b="0" dirty="0" smtClean="0">
                <a:effectLst/>
              </a:rPr>
              <a:t/>
            </a:r>
            <a:br>
              <a:rPr lang="ar-EG" sz="1600" b="0" dirty="0" smtClean="0">
                <a:effectLst/>
              </a:rPr>
            </a:br>
            <a:r>
              <a:rPr lang="ar-EG" sz="1600" b="1" dirty="0" smtClean="0">
                <a:effectLst/>
              </a:rPr>
              <a:t>                  </a:t>
            </a:r>
            <a:r>
              <a:rPr lang="ar-EG" sz="1600" b="1" dirty="0" smtClean="0"/>
              <a:t>المركز:                                                                                                        المركز</a:t>
            </a:r>
            <a:r>
              <a:rPr lang="ar-EG" sz="1600" b="0" dirty="0" smtClean="0">
                <a:effectLst/>
              </a:rPr>
              <a:t/>
            </a:r>
            <a:br>
              <a:rPr lang="ar-EG" sz="1600" b="0" dirty="0" smtClean="0">
                <a:effectLst/>
              </a:rPr>
            </a:br>
            <a:r>
              <a:rPr lang="ar-EG" sz="1600" dirty="0"/>
              <a:t> </a:t>
            </a:r>
            <a:r>
              <a:rPr lang="ar-EG" sz="1600" dirty="0" smtClean="0"/>
              <a:t>                 </a:t>
            </a:r>
            <a:r>
              <a:rPr lang="ar-EG" sz="1600" b="0" dirty="0" smtClean="0">
                <a:effectLst/>
              </a:rPr>
              <a:t>الملك النا                                                                                                     </a:t>
            </a:r>
            <a:r>
              <a:rPr lang="ar-EG" sz="1600" dirty="0" smtClean="0"/>
              <a:t>الامام النا</a:t>
            </a:r>
            <a:r>
              <a:rPr lang="ar-EG" sz="1600" b="0" dirty="0" smtClean="0">
                <a:effectLst/>
              </a:rPr>
              <a:t/>
            </a:r>
            <a:br>
              <a:rPr lang="ar-EG" sz="1600" b="0" dirty="0" smtClean="0">
                <a:effectLst/>
              </a:rPr>
            </a:br>
            <a:r>
              <a:rPr lang="ar-EG" sz="1600" b="0" dirty="0" smtClean="0">
                <a:effectLst/>
              </a:rPr>
              <a:t>               صر </a:t>
            </a:r>
            <a:r>
              <a:rPr lang="ar-EG" sz="1600" dirty="0" smtClean="0"/>
              <a:t>صلاح الد                                                                                               صر لدين الله</a:t>
            </a:r>
            <a:r>
              <a:rPr lang="ar-EG" sz="1600" b="0" dirty="0" smtClean="0">
                <a:effectLst/>
              </a:rPr>
              <a:t/>
            </a:r>
            <a:br>
              <a:rPr lang="ar-EG" sz="1600" b="0" dirty="0" smtClean="0">
                <a:effectLst/>
              </a:rPr>
            </a:br>
            <a:r>
              <a:rPr lang="ar-EG" sz="1600" b="0" dirty="0" smtClean="0">
                <a:effectLst/>
              </a:rPr>
              <a:t>                 </a:t>
            </a:r>
            <a:r>
              <a:rPr lang="ar-EG" sz="1600" b="0" dirty="0" err="1" smtClean="0">
                <a:effectLst/>
              </a:rPr>
              <a:t>نيا</a:t>
            </a:r>
            <a:r>
              <a:rPr lang="ar-EG" sz="1600" b="0" dirty="0" smtClean="0">
                <a:effectLst/>
              </a:rPr>
              <a:t> والدين </a:t>
            </a:r>
            <a:r>
              <a:rPr lang="ar-EG" sz="1600" dirty="0" smtClean="0"/>
              <a:t>                                                                                                  امير المؤمنين</a:t>
            </a:r>
            <a:br>
              <a:rPr lang="ar-EG" sz="1600" dirty="0" smtClean="0"/>
            </a:br>
            <a:r>
              <a:rPr lang="ar-EG" sz="1600" dirty="0" smtClean="0"/>
              <a:t>         </a:t>
            </a:r>
            <a:r>
              <a:rPr lang="ar-EG" sz="1600" dirty="0"/>
              <a:t> </a:t>
            </a:r>
            <a:r>
              <a:rPr lang="ar-EG" sz="1600" dirty="0" smtClean="0"/>
              <a:t>      </a:t>
            </a:r>
            <a:br>
              <a:rPr lang="ar-EG" sz="1600" dirty="0" smtClean="0"/>
            </a:br>
            <a:r>
              <a:rPr lang="ar-EG" sz="1600" dirty="0"/>
              <a:t> </a:t>
            </a:r>
            <a:r>
              <a:rPr lang="ar-EG" sz="1600" dirty="0" smtClean="0"/>
              <a:t>                 </a:t>
            </a:r>
            <a:r>
              <a:rPr lang="ar-EG" sz="1600" b="1" dirty="0" smtClean="0"/>
              <a:t>الهامش:                                                                                                     الهامش :</a:t>
            </a:r>
            <a:r>
              <a:rPr lang="ar-EG" sz="1600" b="0" dirty="0" smtClean="0">
                <a:effectLst/>
              </a:rPr>
              <a:t/>
            </a:r>
            <a:br>
              <a:rPr lang="ar-EG" sz="1600" b="0" dirty="0" smtClean="0">
                <a:effectLst/>
              </a:rPr>
            </a:br>
            <a:r>
              <a:rPr lang="ar-EG" sz="1600" dirty="0" smtClean="0"/>
              <a:t>يوسف بن أيوب / ضرب بدمشق / سنة اربع وثمـ / نين </a:t>
            </a:r>
            <a:r>
              <a:rPr lang="ar-EG" sz="1600" dirty="0" err="1" smtClean="0"/>
              <a:t>وخمسماية</a:t>
            </a:r>
            <a:r>
              <a:rPr lang="ar-EG" sz="1600" dirty="0" smtClean="0"/>
              <a:t>                          </a:t>
            </a:r>
            <a:r>
              <a:rPr lang="ar-EG" sz="1600" b="0" dirty="0" smtClean="0">
                <a:effectLst/>
              </a:rPr>
              <a:t> </a:t>
            </a:r>
            <a:r>
              <a:rPr lang="ar-EG" sz="1600" dirty="0" smtClean="0"/>
              <a:t>لا إله إلا/ الله وحده / محمد رسو/ل الله</a:t>
            </a:r>
            <a:r>
              <a:rPr lang="ar-EG" sz="1600" b="0" dirty="0" smtClean="0">
                <a:effectLst/>
              </a:rPr>
              <a:t/>
            </a:r>
            <a:br>
              <a:rPr lang="ar-EG" sz="1600" b="0" dirty="0" smtClean="0">
                <a:effectLst/>
              </a:rPr>
            </a:br>
            <a:r>
              <a:rPr lang="ar-EG" sz="1600" b="0" dirty="0" smtClean="0">
                <a:effectLst/>
              </a:rPr>
              <a:t/>
            </a:r>
            <a:br>
              <a:rPr lang="ar-EG" sz="1600" b="0" dirty="0" smtClean="0">
                <a:effectLst/>
              </a:rPr>
            </a:br>
            <a:r>
              <a:rPr lang="ar-EG" sz="1600" b="0" dirty="0" smtClean="0">
                <a:effectLst/>
              </a:rPr>
              <a:t/>
            </a:r>
            <a:br>
              <a:rPr lang="ar-EG" sz="1600" b="0" dirty="0" smtClean="0">
                <a:effectLst/>
              </a:rPr>
            </a:br>
            <a:r>
              <a:rPr lang="ar-EG" sz="1600" b="0" dirty="0" smtClean="0">
                <a:effectLst/>
              </a:rPr>
              <a:t/>
            </a:r>
            <a:br>
              <a:rPr lang="ar-EG" sz="1600" b="0" dirty="0" smtClean="0">
                <a:effectLst/>
              </a:rPr>
            </a:br>
            <a:endParaRPr lang="ar-EG" sz="1600" dirty="0">
              <a:cs typeface="+mn-cs"/>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89644"/>
            <a:ext cx="6306592" cy="3195340"/>
          </a:xfrm>
          <a:prstGeom prst="rect">
            <a:avLst/>
          </a:prstGeom>
        </p:spPr>
      </p:pic>
    </p:spTree>
    <p:extLst>
      <p:ext uri="{BB962C8B-B14F-4D97-AF65-F5344CB8AC3E}">
        <p14:creationId xmlns:p14="http://schemas.microsoft.com/office/powerpoint/2010/main" val="580715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a:normAutofit/>
          </a:bodyPr>
          <a:lstStyle/>
          <a:p>
            <a:r>
              <a:rPr lang="ar-EG" sz="1600" b="1" dirty="0" smtClean="0">
                <a:effectLst/>
              </a:rPr>
              <a:t>الطراز </a:t>
            </a:r>
            <a:r>
              <a:rPr lang="ar-EG" sz="1600" b="1" dirty="0" err="1" smtClean="0">
                <a:effectLst/>
              </a:rPr>
              <a:t>الثانى</a:t>
            </a:r>
            <a:r>
              <a:rPr lang="ar-EG" sz="1600" b="1" dirty="0" smtClean="0">
                <a:effectLst/>
              </a:rPr>
              <a:t> : </a:t>
            </a:r>
            <a:br>
              <a:rPr lang="ar-EG" sz="1600" b="1" dirty="0" smtClean="0">
                <a:effectLst/>
              </a:rPr>
            </a:br>
            <a:r>
              <a:rPr lang="ar-EG" sz="2000" b="1" dirty="0" smtClean="0">
                <a:effectLst/>
              </a:rPr>
              <a:t/>
            </a:r>
            <a:br>
              <a:rPr lang="ar-EG" sz="2000" b="1" dirty="0" smtClean="0">
                <a:effectLst/>
              </a:rPr>
            </a:br>
            <a:r>
              <a:rPr lang="ar-EG" sz="2000" b="1" dirty="0" smtClean="0"/>
              <a:t>تميزت نقود صلاح الدين التي ضربت في مدينة حلب بأنها عبارة عن دائرة أو أكثر تحيط بنجمة سداسية الأطراف ذات ثلاثة إطارات، يتميز الإطار الأوسط بأنه ذو حبيبات متماسة وتتصل أركانها مع الدائرة مكونة ست مساحات تتضمن كتابات الهامش وبداخل الإطار الداخلي للنجمة سجلت كتابات المركز ووردت كتاباته على هذا النحو:</a:t>
            </a:r>
            <a:r>
              <a:rPr lang="ar-EG" sz="1400" b="0" dirty="0" smtClean="0">
                <a:effectLst/>
              </a:rPr>
              <a:t/>
            </a:r>
            <a:br>
              <a:rPr lang="ar-EG" sz="1400" b="0" dirty="0" smtClean="0">
                <a:effectLst/>
              </a:rPr>
            </a:br>
            <a:endParaRPr lang="ar-EG" sz="1400" dirty="0">
              <a:cs typeface="+mn-cs"/>
            </a:endParaRPr>
          </a:p>
        </p:txBody>
      </p:sp>
    </p:spTree>
    <p:extLst>
      <p:ext uri="{BB962C8B-B14F-4D97-AF65-F5344CB8AC3E}">
        <p14:creationId xmlns:p14="http://schemas.microsoft.com/office/powerpoint/2010/main" val="4191153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a:solidFill>
            <a:schemeClr val="accent1">
              <a:lumMod val="40000"/>
              <a:lumOff val="60000"/>
            </a:schemeClr>
          </a:solidFill>
        </p:spPr>
        <p:txBody>
          <a:bodyPr>
            <a:normAutofit/>
          </a:bodyPr>
          <a:lstStyle/>
          <a:p>
            <a:pPr algn="r"/>
            <a:r>
              <a:rPr lang="ar-EG" sz="1600" b="1" dirty="0" smtClean="0">
                <a:solidFill>
                  <a:srgbClr val="FF0000"/>
                </a:solidFill>
                <a:cs typeface="+mn-cs"/>
              </a:rPr>
              <a:t>                   </a:t>
            </a:r>
            <a:br>
              <a:rPr lang="ar-EG" sz="1600" b="1" dirty="0" smtClean="0">
                <a:solidFill>
                  <a:srgbClr val="FF0000"/>
                </a:solidFill>
                <a:cs typeface="+mn-cs"/>
              </a:rPr>
            </a:br>
            <a:r>
              <a:rPr lang="ar-EG" sz="1600" b="1" dirty="0">
                <a:solidFill>
                  <a:srgbClr val="FF0000"/>
                </a:solidFill>
                <a:cs typeface="+mn-cs"/>
              </a:rPr>
              <a:t/>
            </a:r>
            <a:br>
              <a:rPr lang="ar-EG" sz="1600" b="1" dirty="0">
                <a:solidFill>
                  <a:srgbClr val="FF0000"/>
                </a:solidFill>
                <a:cs typeface="+mn-cs"/>
              </a:rPr>
            </a:br>
            <a:r>
              <a:rPr lang="ar-EG" sz="1600" b="1" dirty="0" smtClean="0">
                <a:solidFill>
                  <a:srgbClr val="FF0000"/>
                </a:solidFill>
                <a:cs typeface="+mn-cs"/>
              </a:rPr>
              <a:t/>
            </a:r>
            <a:br>
              <a:rPr lang="ar-EG" sz="1600" b="1" dirty="0" smtClean="0">
                <a:solidFill>
                  <a:srgbClr val="FF0000"/>
                </a:solidFill>
                <a:cs typeface="+mn-cs"/>
              </a:rPr>
            </a:br>
            <a:r>
              <a:rPr lang="ar-EG" sz="1600" b="1" dirty="0">
                <a:solidFill>
                  <a:srgbClr val="FF0000"/>
                </a:solidFill>
                <a:cs typeface="+mn-cs"/>
              </a:rPr>
              <a:t/>
            </a:r>
            <a:br>
              <a:rPr lang="ar-EG" sz="1600" b="1" dirty="0">
                <a:solidFill>
                  <a:srgbClr val="FF0000"/>
                </a:solidFill>
                <a:cs typeface="+mn-cs"/>
              </a:rPr>
            </a:br>
            <a:r>
              <a:rPr lang="ar-EG" sz="1600" b="1" dirty="0" smtClean="0">
                <a:solidFill>
                  <a:srgbClr val="FF0000"/>
                </a:solidFill>
                <a:cs typeface="+mn-cs"/>
              </a:rPr>
              <a:t/>
            </a:r>
            <a:br>
              <a:rPr lang="ar-EG" sz="1600" b="1" dirty="0" smtClean="0">
                <a:solidFill>
                  <a:srgbClr val="FF0000"/>
                </a:solidFill>
                <a:cs typeface="+mn-cs"/>
              </a:rPr>
            </a:br>
            <a:r>
              <a:rPr lang="ar-EG" sz="1600" b="1" dirty="0">
                <a:solidFill>
                  <a:srgbClr val="FF0000"/>
                </a:solidFill>
                <a:cs typeface="+mn-cs"/>
              </a:rPr>
              <a:t/>
            </a:r>
            <a:br>
              <a:rPr lang="ar-EG" sz="1600" b="1" dirty="0">
                <a:solidFill>
                  <a:srgbClr val="FF0000"/>
                </a:solidFill>
                <a:cs typeface="+mn-cs"/>
              </a:rPr>
            </a:br>
            <a:r>
              <a:rPr lang="ar-EG" sz="1600" b="1" dirty="0" smtClean="0">
                <a:solidFill>
                  <a:srgbClr val="FF0000"/>
                </a:solidFill>
                <a:cs typeface="+mn-cs"/>
              </a:rPr>
              <a:t/>
            </a:r>
            <a:br>
              <a:rPr lang="ar-EG" sz="1600" b="1" dirty="0" smtClean="0">
                <a:solidFill>
                  <a:srgbClr val="FF0000"/>
                </a:solidFill>
                <a:cs typeface="+mn-cs"/>
              </a:rPr>
            </a:br>
            <a:r>
              <a:rPr lang="ar-EG" sz="1600" b="1" dirty="0">
                <a:solidFill>
                  <a:srgbClr val="FF0000"/>
                </a:solidFill>
                <a:cs typeface="+mn-cs"/>
              </a:rPr>
              <a:t/>
            </a:r>
            <a:br>
              <a:rPr lang="ar-EG" sz="1600" b="1" dirty="0">
                <a:solidFill>
                  <a:srgbClr val="FF0000"/>
                </a:solidFill>
                <a:cs typeface="+mn-cs"/>
              </a:rPr>
            </a:br>
            <a:r>
              <a:rPr lang="ar-EG" sz="1600" b="1" dirty="0" smtClean="0">
                <a:solidFill>
                  <a:srgbClr val="FF0000"/>
                </a:solidFill>
                <a:cs typeface="+mn-cs"/>
              </a:rPr>
              <a:t/>
            </a:r>
            <a:br>
              <a:rPr lang="ar-EG" sz="1600" b="1" dirty="0" smtClean="0">
                <a:solidFill>
                  <a:srgbClr val="FF0000"/>
                </a:solidFill>
                <a:cs typeface="+mn-cs"/>
              </a:rPr>
            </a:br>
            <a:r>
              <a:rPr lang="ar-EG" sz="1600" b="1" dirty="0">
                <a:solidFill>
                  <a:srgbClr val="FF0000"/>
                </a:solidFill>
                <a:cs typeface="+mn-cs"/>
              </a:rPr>
              <a:t/>
            </a:r>
            <a:br>
              <a:rPr lang="ar-EG" sz="1600" b="1" dirty="0">
                <a:solidFill>
                  <a:srgbClr val="FF0000"/>
                </a:solidFill>
                <a:cs typeface="+mn-cs"/>
              </a:rPr>
            </a:br>
            <a:r>
              <a:rPr lang="ar-EG" sz="1600" b="1" dirty="0" smtClean="0">
                <a:solidFill>
                  <a:srgbClr val="FF0000"/>
                </a:solidFill>
                <a:cs typeface="+mn-cs"/>
              </a:rPr>
              <a:t/>
            </a:r>
            <a:br>
              <a:rPr lang="ar-EG" sz="1600" b="1" dirty="0" smtClean="0">
                <a:solidFill>
                  <a:srgbClr val="FF0000"/>
                </a:solidFill>
                <a:cs typeface="+mn-cs"/>
              </a:rPr>
            </a:br>
            <a:r>
              <a:rPr lang="ar-EG" sz="1600" b="1" dirty="0">
                <a:solidFill>
                  <a:srgbClr val="FF0000"/>
                </a:solidFill>
                <a:cs typeface="+mn-cs"/>
              </a:rPr>
              <a:t/>
            </a:r>
            <a:br>
              <a:rPr lang="ar-EG" sz="1600" b="1" dirty="0">
                <a:solidFill>
                  <a:srgbClr val="FF0000"/>
                </a:solidFill>
                <a:cs typeface="+mn-cs"/>
              </a:rPr>
            </a:br>
            <a:r>
              <a:rPr lang="ar-EG" sz="1600" b="1" dirty="0" smtClean="0">
                <a:solidFill>
                  <a:srgbClr val="FF0000"/>
                </a:solidFill>
                <a:cs typeface="+mn-cs"/>
              </a:rPr>
              <a:t/>
            </a:r>
            <a:br>
              <a:rPr lang="ar-EG" sz="1600" b="1" dirty="0" smtClean="0">
                <a:solidFill>
                  <a:srgbClr val="FF0000"/>
                </a:solidFill>
                <a:cs typeface="+mn-cs"/>
              </a:rPr>
            </a:br>
            <a:r>
              <a:rPr lang="ar-EG" sz="1600" b="1" dirty="0">
                <a:solidFill>
                  <a:srgbClr val="FF0000"/>
                </a:solidFill>
                <a:cs typeface="+mn-cs"/>
              </a:rPr>
              <a:t/>
            </a:r>
            <a:br>
              <a:rPr lang="ar-EG" sz="1600" b="1" dirty="0">
                <a:solidFill>
                  <a:srgbClr val="FF0000"/>
                </a:solidFill>
                <a:cs typeface="+mn-cs"/>
              </a:rPr>
            </a:br>
            <a:r>
              <a:rPr lang="ar-EG" sz="1600" b="1" dirty="0" smtClean="0">
                <a:solidFill>
                  <a:srgbClr val="FF0000"/>
                </a:solidFill>
                <a:cs typeface="+mn-cs"/>
              </a:rPr>
              <a:t>                الوجه:                                                                                                الظهر:</a:t>
            </a:r>
            <a:r>
              <a:rPr lang="ar-EG" sz="1400" dirty="0" smtClean="0">
                <a:cs typeface="+mn-cs"/>
              </a:rPr>
              <a:t/>
            </a:r>
            <a:br>
              <a:rPr lang="ar-EG" sz="1400" dirty="0" smtClean="0">
                <a:cs typeface="+mn-cs"/>
              </a:rPr>
            </a:br>
            <a:r>
              <a:rPr lang="ar-EG" sz="1400" dirty="0" smtClean="0">
                <a:cs typeface="+mn-cs"/>
              </a:rPr>
              <a:t/>
            </a:r>
            <a:br>
              <a:rPr lang="ar-EG" sz="1400" dirty="0" smtClean="0">
                <a:cs typeface="+mn-cs"/>
              </a:rPr>
            </a:br>
            <a:r>
              <a:rPr lang="ar-EG" sz="1400" dirty="0" smtClean="0">
                <a:cs typeface="+mn-cs"/>
              </a:rPr>
              <a:t>                    </a:t>
            </a:r>
            <a:r>
              <a:rPr lang="ar-EG" sz="1400" b="1" dirty="0" smtClean="0">
                <a:cs typeface="+mn-cs"/>
              </a:rPr>
              <a:t>المركز                                                                                                              </a:t>
            </a:r>
            <a:r>
              <a:rPr lang="ar-EG" sz="1400" b="1" dirty="0" err="1" smtClean="0">
                <a:cs typeface="+mn-cs"/>
              </a:rPr>
              <a:t>المركز</a:t>
            </a:r>
            <a:r>
              <a:rPr lang="ar-EG" sz="1400" b="1" dirty="0" smtClean="0">
                <a:cs typeface="+mn-cs"/>
              </a:rPr>
              <a:t> :</a:t>
            </a:r>
            <a:r>
              <a:rPr lang="ar-EG" sz="1400" dirty="0" smtClean="0">
                <a:cs typeface="+mn-cs"/>
              </a:rPr>
              <a:t/>
            </a:r>
            <a:br>
              <a:rPr lang="ar-EG" sz="1400" dirty="0" smtClean="0">
                <a:cs typeface="+mn-cs"/>
              </a:rPr>
            </a:br>
            <a:r>
              <a:rPr lang="ar-EG" sz="1400" dirty="0" smtClean="0">
                <a:cs typeface="+mn-cs"/>
              </a:rPr>
              <a:t/>
            </a:r>
            <a:br>
              <a:rPr lang="ar-EG" sz="1400" dirty="0" smtClean="0">
                <a:cs typeface="+mn-cs"/>
              </a:rPr>
            </a:br>
            <a:r>
              <a:rPr lang="ar-EG" sz="1400" dirty="0" smtClean="0">
                <a:cs typeface="+mn-cs"/>
              </a:rPr>
              <a:t>                    الامام                                                                                                                 الملك</a:t>
            </a:r>
            <a:br>
              <a:rPr lang="ar-EG" sz="1400" dirty="0" smtClean="0">
                <a:cs typeface="+mn-cs"/>
              </a:rPr>
            </a:br>
            <a:r>
              <a:rPr lang="ar-EG" sz="1400" dirty="0" smtClean="0">
                <a:cs typeface="+mn-cs"/>
              </a:rPr>
              <a:t/>
            </a:r>
            <a:br>
              <a:rPr lang="ar-EG" sz="1400" dirty="0" smtClean="0">
                <a:cs typeface="+mn-cs"/>
              </a:rPr>
            </a:br>
            <a:r>
              <a:rPr lang="ar-EG" sz="1400" dirty="0" smtClean="0">
                <a:cs typeface="+mn-cs"/>
              </a:rPr>
              <a:t>                </a:t>
            </a:r>
            <a:r>
              <a:rPr lang="ar-EG" sz="1400" dirty="0" err="1" smtClean="0">
                <a:cs typeface="+mn-cs"/>
              </a:rPr>
              <a:t>الناصرلدین</a:t>
            </a:r>
            <a:r>
              <a:rPr lang="ar-EG" sz="1400" dirty="0" smtClean="0">
                <a:cs typeface="+mn-cs"/>
              </a:rPr>
              <a:t>                                                                                                        الناصر صلاح </a:t>
            </a:r>
            <a:br>
              <a:rPr lang="ar-EG" sz="1400" dirty="0" smtClean="0">
                <a:cs typeface="+mn-cs"/>
              </a:rPr>
            </a:br>
            <a:r>
              <a:rPr lang="ar-EG" sz="1400" dirty="0" smtClean="0">
                <a:cs typeface="+mn-cs"/>
              </a:rPr>
              <a:t/>
            </a:r>
            <a:br>
              <a:rPr lang="ar-EG" sz="1400" dirty="0" smtClean="0">
                <a:cs typeface="+mn-cs"/>
              </a:rPr>
            </a:br>
            <a:r>
              <a:rPr lang="ar-EG" sz="1400" dirty="0" smtClean="0">
                <a:cs typeface="+mn-cs"/>
              </a:rPr>
              <a:t>               الله </a:t>
            </a:r>
            <a:r>
              <a:rPr lang="ar-EG" sz="1400" dirty="0" err="1" smtClean="0">
                <a:cs typeface="+mn-cs"/>
              </a:rPr>
              <a:t>أميرالمؤ</a:t>
            </a:r>
            <a:r>
              <a:rPr lang="ar-EG" sz="1400" dirty="0" smtClean="0">
                <a:cs typeface="+mn-cs"/>
              </a:rPr>
              <a:t>                                                                                                        الدين يوسف بن</a:t>
            </a:r>
            <a:br>
              <a:rPr lang="ar-EG" sz="1400" dirty="0" smtClean="0">
                <a:cs typeface="+mn-cs"/>
              </a:rPr>
            </a:br>
            <a:r>
              <a:rPr lang="ar-EG" sz="1400" dirty="0" smtClean="0">
                <a:cs typeface="+mn-cs"/>
              </a:rPr>
              <a:t/>
            </a:r>
            <a:br>
              <a:rPr lang="ar-EG" sz="1400" dirty="0" smtClean="0">
                <a:cs typeface="+mn-cs"/>
              </a:rPr>
            </a:br>
            <a:r>
              <a:rPr lang="ar-EG" sz="1400" dirty="0" smtClean="0">
                <a:cs typeface="+mn-cs"/>
              </a:rPr>
              <a:t>                  منين                                                                                                                    أيوب</a:t>
            </a:r>
            <a:br>
              <a:rPr lang="ar-EG" sz="1400" dirty="0" smtClean="0">
                <a:cs typeface="+mn-cs"/>
              </a:rPr>
            </a:br>
            <a:r>
              <a:rPr lang="ar-EG" sz="1400" b="1" dirty="0">
                <a:cs typeface="+mn-cs"/>
              </a:rPr>
              <a:t/>
            </a:r>
            <a:br>
              <a:rPr lang="ar-EG" sz="1400" b="1" dirty="0">
                <a:cs typeface="+mn-cs"/>
              </a:rPr>
            </a:br>
            <a:r>
              <a:rPr lang="ar-EG" sz="1400" b="1" dirty="0" smtClean="0">
                <a:cs typeface="+mn-cs"/>
              </a:rPr>
              <a:t>                 الهامش :                                                                                                             الهامش : </a:t>
            </a:r>
            <a:r>
              <a:rPr lang="ar-EG" sz="1400" dirty="0" smtClean="0">
                <a:cs typeface="+mn-cs"/>
              </a:rPr>
              <a:t/>
            </a:r>
            <a:br>
              <a:rPr lang="ar-EG" sz="1400" dirty="0" smtClean="0">
                <a:cs typeface="+mn-cs"/>
              </a:rPr>
            </a:br>
            <a:r>
              <a:rPr lang="ar-EG" sz="1400" dirty="0" smtClean="0">
                <a:cs typeface="+mn-cs"/>
              </a:rPr>
              <a:t>لا اله / إلا ا / الله / محمد / رسول / الله /                                                                 ضرب / بحلب / سنة / اثنين / وثمنين / </a:t>
            </a:r>
            <a:r>
              <a:rPr lang="ar-EG" sz="1400" dirty="0" err="1" smtClean="0">
                <a:cs typeface="+mn-cs"/>
              </a:rPr>
              <a:t>وخمسماية</a:t>
            </a:r>
            <a:endParaRPr lang="ar-EG" sz="1400" dirty="0">
              <a:cs typeface="+mn-cs"/>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026" y="-1"/>
            <a:ext cx="7139397" cy="3605395"/>
          </a:xfrm>
          <a:prstGeom prst="rect">
            <a:avLst/>
          </a:prstGeom>
        </p:spPr>
      </p:pic>
    </p:spTree>
    <p:extLst>
      <p:ext uri="{BB962C8B-B14F-4D97-AF65-F5344CB8AC3E}">
        <p14:creationId xmlns:p14="http://schemas.microsoft.com/office/powerpoint/2010/main" val="2166906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13376"/>
          </a:xfrm>
          <a:solidFill>
            <a:schemeClr val="accent6">
              <a:lumMod val="40000"/>
              <a:lumOff val="60000"/>
            </a:schemeClr>
          </a:solidFill>
        </p:spPr>
        <p:txBody>
          <a:bodyPr/>
          <a:lstStyle/>
          <a:p>
            <a:r>
              <a:rPr lang="ar-EG" dirty="0" smtClean="0"/>
              <a:t> 1- لمحة تاريخية عن الأحوال السياسية نهاية العصر </a:t>
            </a:r>
            <a:r>
              <a:rPr lang="ar-EG" dirty="0" err="1" smtClean="0"/>
              <a:t>الفاطمى</a:t>
            </a:r>
            <a:r>
              <a:rPr lang="ar-EG" dirty="0" smtClean="0"/>
              <a:t> وبداية العصر </a:t>
            </a:r>
            <a:r>
              <a:rPr lang="ar-EG" dirty="0" err="1" smtClean="0"/>
              <a:t>الأيوبى</a:t>
            </a:r>
            <a:r>
              <a:rPr lang="ar-EG" dirty="0" smtClean="0"/>
              <a:t> وأثر ذلك على السكة </a:t>
            </a:r>
            <a:r>
              <a:rPr lang="ar-EG" dirty="0" err="1" smtClean="0"/>
              <a:t>الأيوبية</a:t>
            </a:r>
            <a:r>
              <a:rPr lang="ar-EG" dirty="0" smtClean="0"/>
              <a:t> .</a:t>
            </a:r>
            <a:br>
              <a:rPr lang="ar-EG" dirty="0" smtClean="0"/>
            </a:br>
            <a:endParaRPr lang="ar-EG" dirty="0"/>
          </a:p>
        </p:txBody>
      </p:sp>
    </p:spTree>
    <p:extLst>
      <p:ext uri="{BB962C8B-B14F-4D97-AF65-F5344CB8AC3E}">
        <p14:creationId xmlns:p14="http://schemas.microsoft.com/office/powerpoint/2010/main" val="1689322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blipFill>
            <a:blip r:embed="rId2"/>
            <a:tile tx="0" ty="0" sx="100000" sy="100000" flip="none" algn="tl"/>
          </a:blipFill>
        </p:spPr>
        <p:txBody>
          <a:bodyPr/>
          <a:lstStyle/>
          <a:p>
            <a:r>
              <a:rPr lang="ar-EG" dirty="0" smtClean="0"/>
              <a:t>اعداد : محمود محمد رياض .</a:t>
            </a:r>
            <a:endParaRPr lang="ar-EG" dirty="0"/>
          </a:p>
        </p:txBody>
      </p:sp>
    </p:spTree>
    <p:extLst>
      <p:ext uri="{BB962C8B-B14F-4D97-AF65-F5344CB8AC3E}">
        <p14:creationId xmlns:p14="http://schemas.microsoft.com/office/powerpoint/2010/main" val="1840305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a:blipFill>
            <a:blip r:embed="rId2"/>
            <a:tile tx="0" ty="0" sx="100000" sy="100000" flip="none" algn="tl"/>
          </a:blipFill>
        </p:spPr>
        <p:txBody>
          <a:bodyPr>
            <a:noAutofit/>
          </a:bodyPr>
          <a:lstStyle/>
          <a:p>
            <a:r>
              <a:rPr lang="ar-EG" sz="2000" b="1" dirty="0" smtClean="0">
                <a:cs typeface="+mn-cs"/>
              </a:rPr>
              <a:t>مقدمة : </a:t>
            </a:r>
            <a:br>
              <a:rPr lang="ar-EG" sz="2000" b="1" dirty="0" smtClean="0">
                <a:cs typeface="+mn-cs"/>
              </a:rPr>
            </a:br>
            <a:r>
              <a:rPr lang="ar-EG" sz="2000" b="1" dirty="0" smtClean="0">
                <a:cs typeface="+mn-cs"/>
              </a:rPr>
              <a:t>مرت مصر </a:t>
            </a:r>
            <a:r>
              <a:rPr lang="ar-EG" sz="2000" b="1" dirty="0" err="1" smtClean="0">
                <a:cs typeface="+mn-cs"/>
              </a:rPr>
              <a:t>فى</a:t>
            </a:r>
            <a:r>
              <a:rPr lang="ar-EG" sz="2000" b="1" dirty="0" smtClean="0">
                <a:cs typeface="+mn-cs"/>
              </a:rPr>
              <a:t> نهاية العصر </a:t>
            </a:r>
            <a:r>
              <a:rPr lang="ar-EG" sz="2000" b="1" dirty="0" err="1" smtClean="0">
                <a:cs typeface="+mn-cs"/>
              </a:rPr>
              <a:t>الفاطمى</a:t>
            </a:r>
            <a:r>
              <a:rPr lang="ar-EG" sz="2000" b="1" dirty="0" smtClean="0">
                <a:cs typeface="+mn-cs"/>
              </a:rPr>
              <a:t> بمرحلة من الاضطرابات والنزاعات وتدهور </a:t>
            </a:r>
            <a:r>
              <a:rPr lang="ar-EG" sz="2000" b="1" dirty="0" err="1" smtClean="0">
                <a:cs typeface="+mn-cs"/>
              </a:rPr>
              <a:t>فى</a:t>
            </a:r>
            <a:r>
              <a:rPr lang="ar-EG" sz="2000" b="1" dirty="0" smtClean="0">
                <a:cs typeface="+mn-cs"/>
              </a:rPr>
              <a:t> الاحوال السياسية والاقتصادية . وكان السبب </a:t>
            </a:r>
            <a:r>
              <a:rPr lang="ar-EG" sz="2000" b="1" dirty="0" err="1" smtClean="0">
                <a:cs typeface="+mn-cs"/>
              </a:rPr>
              <a:t>فى</a:t>
            </a:r>
            <a:r>
              <a:rPr lang="ar-EG" sz="2000" b="1" dirty="0" smtClean="0">
                <a:cs typeface="+mn-cs"/>
              </a:rPr>
              <a:t> ذلك النزاع بن شاور وزير الدولة الفاطمية آنذاك وضرغام . حيث حاول الأخير نزع الوزارة من شاور واستطاع بالفعل من ذلك بعد ان قتل ولده (</a:t>
            </a:r>
            <a:r>
              <a:rPr lang="ar-EG" sz="2000" b="1" dirty="0" err="1" smtClean="0">
                <a:cs typeface="+mn-cs"/>
              </a:rPr>
              <a:t>طئ</a:t>
            </a:r>
            <a:r>
              <a:rPr lang="ar-EG" sz="2000" b="1" dirty="0" smtClean="0">
                <a:cs typeface="+mn-cs"/>
              </a:rPr>
              <a:t> بن شاور ) . مما دفع شاور الى الهروب من مصر الى الشام حيث نور الدين محمود بن </a:t>
            </a:r>
            <a:r>
              <a:rPr lang="ar-EG" sz="2000" b="1" dirty="0" err="1" smtClean="0">
                <a:cs typeface="+mn-cs"/>
              </a:rPr>
              <a:t>زنكى</a:t>
            </a:r>
            <a:r>
              <a:rPr lang="ar-EG" sz="2000" b="1" dirty="0">
                <a:cs typeface="+mn-cs"/>
              </a:rPr>
              <a:t> </a:t>
            </a:r>
            <a:r>
              <a:rPr lang="ar-EG" sz="2000" b="1" dirty="0" smtClean="0">
                <a:cs typeface="+mn-cs"/>
              </a:rPr>
              <a:t>. واستنجد شاور بنور الدين محمود على إعادة الوزارة له مرة اخرى , فارسل نور الدين محمود اسد الدين </a:t>
            </a:r>
            <a:r>
              <a:rPr lang="ar-EG" sz="2000" b="1" dirty="0" err="1" smtClean="0">
                <a:cs typeface="+mn-cs"/>
              </a:rPr>
              <a:t>شريكوه</a:t>
            </a:r>
            <a:r>
              <a:rPr lang="ar-EG" sz="2000" b="1" dirty="0" smtClean="0">
                <a:cs typeface="+mn-cs"/>
              </a:rPr>
              <a:t> ومعه ابن اخيه صلاح الدين </a:t>
            </a:r>
            <a:r>
              <a:rPr lang="ar-EG" sz="2000" b="1" dirty="0" err="1" smtClean="0">
                <a:cs typeface="+mn-cs"/>
              </a:rPr>
              <a:t>الأيوبى</a:t>
            </a:r>
            <a:r>
              <a:rPr lang="ar-EG" sz="2000" b="1" dirty="0" smtClean="0">
                <a:cs typeface="+mn-cs"/>
              </a:rPr>
              <a:t> , واستطاعوا بالفعل قتل ضرغام واعادة شاور الى الوزارة . وبعد ان استتبت الامور لشاور غدر </a:t>
            </a:r>
            <a:r>
              <a:rPr lang="ar-EG" sz="2000" b="1" dirty="0" err="1" smtClean="0">
                <a:cs typeface="+mn-cs"/>
              </a:rPr>
              <a:t>باسد</a:t>
            </a:r>
            <a:r>
              <a:rPr lang="ar-EG" sz="2000" b="1" dirty="0" smtClean="0">
                <a:cs typeface="+mn-cs"/>
              </a:rPr>
              <a:t> الدين </a:t>
            </a:r>
            <a:r>
              <a:rPr lang="ar-EG" sz="2000" b="1" dirty="0" err="1" smtClean="0">
                <a:cs typeface="+mn-cs"/>
              </a:rPr>
              <a:t>شريكوه</a:t>
            </a:r>
            <a:r>
              <a:rPr lang="ar-EG" sz="2000" b="1" dirty="0" smtClean="0">
                <a:cs typeface="+mn-cs"/>
              </a:rPr>
              <a:t> واستعان </a:t>
            </a:r>
            <a:r>
              <a:rPr lang="ar-EG" sz="2000" b="1" dirty="0" err="1" smtClean="0">
                <a:cs typeface="+mn-cs"/>
              </a:rPr>
              <a:t>بالفرنجه</a:t>
            </a:r>
            <a:r>
              <a:rPr lang="ar-EG" sz="2000" b="1" dirty="0" smtClean="0">
                <a:cs typeface="+mn-cs"/>
              </a:rPr>
              <a:t> ضده . وحدثت عدة من المناوشات بين جيش نور الدين وبين الفرنج ومعهم شاور  . واسفرت </a:t>
            </a:r>
            <a:r>
              <a:rPr lang="ar-EG" sz="2000" b="1" dirty="0" err="1" smtClean="0">
                <a:cs typeface="+mn-cs"/>
              </a:rPr>
              <a:t>فى</a:t>
            </a:r>
            <a:r>
              <a:rPr lang="ar-EG" sz="2000" b="1" dirty="0" smtClean="0">
                <a:cs typeface="+mn-cs"/>
              </a:rPr>
              <a:t> النهاية من دخول اسد الدين </a:t>
            </a:r>
            <a:r>
              <a:rPr lang="ar-EG" sz="2000" b="1" dirty="0" err="1" smtClean="0">
                <a:cs typeface="+mn-cs"/>
              </a:rPr>
              <a:t>شريكوه</a:t>
            </a:r>
            <a:r>
              <a:rPr lang="ar-EG" sz="2000" b="1" dirty="0" smtClean="0">
                <a:cs typeface="+mn-cs"/>
              </a:rPr>
              <a:t> الى مصر والقبض على شاور بأمر من الخليفة </a:t>
            </a:r>
            <a:r>
              <a:rPr lang="ar-EG" sz="2000" b="1" dirty="0" err="1" smtClean="0">
                <a:cs typeface="+mn-cs"/>
              </a:rPr>
              <a:t>الفاطمى</a:t>
            </a:r>
            <a:r>
              <a:rPr lang="ar-EG" sz="2000" b="1" dirty="0" smtClean="0">
                <a:cs typeface="+mn-cs"/>
              </a:rPr>
              <a:t> العاضد لدين الله وقتله . وعين اسد الدين وزيرا على مصر . وبعد ان توفى اسد الدين اسند الخليفة </a:t>
            </a:r>
            <a:r>
              <a:rPr lang="ar-EG" sz="2000" b="1" dirty="0" err="1" smtClean="0">
                <a:cs typeface="+mn-cs"/>
              </a:rPr>
              <a:t>الفاطمى</a:t>
            </a:r>
            <a:r>
              <a:rPr lang="ar-EG" sz="2000" b="1" dirty="0" smtClean="0">
                <a:cs typeface="+mn-cs"/>
              </a:rPr>
              <a:t> الوزارة الى صلاح الدين , فقام صلاح الدين </a:t>
            </a:r>
            <a:r>
              <a:rPr lang="ar-EG" sz="2000" b="1" dirty="0" err="1" smtClean="0">
                <a:cs typeface="+mn-cs"/>
              </a:rPr>
              <a:t>باستعدادته</a:t>
            </a:r>
            <a:r>
              <a:rPr lang="ar-EG" sz="2000" b="1" dirty="0" smtClean="0">
                <a:cs typeface="+mn-cs"/>
              </a:rPr>
              <a:t> للتخلص من الشيعة وارساء المذهب السنى </a:t>
            </a:r>
            <a:r>
              <a:rPr lang="ar-EG" sz="2000" b="1" dirty="0" err="1" smtClean="0">
                <a:cs typeface="+mn-cs"/>
              </a:rPr>
              <a:t>فى</a:t>
            </a:r>
            <a:r>
              <a:rPr lang="ar-EG" sz="2000" b="1" dirty="0" smtClean="0">
                <a:cs typeface="+mn-cs"/>
              </a:rPr>
              <a:t> مصر فقام بالتخلص من الحرس الخاص بقصر الخليفة </a:t>
            </a:r>
            <a:r>
              <a:rPr lang="ar-EG" sz="2000" b="1" dirty="0" err="1" smtClean="0">
                <a:cs typeface="+mn-cs"/>
              </a:rPr>
              <a:t>الفاطمى</a:t>
            </a:r>
            <a:r>
              <a:rPr lang="ar-EG" sz="2000" b="1" dirty="0" smtClean="0">
                <a:cs typeface="+mn-cs"/>
              </a:rPr>
              <a:t> </a:t>
            </a:r>
            <a:r>
              <a:rPr lang="ar-EG" sz="2000" b="1" dirty="0" err="1" smtClean="0">
                <a:cs typeface="+mn-cs"/>
              </a:rPr>
              <a:t>واستيدالهم</a:t>
            </a:r>
            <a:r>
              <a:rPr lang="ar-EG" sz="2000" b="1" dirty="0" smtClean="0">
                <a:cs typeface="+mn-cs"/>
              </a:rPr>
              <a:t> بحرس مواليين له . وفى عام 567هـ كان الخليفة </a:t>
            </a:r>
            <a:r>
              <a:rPr lang="ar-EG" sz="2000" b="1" dirty="0" err="1" smtClean="0">
                <a:cs typeface="+mn-cs"/>
              </a:rPr>
              <a:t>الفاطمى</a:t>
            </a:r>
            <a:r>
              <a:rPr lang="ar-EG" sz="2000" b="1" dirty="0" smtClean="0">
                <a:cs typeface="+mn-cs"/>
              </a:rPr>
              <a:t> على فراش الموت وبعد ان فارق الحياة اصبح صلاح الدين الحاكم </a:t>
            </a:r>
            <a:r>
              <a:rPr lang="ar-EG" sz="2000" b="1" dirty="0" err="1" smtClean="0">
                <a:cs typeface="+mn-cs"/>
              </a:rPr>
              <a:t>الفعلى</a:t>
            </a:r>
            <a:r>
              <a:rPr lang="ar-EG" sz="2000" b="1" dirty="0" smtClean="0">
                <a:cs typeface="+mn-cs"/>
              </a:rPr>
              <a:t> لمصر وله الكلمة فيها ونقل اسرته ووالده نجم الدين الى مصر . وبذلك انتهت الدولة الفاطمية بعد ان حكمت 262 عام .</a:t>
            </a:r>
            <a:endParaRPr lang="ar-EG" sz="2000" b="1" dirty="0">
              <a:cs typeface="+mn-cs"/>
            </a:endParaRPr>
          </a:p>
        </p:txBody>
      </p:sp>
    </p:spTree>
    <p:extLst>
      <p:ext uri="{BB962C8B-B14F-4D97-AF65-F5344CB8AC3E}">
        <p14:creationId xmlns:p14="http://schemas.microsoft.com/office/powerpoint/2010/main" val="838014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a:blipFill>
            <a:blip r:embed="rId2"/>
            <a:tile tx="0" ty="0" sx="100000" sy="100000" flip="none" algn="tl"/>
          </a:blipFill>
        </p:spPr>
        <p:txBody>
          <a:bodyPr/>
          <a:lstStyle/>
          <a:p>
            <a:r>
              <a:rPr lang="ar-EG" dirty="0" smtClean="0"/>
              <a:t>أثر الأحوال السياسية علي السكة </a:t>
            </a:r>
            <a:r>
              <a:rPr lang="ar-EG" dirty="0" err="1" smtClean="0"/>
              <a:t>الأيوبية</a:t>
            </a:r>
            <a:r>
              <a:rPr lang="ar-EG" dirty="0" smtClean="0"/>
              <a:t> </a:t>
            </a:r>
            <a:endParaRPr lang="ar-EG" dirty="0"/>
          </a:p>
        </p:txBody>
      </p:sp>
    </p:spTree>
    <p:extLst>
      <p:ext uri="{BB962C8B-B14F-4D97-AF65-F5344CB8AC3E}">
        <p14:creationId xmlns:p14="http://schemas.microsoft.com/office/powerpoint/2010/main" val="378946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6512" y="0"/>
            <a:ext cx="9180512" cy="6858000"/>
          </a:xfrm>
        </p:spPr>
        <p:txBody>
          <a:bodyPr>
            <a:normAutofit/>
          </a:bodyPr>
          <a:lstStyle/>
          <a:p>
            <a:r>
              <a:rPr lang="ar-EG" sz="1600" b="1" dirty="0" smtClean="0">
                <a:cs typeface="+mn-cs"/>
              </a:rPr>
              <a:t>كانت النقود المتداولة </a:t>
            </a:r>
            <a:r>
              <a:rPr lang="ar-EG" sz="1600" b="1" dirty="0" err="1" smtClean="0">
                <a:cs typeface="+mn-cs"/>
              </a:rPr>
              <a:t>فى</a:t>
            </a:r>
            <a:r>
              <a:rPr lang="ar-EG" sz="1600" b="1" dirty="0" smtClean="0">
                <a:cs typeface="+mn-cs"/>
              </a:rPr>
              <a:t> العصر الايوبي </a:t>
            </a:r>
            <a:r>
              <a:rPr lang="ar-EG" sz="1600" b="1" dirty="0" err="1" smtClean="0">
                <a:cs typeface="+mn-cs"/>
              </a:rPr>
              <a:t>هى</a:t>
            </a:r>
            <a:r>
              <a:rPr lang="ar-EG" sz="1600" b="1" dirty="0" smtClean="0">
                <a:cs typeface="+mn-cs"/>
              </a:rPr>
              <a:t> الدنانير الذهبية والدراهم الفضية . وعلى الرغم من ان الدنانير الذهبية </a:t>
            </a:r>
            <a:r>
              <a:rPr lang="ar-EG" sz="1600" b="1" dirty="0" err="1" smtClean="0">
                <a:cs typeface="+mn-cs"/>
              </a:rPr>
              <a:t>هى</a:t>
            </a:r>
            <a:r>
              <a:rPr lang="ar-EG" sz="1600" b="1" dirty="0" smtClean="0">
                <a:cs typeface="+mn-cs"/>
              </a:rPr>
              <a:t> العملة الرئيسية الا كانت نادرة جدا نتيجة لندرة معدن الذهب </a:t>
            </a:r>
            <a:r>
              <a:rPr lang="ar-EG" sz="1600" b="1" dirty="0" err="1" smtClean="0">
                <a:cs typeface="+mn-cs"/>
              </a:rPr>
              <a:t>فى</a:t>
            </a:r>
            <a:r>
              <a:rPr lang="ar-EG" sz="1600" b="1" dirty="0" smtClean="0">
                <a:cs typeface="+mn-cs"/>
              </a:rPr>
              <a:t> نهاية العصر </a:t>
            </a:r>
            <a:r>
              <a:rPr lang="ar-EG" sz="1600" b="1" dirty="0" err="1" smtClean="0">
                <a:cs typeface="+mn-cs"/>
              </a:rPr>
              <a:t>الفاطمى</a:t>
            </a:r>
            <a:r>
              <a:rPr lang="ar-EG" sz="1600" b="1" dirty="0" smtClean="0">
                <a:cs typeface="+mn-cs"/>
              </a:rPr>
              <a:t> وبداية العصر الايوبي وكان ذلك راجعا </a:t>
            </a:r>
            <a:r>
              <a:rPr lang="ar-EG" sz="1600" b="1" dirty="0" err="1" smtClean="0">
                <a:cs typeface="+mn-cs"/>
              </a:rPr>
              <a:t>للاحوال</a:t>
            </a:r>
            <a:r>
              <a:rPr lang="ar-EG" sz="1600" b="1" dirty="0" smtClean="0">
                <a:cs typeface="+mn-cs"/>
              </a:rPr>
              <a:t> </a:t>
            </a:r>
            <a:r>
              <a:rPr lang="ar-EG" sz="1600" b="1" dirty="0" err="1" smtClean="0">
                <a:cs typeface="+mn-cs"/>
              </a:rPr>
              <a:t>التى</a:t>
            </a:r>
            <a:r>
              <a:rPr lang="ar-EG" sz="1600" b="1" dirty="0" smtClean="0">
                <a:cs typeface="+mn-cs"/>
              </a:rPr>
              <a:t> حدثت </a:t>
            </a:r>
            <a:r>
              <a:rPr lang="ar-EG" sz="1600" b="1" dirty="0" err="1" smtClean="0">
                <a:cs typeface="+mn-cs"/>
              </a:rPr>
              <a:t>فى</a:t>
            </a:r>
            <a:r>
              <a:rPr lang="ar-EG" sz="1600" b="1" dirty="0" smtClean="0">
                <a:cs typeface="+mn-cs"/>
              </a:rPr>
              <a:t> مرحلة الانتقال هذه . ومن ابرز هذه الاسباب :</a:t>
            </a:r>
            <a:br>
              <a:rPr lang="ar-EG" sz="1600" b="1" dirty="0" smtClean="0">
                <a:cs typeface="+mn-cs"/>
              </a:rPr>
            </a:br>
            <a:r>
              <a:rPr lang="ar-EG" sz="1600" b="1" dirty="0" smtClean="0">
                <a:cs typeface="+mn-cs"/>
              </a:rPr>
              <a:t>1- استغلال مناجم الذهب </a:t>
            </a:r>
            <a:r>
              <a:rPr lang="ar-EG" sz="1600" b="1" dirty="0" err="1" smtClean="0">
                <a:cs typeface="+mn-cs"/>
              </a:rPr>
              <a:t>فى</a:t>
            </a:r>
            <a:r>
              <a:rPr lang="ar-EG" sz="1600" b="1" dirty="0" smtClean="0">
                <a:cs typeface="+mn-cs"/>
              </a:rPr>
              <a:t> وادى </a:t>
            </a:r>
            <a:r>
              <a:rPr lang="ar-EG" sz="1600" b="1" dirty="0" err="1" smtClean="0">
                <a:cs typeface="+mn-cs"/>
              </a:rPr>
              <a:t>العلاقى</a:t>
            </a:r>
            <a:r>
              <a:rPr lang="ar-EG" sz="1600" b="1" dirty="0" smtClean="0">
                <a:cs typeface="+mn-cs"/>
              </a:rPr>
              <a:t> بالصحراء الشرقية نتيجة عدم الاشراف المباشر من الحكومة المصرية وعلى </a:t>
            </a:r>
            <a:r>
              <a:rPr lang="ar-EG" sz="1600" b="1" dirty="0" err="1" smtClean="0">
                <a:cs typeface="+mn-cs"/>
              </a:rPr>
              <a:t>مايستخرج</a:t>
            </a:r>
            <a:r>
              <a:rPr lang="ar-EG" sz="1600" b="1" dirty="0" smtClean="0">
                <a:cs typeface="+mn-cs"/>
              </a:rPr>
              <a:t> منها وترك الامر الى </a:t>
            </a:r>
            <a:r>
              <a:rPr lang="ar-EG" sz="1600" b="1" dirty="0" err="1" smtClean="0">
                <a:cs typeface="+mn-cs"/>
              </a:rPr>
              <a:t>للافراد</a:t>
            </a:r>
            <a:r>
              <a:rPr lang="ar-EG" sz="1600" b="1" dirty="0" smtClean="0">
                <a:cs typeface="+mn-cs"/>
              </a:rPr>
              <a:t> يجمعون منها اكبر قدر ممكن  ويصدرونها الى الخارج .</a:t>
            </a:r>
            <a:br>
              <a:rPr lang="ar-EG" sz="1600" b="1" dirty="0" smtClean="0">
                <a:cs typeface="+mn-cs"/>
              </a:rPr>
            </a:br>
            <a:r>
              <a:rPr lang="ar-EG" sz="1600" b="1" dirty="0" smtClean="0">
                <a:cs typeface="+mn-cs"/>
              </a:rPr>
              <a:t/>
            </a:r>
            <a:br>
              <a:rPr lang="ar-EG" sz="1600" b="1" dirty="0" smtClean="0">
                <a:cs typeface="+mn-cs"/>
              </a:rPr>
            </a:br>
            <a:r>
              <a:rPr lang="ar-EG" sz="1600" b="1" dirty="0" smtClean="0">
                <a:cs typeface="+mn-cs"/>
              </a:rPr>
              <a:t>2- قلة التنقيب والبحث عن الذهب والكنوز </a:t>
            </a:r>
            <a:r>
              <a:rPr lang="ar-EG" sz="1600" b="1" dirty="0" err="1" smtClean="0">
                <a:cs typeface="+mn-cs"/>
              </a:rPr>
              <a:t>فى</a:t>
            </a:r>
            <a:r>
              <a:rPr lang="ar-EG" sz="1600" b="1" dirty="0" smtClean="0">
                <a:cs typeface="+mn-cs"/>
              </a:rPr>
              <a:t> المقابر الفرعونية وانشغال الدولة بالحروب مع الفرنج والصراعات الداخلية ومحاولة تثبيت اركان الدولة منذ نهاية الدولة الفاطمية وبداية الدولة </a:t>
            </a:r>
            <a:r>
              <a:rPr lang="ar-EG" sz="1600" b="1" dirty="0" err="1" smtClean="0">
                <a:cs typeface="+mn-cs"/>
              </a:rPr>
              <a:t>الايوبية</a:t>
            </a:r>
            <a:r>
              <a:rPr lang="ar-EG" sz="1600" b="1" dirty="0" smtClean="0">
                <a:cs typeface="+mn-cs"/>
              </a:rPr>
              <a:t> .</a:t>
            </a:r>
            <a:br>
              <a:rPr lang="ar-EG" sz="1600" b="1" dirty="0" smtClean="0">
                <a:cs typeface="+mn-cs"/>
              </a:rPr>
            </a:br>
            <a:r>
              <a:rPr lang="ar-EG" sz="1600" b="1" dirty="0" smtClean="0">
                <a:cs typeface="+mn-cs"/>
              </a:rPr>
              <a:t/>
            </a:r>
            <a:br>
              <a:rPr lang="ar-EG" sz="1600" b="1" dirty="0" smtClean="0">
                <a:cs typeface="+mn-cs"/>
              </a:rPr>
            </a:br>
            <a:r>
              <a:rPr lang="ar-EG" sz="1600" b="1" dirty="0" smtClean="0">
                <a:cs typeface="+mn-cs"/>
              </a:rPr>
              <a:t>3- هبوط مؤشر الصادرات المصرية </a:t>
            </a:r>
            <a:r>
              <a:rPr lang="ar-EG" sz="1600" b="1" dirty="0" err="1" smtClean="0">
                <a:cs typeface="+mn-cs"/>
              </a:rPr>
              <a:t>والتى</a:t>
            </a:r>
            <a:r>
              <a:rPr lang="ar-EG" sz="1600" b="1" dirty="0" smtClean="0">
                <a:cs typeface="+mn-cs"/>
              </a:rPr>
              <a:t> كانت تعتمد بشكل كبير على الاقمشة المصرية , بعد ان احتكرها الفاطميين واستولى على مصانعها مما انعدمت الصادرات بعد ان كانت تصدر الى بغداد </a:t>
            </a:r>
            <a:r>
              <a:rPr lang="ar-EG" sz="1600" b="1" dirty="0" err="1" smtClean="0">
                <a:cs typeface="+mn-cs"/>
              </a:rPr>
              <a:t>فى</a:t>
            </a:r>
            <a:r>
              <a:rPr lang="ar-EG" sz="1600" b="1" dirty="0" smtClean="0">
                <a:cs typeface="+mn-cs"/>
              </a:rPr>
              <a:t> القرن العاشر </a:t>
            </a:r>
            <a:r>
              <a:rPr lang="ar-EG" sz="1600" b="1" dirty="0" err="1" smtClean="0">
                <a:cs typeface="+mn-cs"/>
              </a:rPr>
              <a:t>الميلادى</a:t>
            </a:r>
            <a:r>
              <a:rPr lang="ar-EG" sz="1600" b="1" dirty="0" smtClean="0">
                <a:cs typeface="+mn-cs"/>
              </a:rPr>
              <a:t> بما يقدر عشرون الف دينار سنويا .4- المصاريف الباهظة </a:t>
            </a:r>
            <a:r>
              <a:rPr lang="ar-EG" sz="1600" b="1" dirty="0" err="1" smtClean="0">
                <a:cs typeface="+mn-cs"/>
              </a:rPr>
              <a:t>التى</a:t>
            </a:r>
            <a:r>
              <a:rPr lang="ar-EG" sz="1600" b="1" dirty="0" smtClean="0">
                <a:cs typeface="+mn-cs"/>
              </a:rPr>
              <a:t> كانت تنفق على التجهيزات العسكرية والحروب </a:t>
            </a:r>
            <a:r>
              <a:rPr lang="ar-EG" sz="1600" b="1" dirty="0" err="1" smtClean="0">
                <a:cs typeface="+mn-cs"/>
              </a:rPr>
              <a:t>التى</a:t>
            </a:r>
            <a:r>
              <a:rPr lang="ar-EG" sz="1600" b="1" dirty="0" smtClean="0">
                <a:cs typeface="+mn-cs"/>
              </a:rPr>
              <a:t> كانت بين </a:t>
            </a:r>
            <a:r>
              <a:rPr lang="ar-EG" sz="1600" b="1" dirty="0" err="1" smtClean="0">
                <a:cs typeface="+mn-cs"/>
              </a:rPr>
              <a:t>الفاطمين</a:t>
            </a:r>
            <a:r>
              <a:rPr lang="ar-EG" sz="1600" b="1" dirty="0" smtClean="0">
                <a:cs typeface="+mn-cs"/>
              </a:rPr>
              <a:t> والفرنجة وصلاح الدين والفاطميين .</a:t>
            </a:r>
            <a:br>
              <a:rPr lang="ar-EG" sz="1600" b="1" dirty="0" smtClean="0">
                <a:cs typeface="+mn-cs"/>
              </a:rPr>
            </a:br>
            <a:r>
              <a:rPr lang="ar-EG" sz="1600" b="1" dirty="0" smtClean="0">
                <a:cs typeface="+mn-cs"/>
              </a:rPr>
              <a:t/>
            </a:r>
            <a:br>
              <a:rPr lang="ar-EG" sz="1600" b="1" dirty="0" smtClean="0">
                <a:cs typeface="+mn-cs"/>
              </a:rPr>
            </a:br>
            <a:r>
              <a:rPr lang="ar-EG" sz="1600" b="1" dirty="0" smtClean="0">
                <a:cs typeface="+mn-cs"/>
              </a:rPr>
              <a:t>5- لجأ سلاطين الدولة </a:t>
            </a:r>
            <a:r>
              <a:rPr lang="ar-EG" sz="1600" b="1" dirty="0" err="1" smtClean="0">
                <a:cs typeface="+mn-cs"/>
              </a:rPr>
              <a:t>الايوبية</a:t>
            </a:r>
            <a:r>
              <a:rPr lang="ar-EG" sz="1600" b="1" dirty="0" smtClean="0">
                <a:cs typeface="+mn-cs"/>
              </a:rPr>
              <a:t> الى الاكتناز وهو الاحتفاظ بالنقود الذهبية الجيدة فقط عن دونها .</a:t>
            </a:r>
            <a:br>
              <a:rPr lang="ar-EG" sz="1600" b="1" dirty="0" smtClean="0">
                <a:cs typeface="+mn-cs"/>
              </a:rPr>
            </a:br>
            <a:r>
              <a:rPr lang="ar-EG" sz="1600" b="1" dirty="0" smtClean="0">
                <a:cs typeface="+mn-cs"/>
              </a:rPr>
              <a:t/>
            </a:r>
            <a:br>
              <a:rPr lang="ar-EG" sz="1600" b="1" dirty="0" smtClean="0">
                <a:cs typeface="+mn-cs"/>
              </a:rPr>
            </a:br>
            <a:r>
              <a:rPr lang="ar-EG" sz="1600" b="1" dirty="0" smtClean="0">
                <a:cs typeface="+mn-cs"/>
              </a:rPr>
              <a:t>6- تسريب الذهب من البلاد خلال العمليات الحربية </a:t>
            </a:r>
            <a:r>
              <a:rPr lang="ar-EG" sz="1600" b="1" dirty="0" err="1" smtClean="0">
                <a:cs typeface="+mn-cs"/>
              </a:rPr>
              <a:t>التى</a:t>
            </a:r>
            <a:r>
              <a:rPr lang="ar-EG" sz="1600" b="1" dirty="0" smtClean="0">
                <a:cs typeface="+mn-cs"/>
              </a:rPr>
              <a:t> ارتبطت بها مصر والشام منذ اواخر العصر </a:t>
            </a:r>
            <a:r>
              <a:rPr lang="ar-EG" sz="1600" b="1" dirty="0" err="1" smtClean="0">
                <a:cs typeface="+mn-cs"/>
              </a:rPr>
              <a:t>الفاطمى</a:t>
            </a:r>
            <a:r>
              <a:rPr lang="ar-EG" sz="1600" b="1" dirty="0" smtClean="0">
                <a:cs typeface="+mn-cs"/>
              </a:rPr>
              <a:t> واوائل العصر الايوبي .</a:t>
            </a:r>
            <a:br>
              <a:rPr lang="ar-EG" sz="1600" b="1" dirty="0" smtClean="0">
                <a:cs typeface="+mn-cs"/>
              </a:rPr>
            </a:br>
            <a:r>
              <a:rPr lang="ar-EG" sz="1600" b="1" dirty="0" smtClean="0">
                <a:cs typeface="+mn-cs"/>
              </a:rPr>
              <a:t/>
            </a:r>
            <a:br>
              <a:rPr lang="ar-EG" sz="1600" b="1" dirty="0" smtClean="0">
                <a:cs typeface="+mn-cs"/>
              </a:rPr>
            </a:br>
            <a:r>
              <a:rPr lang="ar-EG" sz="1600" b="1" dirty="0" smtClean="0">
                <a:cs typeface="+mn-cs"/>
              </a:rPr>
              <a:t>* اما فيما يخص الدراهم الفضية  </a:t>
            </a:r>
            <a:r>
              <a:rPr lang="ar-EG" sz="1600" b="1" dirty="0" err="1" smtClean="0">
                <a:cs typeface="+mn-cs"/>
              </a:rPr>
              <a:t>فى</a:t>
            </a:r>
            <a:r>
              <a:rPr lang="ar-EG" sz="1600" b="1" dirty="0" smtClean="0">
                <a:cs typeface="+mn-cs"/>
              </a:rPr>
              <a:t> العصر الايوبي : فكانت الدراهم تضرب بكثرة منذ صلاح الدين </a:t>
            </a:r>
            <a:r>
              <a:rPr lang="ar-EG" sz="1600" b="1" dirty="0" err="1" smtClean="0">
                <a:cs typeface="+mn-cs"/>
              </a:rPr>
              <a:t>الايوبى</a:t>
            </a:r>
            <a:r>
              <a:rPr lang="ar-EG" sz="1600" b="1" dirty="0" smtClean="0">
                <a:cs typeface="+mn-cs"/>
              </a:rPr>
              <a:t> وكانت تتميز بانها رديئة تصل نسبة النحاس فيها الى النصف والفضة النصف الاخر حيث كانت القيمة الاسمية للدراهم تفوق القيمة المعدنية مما انها لقبت ( بالزيوف ) . مما اضطر الملك الكامل ابطال التعامل بهذه النقود سنة 622هـ . وضرت دراهم جديدة تقدر بثلثين فضة وثلث نحاس . واستمرت هذه الدراهم يتعامل به طيلة الدولة </a:t>
            </a:r>
            <a:r>
              <a:rPr lang="ar-EG" sz="1600" b="1" dirty="0" err="1" smtClean="0">
                <a:cs typeface="+mn-cs"/>
              </a:rPr>
              <a:t>الايوبية</a:t>
            </a:r>
            <a:r>
              <a:rPr lang="ar-EG" sz="1600" b="1" dirty="0" smtClean="0">
                <a:cs typeface="+mn-cs"/>
              </a:rPr>
              <a:t> .</a:t>
            </a:r>
            <a:endParaRPr lang="ar-EG" sz="1600" b="1" dirty="0">
              <a:cs typeface="+mn-cs"/>
            </a:endParaRPr>
          </a:p>
        </p:txBody>
      </p:sp>
    </p:spTree>
    <p:extLst>
      <p:ext uri="{BB962C8B-B14F-4D97-AF65-F5344CB8AC3E}">
        <p14:creationId xmlns:p14="http://schemas.microsoft.com/office/powerpoint/2010/main" val="7192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EG" dirty="0" smtClean="0"/>
              <a:t>2- طرز الدنانير(النقود الذهبية) </a:t>
            </a:r>
            <a:r>
              <a:rPr lang="ar-EG" dirty="0" err="1" smtClean="0"/>
              <a:t>فى</a:t>
            </a:r>
            <a:r>
              <a:rPr lang="ar-EG" dirty="0" smtClean="0"/>
              <a:t> عهد صلاح الدين الأيوبي</a:t>
            </a:r>
            <a:endParaRPr lang="ar-EG" dirty="0"/>
          </a:p>
        </p:txBody>
      </p:sp>
    </p:spTree>
    <p:extLst>
      <p:ext uri="{BB962C8B-B14F-4D97-AF65-F5344CB8AC3E}">
        <p14:creationId xmlns:p14="http://schemas.microsoft.com/office/powerpoint/2010/main" val="2553795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179512" y="116632"/>
            <a:ext cx="8856984" cy="5904656"/>
          </a:xfrm>
        </p:spPr>
        <p:txBody>
          <a:bodyPr>
            <a:normAutofit fontScale="90000"/>
          </a:bodyPr>
          <a:lstStyle/>
          <a:p>
            <a:r>
              <a:rPr lang="ar-EG" sz="1600" dirty="0" smtClean="0">
                <a:cs typeface="+mn-cs"/>
              </a:rPr>
              <a:t/>
            </a:r>
            <a:br>
              <a:rPr lang="ar-EG" sz="1600" dirty="0" smtClean="0">
                <a:cs typeface="+mn-cs"/>
              </a:rPr>
            </a:br>
            <a:r>
              <a:rPr lang="ar-EG" sz="1600" dirty="0">
                <a:cs typeface="+mn-cs"/>
              </a:rPr>
              <a:t/>
            </a:r>
            <a:br>
              <a:rPr lang="ar-EG" sz="1600" dirty="0">
                <a:cs typeface="+mn-cs"/>
              </a:rPr>
            </a:br>
            <a:r>
              <a:rPr lang="ar-EG" sz="1600" dirty="0" smtClean="0">
                <a:cs typeface="+mn-cs"/>
              </a:rPr>
              <a:t/>
            </a:r>
            <a:br>
              <a:rPr lang="ar-EG" sz="1600" dirty="0" smtClean="0">
                <a:cs typeface="+mn-cs"/>
              </a:rPr>
            </a:br>
            <a:r>
              <a:rPr lang="ar-EG" sz="1600" dirty="0">
                <a:cs typeface="+mn-cs"/>
              </a:rPr>
              <a:t/>
            </a:r>
            <a:br>
              <a:rPr lang="ar-EG" sz="1600" dirty="0">
                <a:cs typeface="+mn-cs"/>
              </a:rPr>
            </a:br>
            <a:r>
              <a:rPr lang="ar-EG" sz="1600" dirty="0" smtClean="0">
                <a:cs typeface="+mn-cs"/>
              </a:rPr>
              <a:t/>
            </a:r>
            <a:br>
              <a:rPr lang="ar-EG" sz="1600" dirty="0" smtClean="0">
                <a:cs typeface="+mn-cs"/>
              </a:rPr>
            </a:br>
            <a:r>
              <a:rPr lang="ar-EG" sz="2000" b="1" dirty="0">
                <a:cs typeface="+mn-cs"/>
              </a:rPr>
              <a:t/>
            </a:r>
            <a:br>
              <a:rPr lang="ar-EG" sz="2000" b="1" dirty="0">
                <a:cs typeface="+mn-cs"/>
              </a:rPr>
            </a:br>
            <a:r>
              <a:rPr lang="ar-EG" sz="2000" b="1" dirty="0" smtClean="0">
                <a:cs typeface="+mn-cs"/>
              </a:rPr>
              <a:t>مرت </a:t>
            </a:r>
            <a:r>
              <a:rPr lang="ar-EG" sz="2000" b="1" dirty="0">
                <a:cs typeface="+mn-cs"/>
              </a:rPr>
              <a:t>النقود التي ضربها صلاح الدين الأيوبي بمرحلتين مختلفتين هما كما يلي </a:t>
            </a:r>
            <a:r>
              <a:rPr lang="ar-EG" sz="2000" b="1" dirty="0" smtClean="0">
                <a:cs typeface="+mn-cs"/>
              </a:rPr>
              <a:t>:</a:t>
            </a:r>
            <a:br>
              <a:rPr lang="ar-EG" sz="2000" b="1" dirty="0" smtClean="0">
                <a:cs typeface="+mn-cs"/>
              </a:rPr>
            </a:br>
            <a:r>
              <a:rPr lang="ar-EG" sz="2000" b="1" dirty="0" smtClean="0">
                <a:cs typeface="+mn-cs"/>
              </a:rPr>
              <a:t/>
            </a:r>
            <a:br>
              <a:rPr lang="ar-EG" sz="2000" b="1" dirty="0" smtClean="0">
                <a:cs typeface="+mn-cs"/>
              </a:rPr>
            </a:br>
            <a:r>
              <a:rPr lang="ar-EG" sz="2000" b="1" dirty="0" smtClean="0">
                <a:cs typeface="+mn-cs"/>
              </a:rPr>
              <a:t/>
            </a:r>
            <a:br>
              <a:rPr lang="ar-EG" sz="2000" b="1" dirty="0" smtClean="0">
                <a:cs typeface="+mn-cs"/>
              </a:rPr>
            </a:br>
            <a:r>
              <a:rPr lang="ar-EG" sz="2000" b="1" dirty="0">
                <a:cs typeface="+mn-cs"/>
              </a:rPr>
              <a:t/>
            </a:r>
            <a:br>
              <a:rPr lang="ar-EG" sz="2000" b="1" dirty="0">
                <a:cs typeface="+mn-cs"/>
              </a:rPr>
            </a:br>
            <a:r>
              <a:rPr lang="ar-EG" sz="2000" b="1" dirty="0" smtClean="0">
                <a:cs typeface="+mn-cs"/>
              </a:rPr>
              <a:t/>
            </a:r>
            <a:br>
              <a:rPr lang="ar-EG" sz="2000" b="1" dirty="0" smtClean="0">
                <a:cs typeface="+mn-cs"/>
              </a:rPr>
            </a:br>
            <a:r>
              <a:rPr lang="ar-EG" sz="2000" b="1" dirty="0">
                <a:cs typeface="+mn-cs"/>
              </a:rPr>
              <a:t/>
            </a:r>
            <a:br>
              <a:rPr lang="ar-EG" sz="2000" b="1" dirty="0">
                <a:cs typeface="+mn-cs"/>
              </a:rPr>
            </a:br>
            <a:r>
              <a:rPr lang="ar-EG" sz="2000" b="1" dirty="0" smtClean="0">
                <a:cs typeface="+mn-cs"/>
              </a:rPr>
              <a:t/>
            </a:r>
            <a:br>
              <a:rPr lang="ar-EG" sz="2000" b="1" dirty="0" smtClean="0">
                <a:cs typeface="+mn-cs"/>
              </a:rPr>
            </a:br>
            <a:r>
              <a:rPr lang="ar-EG" sz="2000" b="1" dirty="0">
                <a:cs typeface="+mn-cs"/>
              </a:rPr>
              <a:t/>
            </a:r>
            <a:br>
              <a:rPr lang="ar-EG" sz="2000" b="1" dirty="0">
                <a:cs typeface="+mn-cs"/>
              </a:rPr>
            </a:br>
            <a:r>
              <a:rPr lang="ar-EG" sz="2000" b="1" dirty="0" smtClean="0">
                <a:cs typeface="+mn-cs"/>
              </a:rPr>
              <a:t/>
            </a:r>
            <a:br>
              <a:rPr lang="ar-EG" sz="2000" b="1" dirty="0" smtClean="0">
                <a:cs typeface="+mn-cs"/>
              </a:rPr>
            </a:br>
            <a:r>
              <a:rPr lang="ar-EG" sz="2000" b="1" dirty="0" smtClean="0"/>
              <a:t>المرحلة الأولى:</a:t>
            </a:r>
            <a:br>
              <a:rPr lang="ar-EG" sz="2000" b="1" dirty="0" smtClean="0"/>
            </a:br>
            <a:r>
              <a:rPr lang="ar-EG" sz="2000" b="1" dirty="0" smtClean="0"/>
              <a:t/>
            </a:r>
            <a:br>
              <a:rPr lang="ar-EG" sz="2000" b="1" dirty="0" smtClean="0"/>
            </a:br>
            <a:r>
              <a:rPr lang="ar-EG" sz="2000" b="1" dirty="0"/>
              <a:t>نقود ما قبل استقلاله بالحكم، وسجل عليها اسم وألقاب الخليفة العباسي المستضيء في الوجه، والملك العادل نور الدين محمود في الظهر </a:t>
            </a:r>
            <a:r>
              <a:rPr lang="ar-EG" sz="2000" b="1" dirty="0" smtClean="0"/>
              <a:t>(567- هـ569/ 1171- </a:t>
            </a:r>
            <a:r>
              <a:rPr lang="ar-EG" sz="2000" b="1" dirty="0"/>
              <a:t>۱۱۷۳م). ومن نقود هذه المرحلة طراز عبارة عن أربع دوائر </a:t>
            </a:r>
            <a:r>
              <a:rPr lang="ar-EG" sz="2000" b="1" dirty="0" smtClean="0"/>
              <a:t>متوازية </a:t>
            </a:r>
            <a:r>
              <a:rPr lang="ar-EG" sz="2000" b="1" dirty="0"/>
              <a:t>بالوجه والظهر تضم بداخلها كتابات مركزية وثلاثة </a:t>
            </a:r>
            <a:r>
              <a:rPr lang="ar-EG" sz="2000" b="1" dirty="0" smtClean="0"/>
              <a:t>هوامش </a:t>
            </a:r>
            <a:r>
              <a:rPr lang="ar-EG" sz="2000" b="1" dirty="0"/>
              <a:t>وجاءت </a:t>
            </a:r>
            <a:r>
              <a:rPr lang="ar-EG" sz="2000" b="1" dirty="0" smtClean="0"/>
              <a:t>الكتابات </a:t>
            </a:r>
            <a:r>
              <a:rPr lang="ar-EG" sz="2000" b="1" dirty="0"/>
              <a:t>على النحو الآتي </a:t>
            </a:r>
            <a:r>
              <a:rPr lang="ar-EG" sz="2000" b="1" dirty="0" smtClean="0"/>
              <a:t>:</a:t>
            </a:r>
            <a:r>
              <a:rPr lang="ar-EG" sz="1600" dirty="0" smtClean="0"/>
              <a:t/>
            </a:r>
            <a:br>
              <a:rPr lang="ar-EG" sz="1600" dirty="0" smtClean="0"/>
            </a:br>
            <a:r>
              <a:rPr lang="ar-EG" sz="1600" dirty="0" smtClean="0"/>
              <a:t/>
            </a:r>
            <a:br>
              <a:rPr lang="ar-EG" sz="1600" dirty="0" smtClean="0"/>
            </a:br>
            <a:r>
              <a:rPr lang="ar-EG" sz="1600" dirty="0"/>
              <a:t/>
            </a:r>
            <a:br>
              <a:rPr lang="ar-EG" sz="1600" dirty="0"/>
            </a:br>
            <a:r>
              <a:rPr lang="ar-EG" sz="1600" dirty="0"/>
              <a:t/>
            </a:r>
            <a:br>
              <a:rPr lang="ar-EG" sz="1600" dirty="0"/>
            </a:br>
            <a:endParaRPr lang="ar-EG" sz="1600" dirty="0">
              <a:cs typeface="+mn-cs"/>
            </a:endParaRPr>
          </a:p>
        </p:txBody>
      </p:sp>
    </p:spTree>
    <p:extLst>
      <p:ext uri="{BB962C8B-B14F-4D97-AF65-F5344CB8AC3E}">
        <p14:creationId xmlns:p14="http://schemas.microsoft.com/office/powerpoint/2010/main" val="2076032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43408"/>
            <a:ext cx="9144000" cy="7101408"/>
          </a:xfrm>
          <a:blipFill>
            <a:blip r:embed="rId2"/>
            <a:tile tx="0" ty="0" sx="100000" sy="100000" flip="none" algn="tl"/>
          </a:blipFill>
        </p:spPr>
        <p:txBody>
          <a:bodyPr>
            <a:normAutofit/>
          </a:bodyPr>
          <a:lstStyle/>
          <a:p>
            <a:r>
              <a:rPr lang="ar-EG" sz="1600" dirty="0" smtClean="0">
                <a:cs typeface="+mn-cs"/>
              </a:rPr>
              <a:t>   </a:t>
            </a:r>
            <a:r>
              <a:rPr lang="ar-EG" sz="2000" b="1" dirty="0" smtClean="0">
                <a:solidFill>
                  <a:srgbClr val="FF0000"/>
                </a:solidFill>
                <a:cs typeface="+mn-cs"/>
              </a:rPr>
              <a:t>  الوجه:                                                                                          الظهر:</a:t>
            </a:r>
            <a:r>
              <a:rPr lang="ar-EG" sz="1600" dirty="0" smtClean="0">
                <a:cs typeface="+mn-cs"/>
              </a:rPr>
              <a:t/>
            </a:r>
            <a:br>
              <a:rPr lang="ar-EG" sz="1600" dirty="0" smtClean="0">
                <a:cs typeface="+mn-cs"/>
              </a:rPr>
            </a:br>
            <a:r>
              <a:rPr lang="ar-EG" sz="1600" dirty="0" smtClean="0">
                <a:cs typeface="+mn-cs"/>
              </a:rPr>
              <a:t/>
            </a:r>
            <a:br>
              <a:rPr lang="ar-EG" sz="1600" dirty="0" smtClean="0">
                <a:cs typeface="+mn-cs"/>
              </a:rPr>
            </a:br>
            <a:r>
              <a:rPr lang="ar-EG" sz="1600" dirty="0" smtClean="0">
                <a:cs typeface="+mn-cs"/>
              </a:rPr>
              <a:t>    </a:t>
            </a:r>
            <a:r>
              <a:rPr lang="ar-EG" sz="1600" b="1" dirty="0" smtClean="0">
                <a:cs typeface="+mn-cs"/>
              </a:rPr>
              <a:t> المركز :                                                                                                         المركز : </a:t>
            </a:r>
            <a:r>
              <a:rPr lang="ar-EG" sz="1600" dirty="0">
                <a:cs typeface="+mn-cs"/>
              </a:rPr>
              <a:t/>
            </a:r>
            <a:br>
              <a:rPr lang="ar-EG" sz="1600" dirty="0">
                <a:cs typeface="+mn-cs"/>
              </a:rPr>
            </a:br>
            <a:r>
              <a:rPr lang="ar-EG" sz="1600" dirty="0">
                <a:cs typeface="+mn-cs"/>
              </a:rPr>
              <a:t/>
            </a:r>
            <a:br>
              <a:rPr lang="ar-EG" sz="1600" dirty="0">
                <a:cs typeface="+mn-cs"/>
              </a:rPr>
            </a:br>
            <a:r>
              <a:rPr lang="ar-EG" sz="1600" dirty="0" smtClean="0">
                <a:cs typeface="+mn-cs"/>
              </a:rPr>
              <a:t> الإمام                                                                                                              عال</a:t>
            </a:r>
            <a:br>
              <a:rPr lang="ar-EG" sz="1600" dirty="0" smtClean="0">
                <a:cs typeface="+mn-cs"/>
              </a:rPr>
            </a:br>
            <a:r>
              <a:rPr lang="ar-EG" sz="1600" dirty="0" smtClean="0">
                <a:cs typeface="+mn-cs"/>
              </a:rPr>
              <a:t>    الحسن                                                                                                            محمود</a:t>
            </a:r>
            <a:br>
              <a:rPr lang="ar-EG" sz="1600" dirty="0" smtClean="0">
                <a:cs typeface="+mn-cs"/>
              </a:rPr>
            </a:br>
            <a:r>
              <a:rPr lang="ar-EG" sz="1600" dirty="0" smtClean="0">
                <a:cs typeface="+mn-cs"/>
              </a:rPr>
              <a:t>                                                                                                                      بن </a:t>
            </a:r>
            <a:r>
              <a:rPr lang="ar-EG" sz="1600" dirty="0" err="1" smtClean="0">
                <a:cs typeface="+mn-cs"/>
              </a:rPr>
              <a:t>زنكى</a:t>
            </a:r>
            <a:r>
              <a:rPr lang="ar-EG" sz="1600" dirty="0" smtClean="0">
                <a:cs typeface="+mn-cs"/>
              </a:rPr>
              <a:t/>
            </a:r>
            <a:br>
              <a:rPr lang="ar-EG" sz="1600" dirty="0" smtClean="0">
                <a:cs typeface="+mn-cs"/>
              </a:rPr>
            </a:br>
            <a:r>
              <a:rPr lang="ar-EG" sz="1600" dirty="0" smtClean="0">
                <a:cs typeface="+mn-cs"/>
              </a:rPr>
              <a:t>                                                                                                                     غاية </a:t>
            </a:r>
            <a:br>
              <a:rPr lang="ar-EG" sz="1600" dirty="0" smtClean="0">
                <a:cs typeface="+mn-cs"/>
              </a:rPr>
            </a:br>
            <a:r>
              <a:rPr lang="ar-EG" sz="1600" dirty="0" smtClean="0">
                <a:cs typeface="+mn-cs"/>
              </a:rPr>
              <a:t/>
            </a:r>
            <a:br>
              <a:rPr lang="ar-EG" sz="1600" dirty="0" smtClean="0">
                <a:cs typeface="+mn-cs"/>
              </a:rPr>
            </a:br>
            <a:r>
              <a:rPr lang="ar-EG" sz="1600" b="1" dirty="0" smtClean="0">
                <a:cs typeface="+mn-cs"/>
              </a:rPr>
              <a:t> الهامش </a:t>
            </a:r>
            <a:r>
              <a:rPr lang="ar-EG" sz="1600" b="1" dirty="0">
                <a:cs typeface="+mn-cs"/>
              </a:rPr>
              <a:t>الداخلي </a:t>
            </a:r>
            <a:r>
              <a:rPr lang="ar-EG" sz="1600" b="1" dirty="0" smtClean="0">
                <a:cs typeface="+mn-cs"/>
              </a:rPr>
              <a:t>:                                                                                                الهامش الداخلي : </a:t>
            </a:r>
            <a:r>
              <a:rPr lang="ar-EG" sz="1600" b="0" dirty="0" smtClean="0">
                <a:effectLst/>
              </a:rPr>
              <a:t/>
            </a:r>
            <a:br>
              <a:rPr lang="ar-EG" sz="1600" b="0" dirty="0" smtClean="0">
                <a:effectLst/>
              </a:rPr>
            </a:br>
            <a:r>
              <a:rPr lang="ar-EG" sz="1600" b="0" dirty="0" smtClean="0">
                <a:effectLst/>
              </a:rPr>
              <a:t/>
            </a:r>
            <a:br>
              <a:rPr lang="ar-EG" sz="1600" b="0" dirty="0" smtClean="0">
                <a:effectLst/>
              </a:rPr>
            </a:br>
            <a:r>
              <a:rPr lang="ar-EG" sz="1600" b="0" dirty="0" smtClean="0">
                <a:effectLst/>
              </a:rPr>
              <a:t> </a:t>
            </a:r>
            <a:r>
              <a:rPr lang="ar-EG" sz="1600" dirty="0" smtClean="0"/>
              <a:t>المستضيء </a:t>
            </a:r>
            <a:r>
              <a:rPr lang="ar-EG" sz="1600" dirty="0"/>
              <a:t>بأمر الله أمير </a:t>
            </a:r>
            <a:r>
              <a:rPr lang="ar-EG" sz="1600" dirty="0" smtClean="0"/>
              <a:t>المؤمنين                                                                                            وسلم </a:t>
            </a:r>
            <a:r>
              <a:rPr lang="ar-EG" sz="1600" dirty="0"/>
              <a:t>تسليما الملك </a:t>
            </a:r>
            <a:r>
              <a:rPr lang="ar-EG" sz="1600" dirty="0" smtClean="0"/>
              <a:t>العادل</a:t>
            </a:r>
            <a:br>
              <a:rPr lang="ar-EG" sz="1600" dirty="0" smtClean="0"/>
            </a:br>
            <a:r>
              <a:rPr lang="ar-EG" sz="1600" b="0" dirty="0" smtClean="0">
                <a:effectLst/>
              </a:rPr>
              <a:t/>
            </a:r>
            <a:br>
              <a:rPr lang="ar-EG" sz="1600" b="0" dirty="0" smtClean="0">
                <a:effectLst/>
              </a:rPr>
            </a:br>
            <a:r>
              <a:rPr lang="ar-EG" sz="1600" b="1" dirty="0"/>
              <a:t>الهامش </a:t>
            </a:r>
            <a:r>
              <a:rPr lang="ar-EG" sz="1600" b="1" dirty="0" smtClean="0"/>
              <a:t>الأوسط:                                                                                                            الهامش الأوسط </a:t>
            </a:r>
            <a:r>
              <a:rPr lang="ar-EG" sz="1600" dirty="0" smtClean="0"/>
              <a:t/>
            </a:r>
            <a:br>
              <a:rPr lang="ar-EG" sz="1600" dirty="0" smtClean="0"/>
            </a:br>
            <a:r>
              <a:rPr lang="ar-EG" sz="1600" dirty="0" smtClean="0"/>
              <a:t>لا إله إلا الله وحده لا شريك له أبو محمد                                                                           </a:t>
            </a:r>
            <a:r>
              <a:rPr lang="ar-EG" sz="1600" dirty="0" err="1" smtClean="0"/>
              <a:t>محمد</a:t>
            </a:r>
            <a:r>
              <a:rPr lang="ar-EG" sz="1600" dirty="0" smtClean="0"/>
              <a:t> رسول الله صلى الله عليه وعلى </a:t>
            </a:r>
            <a:r>
              <a:rPr lang="ar-EG" sz="1600" dirty="0" err="1" smtClean="0"/>
              <a:t>آله</a:t>
            </a:r>
            <a:r>
              <a:rPr lang="ar-EG" sz="1600" dirty="0" smtClean="0"/>
              <a:t> </a:t>
            </a:r>
            <a:br>
              <a:rPr lang="ar-EG" sz="1600" dirty="0" smtClean="0"/>
            </a:br>
            <a:r>
              <a:rPr lang="ar-EG" sz="1600" dirty="0" smtClean="0"/>
              <a:t>    </a:t>
            </a:r>
            <a:r>
              <a:rPr lang="ar-EG" sz="1600" b="0" dirty="0" smtClean="0">
                <a:effectLst/>
              </a:rPr>
              <a:t/>
            </a:r>
            <a:br>
              <a:rPr lang="ar-EG" sz="1600" b="0" dirty="0" smtClean="0">
                <a:effectLst/>
              </a:rPr>
            </a:br>
            <a:r>
              <a:rPr lang="ar-EG" sz="1600" b="1" dirty="0"/>
              <a:t> الهامش الخارجي </a:t>
            </a:r>
            <a:r>
              <a:rPr lang="ar-EG" sz="1600" b="1" dirty="0" smtClean="0"/>
              <a:t>:                                                                                                         الهامش الخارجي: </a:t>
            </a:r>
            <a:br>
              <a:rPr lang="ar-EG" sz="1600" b="1" dirty="0" smtClean="0"/>
            </a:br>
            <a:r>
              <a:rPr lang="ar-EG" sz="1600" dirty="0" smtClean="0"/>
              <a:t>بسم </a:t>
            </a:r>
            <a:r>
              <a:rPr lang="ar-EG" sz="1600" dirty="0"/>
              <a:t>الله الرحمن الرحيم ضرب هذا </a:t>
            </a:r>
            <a:r>
              <a:rPr lang="ar-EG" sz="1600" dirty="0" err="1"/>
              <a:t>الدنير</a:t>
            </a:r>
            <a:r>
              <a:rPr lang="ar-EG" sz="1600" dirty="0"/>
              <a:t> </a:t>
            </a:r>
            <a:r>
              <a:rPr lang="ar-EG" sz="1600" dirty="0" smtClean="0"/>
              <a:t>                                                                       محمد </a:t>
            </a:r>
            <a:r>
              <a:rPr lang="ar-EG" sz="1600" dirty="0"/>
              <a:t>رسول الله أرسله بالهدى ودين </a:t>
            </a:r>
            <a:r>
              <a:rPr lang="ar-EG" sz="1600" dirty="0" smtClean="0"/>
              <a:t>الحق</a:t>
            </a:r>
            <a:br>
              <a:rPr lang="ar-EG" sz="1600" dirty="0" smtClean="0"/>
            </a:br>
            <a:r>
              <a:rPr lang="ar-EG" sz="1600" dirty="0" smtClean="0"/>
              <a:t>بالقاهرة سنة سبع وستين وخمسمائة                                                                                             ليظهره على الدين  كله</a:t>
            </a:r>
            <a:r>
              <a:rPr lang="ar-EG" sz="1600" b="0" dirty="0" smtClean="0">
                <a:effectLst/>
              </a:rPr>
              <a:t/>
            </a:r>
            <a:br>
              <a:rPr lang="ar-EG" sz="1600" b="0" dirty="0" smtClean="0">
                <a:effectLst/>
              </a:rPr>
            </a:br>
            <a:r>
              <a:rPr lang="ar-EG" sz="1600" b="0" dirty="0" smtClean="0">
                <a:effectLst/>
              </a:rPr>
              <a:t>   </a:t>
            </a:r>
            <a:r>
              <a:rPr lang="ar-EG" sz="1600" dirty="0" smtClean="0"/>
              <a:t/>
            </a:r>
            <a:br>
              <a:rPr lang="ar-EG" sz="1600" dirty="0" smtClean="0"/>
            </a:br>
            <a:r>
              <a:rPr lang="ar-EG" sz="1600" b="0" dirty="0" smtClean="0">
                <a:effectLst/>
              </a:rPr>
              <a:t/>
            </a:r>
            <a:br>
              <a:rPr lang="ar-EG" sz="1600" b="0" dirty="0" smtClean="0">
                <a:effectLst/>
              </a:rPr>
            </a:br>
            <a:r>
              <a:rPr lang="ar-EG" sz="1600" dirty="0" smtClean="0"/>
              <a:t/>
            </a:r>
            <a:br>
              <a:rPr lang="ar-EG" sz="1600" dirty="0" smtClean="0"/>
            </a:br>
            <a:r>
              <a:rPr lang="ar-EG" sz="1600" dirty="0" smtClean="0">
                <a:cs typeface="+mn-cs"/>
              </a:rPr>
              <a:t/>
            </a:r>
            <a:br>
              <a:rPr lang="ar-EG" sz="1600" dirty="0" smtClean="0">
                <a:cs typeface="+mn-cs"/>
              </a:rPr>
            </a:br>
            <a:endParaRPr lang="ar-EG" sz="1600" dirty="0">
              <a:cs typeface="+mn-cs"/>
            </a:endParaRPr>
          </a:p>
        </p:txBody>
      </p:sp>
      <p:pic>
        <p:nvPicPr>
          <p:cNvPr id="3" name="صورة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116632"/>
            <a:ext cx="5409144" cy="2659495"/>
          </a:xfrm>
          <a:prstGeom prst="rect">
            <a:avLst/>
          </a:prstGeom>
        </p:spPr>
      </p:pic>
    </p:spTree>
    <p:extLst>
      <p:ext uri="{BB962C8B-B14F-4D97-AF65-F5344CB8AC3E}">
        <p14:creationId xmlns:p14="http://schemas.microsoft.com/office/powerpoint/2010/main" val="2912700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0" y="0"/>
            <a:ext cx="9144000" cy="6858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a:normAutofit fontScale="90000"/>
          </a:bodyPr>
          <a:lstStyle/>
          <a:p>
            <a:r>
              <a:rPr lang="ar-EG" sz="1800" b="1" dirty="0" smtClean="0">
                <a:cs typeface="+mn-cs"/>
              </a:rPr>
              <a:t/>
            </a:r>
            <a:br>
              <a:rPr lang="ar-EG" sz="1800" b="1" dirty="0" smtClean="0">
                <a:cs typeface="+mn-cs"/>
              </a:rPr>
            </a:br>
            <a:r>
              <a:rPr lang="ar-EG" sz="1800" b="1" dirty="0">
                <a:cs typeface="+mn-cs"/>
              </a:rPr>
              <a:t/>
            </a:r>
            <a:br>
              <a:rPr lang="ar-EG" sz="1800" b="1" dirty="0">
                <a:cs typeface="+mn-cs"/>
              </a:rPr>
            </a:br>
            <a:r>
              <a:rPr lang="ar-EG" sz="1800" b="1" dirty="0" smtClean="0">
                <a:cs typeface="+mn-cs"/>
              </a:rPr>
              <a:t/>
            </a:r>
            <a:br>
              <a:rPr lang="ar-EG" sz="1800" b="1" dirty="0" smtClean="0">
                <a:cs typeface="+mn-cs"/>
              </a:rPr>
            </a:br>
            <a:r>
              <a:rPr lang="ar-EG" sz="1800" b="1" dirty="0">
                <a:cs typeface="+mn-cs"/>
              </a:rPr>
              <a:t/>
            </a:r>
            <a:br>
              <a:rPr lang="ar-EG" sz="1800" b="1" dirty="0">
                <a:cs typeface="+mn-cs"/>
              </a:rPr>
            </a:br>
            <a:r>
              <a:rPr lang="ar-EG" sz="1800" b="1" dirty="0" smtClean="0">
                <a:cs typeface="+mn-cs"/>
              </a:rPr>
              <a:t/>
            </a:r>
            <a:br>
              <a:rPr lang="ar-EG" sz="1800" b="1" dirty="0" smtClean="0">
                <a:cs typeface="+mn-cs"/>
              </a:rPr>
            </a:br>
            <a:r>
              <a:rPr lang="ar-EG" sz="1800" b="1" dirty="0" smtClean="0">
                <a:cs typeface="+mn-cs"/>
              </a:rPr>
              <a:t/>
            </a:r>
            <a:br>
              <a:rPr lang="ar-EG" sz="1800" b="1" dirty="0" smtClean="0">
                <a:cs typeface="+mn-cs"/>
              </a:rPr>
            </a:br>
            <a:r>
              <a:rPr lang="ar-EG" sz="1800" b="1" dirty="0">
                <a:cs typeface="+mn-cs"/>
              </a:rPr>
              <a:t/>
            </a:r>
            <a:br>
              <a:rPr lang="ar-EG" sz="1800" b="1" dirty="0">
                <a:cs typeface="+mn-cs"/>
              </a:rPr>
            </a:br>
            <a:r>
              <a:rPr lang="ar-EG" sz="1800" b="1" dirty="0" smtClean="0">
                <a:cs typeface="+mn-cs"/>
              </a:rPr>
              <a:t/>
            </a:r>
            <a:br>
              <a:rPr lang="ar-EG" sz="1800" b="1" dirty="0" smtClean="0">
                <a:cs typeface="+mn-cs"/>
              </a:rPr>
            </a:br>
            <a:r>
              <a:rPr lang="ar-EG" sz="1800" b="1" dirty="0">
                <a:cs typeface="+mn-cs"/>
              </a:rPr>
              <a:t/>
            </a:r>
            <a:br>
              <a:rPr lang="ar-EG" sz="1800" b="1" dirty="0">
                <a:cs typeface="+mn-cs"/>
              </a:rPr>
            </a:br>
            <a:r>
              <a:rPr lang="ar-EG" sz="2000" b="1" dirty="0" smtClean="0">
                <a:cs typeface="+mn-cs"/>
              </a:rPr>
              <a:t>المرحلة </a:t>
            </a:r>
            <a:r>
              <a:rPr lang="ar-EG" sz="2000" b="1" dirty="0">
                <a:cs typeface="+mn-cs"/>
              </a:rPr>
              <a:t>الثانية </a:t>
            </a:r>
            <a:r>
              <a:rPr lang="ar-EG" sz="2000" b="1" dirty="0" smtClean="0">
                <a:cs typeface="+mn-cs"/>
              </a:rPr>
              <a:t>:</a:t>
            </a:r>
            <a:r>
              <a:rPr lang="ar-EG" sz="1800" b="1" dirty="0" smtClean="0">
                <a:cs typeface="+mn-cs"/>
              </a:rPr>
              <a:t/>
            </a:r>
            <a:br>
              <a:rPr lang="ar-EG" sz="1800" b="1" dirty="0" smtClean="0">
                <a:cs typeface="+mn-cs"/>
              </a:rPr>
            </a:br>
            <a:r>
              <a:rPr lang="ar-EG" sz="1800" b="1" dirty="0" smtClean="0">
                <a:cs typeface="+mn-cs"/>
              </a:rPr>
              <a:t> </a:t>
            </a:r>
            <a:r>
              <a:rPr lang="ar-EG" sz="1800" b="1" dirty="0">
                <a:cs typeface="+mn-cs"/>
              </a:rPr>
              <a:t>نقود ما بعد الاستقلال ، ونقش عليها اسم وألقاب الخليفة العباسي في الوجه، واسم وألقاب الملك الناصر صلاح الدين في الظهر </a:t>
            </a:r>
            <a:r>
              <a:rPr lang="ar-EG" sz="1800" b="1" dirty="0" smtClean="0">
                <a:cs typeface="+mn-cs"/>
              </a:rPr>
              <a:t>(569 – 589 هـ/ </a:t>
            </a:r>
            <a:r>
              <a:rPr lang="ar-EG" sz="1800" b="1" dirty="0">
                <a:cs typeface="+mn-cs"/>
              </a:rPr>
              <a:t>۱۱۷۳ - ۱۱۹۳م) وتنقسم نقود هذه المرحلة </a:t>
            </a:r>
            <a:r>
              <a:rPr lang="ar-EG" sz="1800" b="1" dirty="0" smtClean="0">
                <a:cs typeface="+mn-cs"/>
              </a:rPr>
              <a:t>إلى ثلاثة طرز هما </a:t>
            </a:r>
            <a:r>
              <a:rPr lang="ar-EG" sz="1800" b="1" dirty="0">
                <a:cs typeface="+mn-cs"/>
              </a:rPr>
              <a:t>كالآتي </a:t>
            </a:r>
            <a:r>
              <a:rPr lang="ar-EG" sz="1800" b="1" dirty="0" smtClean="0">
                <a:cs typeface="+mn-cs"/>
              </a:rPr>
              <a:t>:</a:t>
            </a:r>
            <a:br>
              <a:rPr lang="ar-EG" sz="1800" b="1" dirty="0" smtClean="0">
                <a:cs typeface="+mn-cs"/>
              </a:rPr>
            </a:br>
            <a:r>
              <a:rPr lang="ar-EG" sz="1800" b="1" dirty="0">
                <a:cs typeface="+mn-cs"/>
              </a:rPr>
              <a:t/>
            </a:r>
            <a:br>
              <a:rPr lang="ar-EG" sz="1800" b="1" dirty="0">
                <a:cs typeface="+mn-cs"/>
              </a:rPr>
            </a:br>
            <a:r>
              <a:rPr lang="ar-EG" sz="1800" b="1" dirty="0" smtClean="0">
                <a:cs typeface="+mn-cs"/>
              </a:rPr>
              <a:t/>
            </a:r>
            <a:br>
              <a:rPr lang="ar-EG" sz="1800" b="1" dirty="0" smtClean="0">
                <a:cs typeface="+mn-cs"/>
              </a:rPr>
            </a:br>
            <a:r>
              <a:rPr lang="ar-EG" sz="1800" b="1" dirty="0" smtClean="0">
                <a:effectLst/>
                <a:cs typeface="+mn-cs"/>
              </a:rPr>
              <a:t/>
            </a:r>
            <a:br>
              <a:rPr lang="ar-EG" sz="1800" b="1" dirty="0" smtClean="0">
                <a:effectLst/>
                <a:cs typeface="+mn-cs"/>
              </a:rPr>
            </a:br>
            <a:r>
              <a:rPr lang="ar-EG" sz="1800" b="1" dirty="0" smtClean="0">
                <a:effectLst/>
                <a:cs typeface="+mn-cs"/>
              </a:rPr>
              <a:t/>
            </a:r>
            <a:br>
              <a:rPr lang="ar-EG" sz="1800" b="1" dirty="0" smtClean="0">
                <a:effectLst/>
                <a:cs typeface="+mn-cs"/>
              </a:rPr>
            </a:br>
            <a:r>
              <a:rPr lang="ar-EG" sz="1800" b="1" dirty="0">
                <a:cs typeface="+mn-cs"/>
              </a:rPr>
              <a:t/>
            </a:r>
            <a:br>
              <a:rPr lang="ar-EG" sz="1800" b="1" dirty="0">
                <a:cs typeface="+mn-cs"/>
              </a:rPr>
            </a:br>
            <a:r>
              <a:rPr lang="ar-EG" sz="1800" b="1" dirty="0" smtClean="0">
                <a:cs typeface="+mn-cs"/>
              </a:rPr>
              <a:t/>
            </a:r>
            <a:br>
              <a:rPr lang="ar-EG" sz="1800" b="1" dirty="0" smtClean="0">
                <a:cs typeface="+mn-cs"/>
              </a:rPr>
            </a:br>
            <a:r>
              <a:rPr lang="ar-EG" sz="1800" b="1" dirty="0">
                <a:cs typeface="+mn-cs"/>
              </a:rPr>
              <a:t/>
            </a:r>
            <a:br>
              <a:rPr lang="ar-EG" sz="1800" b="1" dirty="0">
                <a:cs typeface="+mn-cs"/>
              </a:rPr>
            </a:br>
            <a:r>
              <a:rPr lang="ar-EG" sz="2000" b="1" dirty="0" smtClean="0">
                <a:cs typeface="+mn-cs"/>
              </a:rPr>
              <a:t>الطراز الأول </a:t>
            </a:r>
            <a:r>
              <a:rPr lang="ar-EG" sz="1800" b="1" dirty="0" smtClean="0">
                <a:cs typeface="+mn-cs"/>
              </a:rPr>
              <a:t/>
            </a:r>
            <a:br>
              <a:rPr lang="ar-EG" sz="1800" b="1" dirty="0" smtClean="0">
                <a:cs typeface="+mn-cs"/>
              </a:rPr>
            </a:br>
            <a:r>
              <a:rPr lang="ar-EG" sz="1800" b="1" dirty="0" smtClean="0">
                <a:cs typeface="+mn-cs"/>
              </a:rPr>
              <a:t>النقود </a:t>
            </a:r>
            <a:r>
              <a:rPr lang="ar-EG" sz="1800" b="1" dirty="0">
                <a:cs typeface="+mn-cs"/>
              </a:rPr>
              <a:t>المنقوشة باسم الخليفة العباسي المستضيء في الوجه، والملك الناصر صلاح الدين في الظهر </a:t>
            </a:r>
            <a:r>
              <a:rPr lang="ar-EG" sz="1800" b="1" dirty="0" smtClean="0">
                <a:cs typeface="+mn-cs"/>
              </a:rPr>
              <a:t>(569 -589 هـ/ ۱۱۷۳-۱۱93م</a:t>
            </a:r>
            <a:r>
              <a:rPr lang="ar-EG" sz="1800" b="1" dirty="0">
                <a:cs typeface="+mn-cs"/>
              </a:rPr>
              <a:t>).</a:t>
            </a:r>
            <a:r>
              <a:rPr lang="ar-EG" sz="1800" b="1" dirty="0" smtClean="0">
                <a:effectLst/>
                <a:cs typeface="+mn-cs"/>
              </a:rPr>
              <a:t/>
            </a:r>
            <a:br>
              <a:rPr lang="ar-EG" sz="1800" b="1" dirty="0" smtClean="0">
                <a:effectLst/>
                <a:cs typeface="+mn-cs"/>
              </a:rPr>
            </a:br>
            <a:r>
              <a:rPr lang="ar-EG" sz="1800" b="1" dirty="0">
                <a:cs typeface="+mn-cs"/>
              </a:rPr>
              <a:t>القسم الثاني النقود المدونة باسم الخليفة الناصر أحمد في الوجه، و الملك الناصر يوسف الأول في الظهر </a:t>
            </a:r>
            <a:r>
              <a:rPr lang="ar-EG" sz="1800" b="1" dirty="0" smtClean="0">
                <a:cs typeface="+mn-cs"/>
              </a:rPr>
              <a:t>(569- 575هـ/ 1173- 1193م) </a:t>
            </a:r>
            <a:r>
              <a:rPr lang="ar-EG" sz="1800" b="1" dirty="0">
                <a:cs typeface="+mn-cs"/>
              </a:rPr>
              <a:t>. تتميز نقود هذا القسم بأنها تشتمل على تسجيل اسم وألقاب السلطان </a:t>
            </a:r>
            <a:r>
              <a:rPr lang="ar-EG" sz="1800" b="1" dirty="0" smtClean="0">
                <a:cs typeface="+mn-cs"/>
              </a:rPr>
              <a:t>صلاح </a:t>
            </a:r>
            <a:r>
              <a:rPr lang="ar-EG" sz="1800" b="1" dirty="0">
                <a:cs typeface="+mn-cs"/>
              </a:rPr>
              <a:t>الدين الأول وذلك في أعقاب وفاة الملك العادل نور الدين محمود </a:t>
            </a:r>
            <a:r>
              <a:rPr lang="ar-EG" sz="1800" b="1" dirty="0" smtClean="0">
                <a:cs typeface="+mn-cs"/>
              </a:rPr>
              <a:t>569هـ/ </a:t>
            </a:r>
            <a:r>
              <a:rPr lang="ar-EG" sz="1800" b="1" dirty="0">
                <a:cs typeface="+mn-cs"/>
              </a:rPr>
              <a:t>۱۱۷۳م، حيت </a:t>
            </a:r>
            <a:r>
              <a:rPr lang="ar-EG" sz="1800" b="1" dirty="0" smtClean="0">
                <a:cs typeface="+mn-cs"/>
              </a:rPr>
              <a:t>قام</a:t>
            </a:r>
            <a:r>
              <a:rPr lang="ar-EG" sz="1800" b="1" dirty="0">
                <a:cs typeface="+mn-cs"/>
              </a:rPr>
              <a:t> </a:t>
            </a:r>
            <a:r>
              <a:rPr lang="ar-EG" sz="1800" b="1" dirty="0" smtClean="0">
                <a:cs typeface="+mn-cs"/>
              </a:rPr>
              <a:t>بحذف اسمه من </a:t>
            </a:r>
            <a:r>
              <a:rPr lang="ar-EG" sz="1800" b="1" dirty="0">
                <a:cs typeface="+mn-cs"/>
              </a:rPr>
              <a:t>على الدنانير وسجل اسمه وألقابه وكان هذا بداية </a:t>
            </a:r>
            <a:r>
              <a:rPr lang="ar-EG" sz="1800" b="1" dirty="0" smtClean="0">
                <a:cs typeface="+mn-cs"/>
              </a:rPr>
              <a:t>لاستقلال صلاح </a:t>
            </a:r>
            <a:r>
              <a:rPr lang="ar-EG" sz="1800" b="1" dirty="0">
                <a:cs typeface="+mn-cs"/>
              </a:rPr>
              <a:t>الدين بحكم مصر، ومن </a:t>
            </a:r>
            <a:r>
              <a:rPr lang="ar-EG" sz="1800" b="1" dirty="0" smtClean="0">
                <a:cs typeface="+mn-cs"/>
              </a:rPr>
              <a:t>نقود هذا الطراز </a:t>
            </a:r>
            <a:r>
              <a:rPr lang="ar-EG" sz="1800" b="1" dirty="0">
                <a:cs typeface="+mn-cs"/>
              </a:rPr>
              <a:t>دينار ضرب الإسكندرية سنة </a:t>
            </a:r>
            <a:r>
              <a:rPr lang="ar-EG" sz="1800" b="1" dirty="0" smtClean="0">
                <a:cs typeface="+mn-cs"/>
              </a:rPr>
              <a:t>571 هـ  . وجاءت </a:t>
            </a:r>
            <a:r>
              <a:rPr lang="ar-EG" sz="1800" b="1" dirty="0">
                <a:cs typeface="+mn-cs"/>
              </a:rPr>
              <a:t>كتاباته على النحو الآتي :</a:t>
            </a:r>
            <a:r>
              <a:rPr lang="ar-EG" sz="1800" b="1" dirty="0" smtClean="0">
                <a:effectLst/>
                <a:cs typeface="+mn-cs"/>
              </a:rPr>
              <a:t/>
            </a:r>
            <a:br>
              <a:rPr lang="ar-EG" sz="1800" b="1" dirty="0" smtClean="0">
                <a:effectLst/>
                <a:cs typeface="+mn-cs"/>
              </a:rPr>
            </a:br>
            <a:r>
              <a:rPr lang="ar-EG" dirty="0" smtClean="0"/>
              <a:t/>
            </a:r>
            <a:br>
              <a:rPr lang="ar-EG" dirty="0" smtClean="0"/>
            </a:br>
            <a:r>
              <a:rPr lang="ar-EG" b="0" dirty="0" smtClean="0">
                <a:effectLst/>
              </a:rPr>
              <a:t/>
            </a:r>
            <a:br>
              <a:rPr lang="ar-EG" b="0" dirty="0" smtClean="0">
                <a:effectLst/>
              </a:rPr>
            </a:br>
            <a:r>
              <a:rPr lang="ar-EG" dirty="0" smtClean="0"/>
              <a:t/>
            </a:r>
            <a:br>
              <a:rPr lang="ar-EG" dirty="0" smtClean="0"/>
            </a:br>
            <a:endParaRPr lang="ar-EG" dirty="0"/>
          </a:p>
        </p:txBody>
      </p:sp>
    </p:spTree>
    <p:extLst>
      <p:ext uri="{BB962C8B-B14F-4D97-AF65-F5344CB8AC3E}">
        <p14:creationId xmlns:p14="http://schemas.microsoft.com/office/powerpoint/2010/main" val="135776677"/>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643</TotalTime>
  <Words>174</Words>
  <Application>Microsoft Office PowerPoint</Application>
  <PresentationFormat>عرض على الشاشة (3:4)‏</PresentationFormat>
  <Paragraphs>28</Paragraphs>
  <Slides>20</Slides>
  <Notes>1</Notes>
  <HiddenSlides>0</HiddenSlides>
  <MMClips>0</MMClips>
  <ScaleCrop>false</ScaleCrop>
  <HeadingPairs>
    <vt:vector size="4" baseType="variant">
      <vt:variant>
        <vt:lpstr>نسق</vt:lpstr>
      </vt:variant>
      <vt:variant>
        <vt:i4>1</vt:i4>
      </vt:variant>
      <vt:variant>
        <vt:lpstr>عناوين الشرائح</vt:lpstr>
      </vt:variant>
      <vt:variant>
        <vt:i4>20</vt:i4>
      </vt:variant>
    </vt:vector>
  </HeadingPairs>
  <TitlesOfParts>
    <vt:vector size="21" baseType="lpstr">
      <vt:lpstr>نسق Office</vt:lpstr>
      <vt:lpstr>سكشن  المسكوكات الإسلامية فى العصر الأيوبى</vt:lpstr>
      <vt:lpstr> 1- لمحة تاريخية عن الأحوال السياسية نهاية العصر الفاطمى وبداية العصر الأيوبى وأثر ذلك على السكة الأيوبية . </vt:lpstr>
      <vt:lpstr>مقدمة :  مرت مصر فى نهاية العصر الفاطمى بمرحلة من الاضطرابات والنزاعات وتدهور فى الاحوال السياسية والاقتصادية . وكان السبب فى ذلك النزاع بن شاور وزير الدولة الفاطمية آنذاك وضرغام . حيث حاول الأخير نزع الوزارة من شاور واستطاع بالفعل من ذلك بعد ان قتل ولده (طئ بن شاور ) . مما دفع شاور الى الهروب من مصر الى الشام حيث نور الدين محمود بن زنكى . واستنجد شاور بنور الدين محمود على إعادة الوزارة له مرة اخرى , فارسل نور الدين محمود اسد الدين شريكوه ومعه ابن اخيه صلاح الدين الأيوبى , واستطاعوا بالفعل قتل ضرغام واعادة شاور الى الوزارة . وبعد ان استتبت الامور لشاور غدر باسد الدين شريكوه واستعان بالفرنجه ضده . وحدثت عدة من المناوشات بين جيش نور الدين وبين الفرنج ومعهم شاور  . واسفرت فى النهاية من دخول اسد الدين شريكوه الى مصر والقبض على شاور بأمر من الخليفة الفاطمى العاضد لدين الله وقتله . وعين اسد الدين وزيرا على مصر . وبعد ان توفى اسد الدين اسند الخليفة الفاطمى الوزارة الى صلاح الدين , فقام صلاح الدين باستعدادته للتخلص من الشيعة وارساء المذهب السنى فى مصر فقام بالتخلص من الحرس الخاص بقصر الخليفة الفاطمى واستيدالهم بحرس مواليين له . وفى عام 567هـ كان الخليفة الفاطمى على فراش الموت وبعد ان فارق الحياة اصبح صلاح الدين الحاكم الفعلى لمصر وله الكلمة فيها ونقل اسرته ووالده نجم الدين الى مصر . وبذلك انتهت الدولة الفاطمية بعد ان حكمت 262 عام .</vt:lpstr>
      <vt:lpstr>أثر الأحوال السياسية علي السكة الأيوبية </vt:lpstr>
      <vt:lpstr>كانت النقود المتداولة فى العصر الايوبي هى الدنانير الذهبية والدراهم الفضية . وعلى الرغم من ان الدنانير الذهبية هى العملة الرئيسية الا كانت نادرة جدا نتيجة لندرة معدن الذهب فى نهاية العصر الفاطمى وبداية العصر الايوبي وكان ذلك راجعا للاحوال التى حدثت فى مرحلة الانتقال هذه . ومن ابرز هذه الاسباب : 1- استغلال مناجم الذهب فى وادى العلاقى بالصحراء الشرقية نتيجة عدم الاشراف المباشر من الحكومة المصرية وعلى مايستخرج منها وترك الامر الى للافراد يجمعون منها اكبر قدر ممكن  ويصدرونها الى الخارج .  2- قلة التنقيب والبحث عن الذهب والكنوز فى المقابر الفرعونية وانشغال الدولة بالحروب مع الفرنج والصراعات الداخلية ومحاولة تثبيت اركان الدولة منذ نهاية الدولة الفاطمية وبداية الدولة الايوبية .  3- هبوط مؤشر الصادرات المصرية والتى كانت تعتمد بشكل كبير على الاقمشة المصرية , بعد ان احتكرها الفاطميين واستولى على مصانعها مما انعدمت الصادرات بعد ان كانت تصدر الى بغداد فى القرن العاشر الميلادى بما يقدر عشرون الف دينار سنويا .4- المصاريف الباهظة التى كانت تنفق على التجهيزات العسكرية والحروب التى كانت بين الفاطمين والفرنجة وصلاح الدين والفاطميين .  5- لجأ سلاطين الدولة الايوبية الى الاكتناز وهو الاحتفاظ بالنقود الذهبية الجيدة فقط عن دونها .  6- تسريب الذهب من البلاد خلال العمليات الحربية التى ارتبطت بها مصر والشام منذ اواخر العصر الفاطمى واوائل العصر الايوبي .  * اما فيما يخص الدراهم الفضية  فى العصر الايوبي : فكانت الدراهم تضرب بكثرة منذ صلاح الدين الايوبى وكانت تتميز بانها رديئة تصل نسبة النحاس فيها الى النصف والفضة النصف الاخر حيث كانت القيمة الاسمية للدراهم تفوق القيمة المعدنية مما انها لقبت ( بالزيوف ) . مما اضطر الملك الكامل ابطال التعامل بهذه النقود سنة 622هـ . وضرت دراهم جديدة تقدر بثلثين فضة وثلث نحاس . واستمرت هذه الدراهم يتعامل به طيلة الدولة الايوبية .</vt:lpstr>
      <vt:lpstr>2- طرز الدنانير(النقود الذهبية) فى عهد صلاح الدين الأيوبي</vt:lpstr>
      <vt:lpstr>      مرت النقود التي ضربها صلاح الدين الأيوبي بمرحلتين مختلفتين هما كما يلي :         المرحلة الأولى:  نقود ما قبل استقلاله بالحكم، وسجل عليها اسم وألقاب الخليفة العباسي المستضيء في الوجه، والملك العادل نور الدين محمود في الظهر (567- هـ569/ 1171- ۱۱۷۳م). ومن نقود هذه المرحلة طراز عبارة عن أربع دوائر متوازية بالوجه والظهر تضم بداخلها كتابات مركزية وثلاثة هوامش وجاءت الكتابات على النحو الآتي :    </vt:lpstr>
      <vt:lpstr>     الوجه:                                                                                          الظهر:       المركز :                                                                                                         المركز :    الإمام                                                                                                              عال     الحسن                                                                                                            محمود                                                                                                                       بن زنكى                                                                                                                      غاية    الهامش الداخلي :                                                                                                الهامش الداخلي :    المستضيء بأمر الله أمير المؤمنين                                                                                            وسلم تسليما الملك العادل  الهامش الأوسط:                                                                                                            الهامش الأوسط  لا إله إلا الله وحده لا شريك له أبو محمد                                                                           محمد رسول الله صلى الله عليه وعلى آله        الهامش الخارجي :                                                                                                         الهامش الخارجي:  بسم الله الرحمن الرحيم ضرب هذا الدنير                                                                        محمد رسول الله أرسله بالهدى ودين الحق بالقاهرة سنة سبع وستين وخمسمائة                                                                                             ليظهره على الدين  كله        </vt:lpstr>
      <vt:lpstr>         المرحلة الثانية :  نقود ما بعد الاستقلال ، ونقش عليها اسم وألقاب الخليفة العباسي في الوجه، واسم وألقاب الملك الناصر صلاح الدين في الظهر (569 – 589 هـ/ ۱۱۷۳ - ۱۱۹۳م) وتنقسم نقود هذه المرحلة إلى ثلاثة طرز هما كالآتي :        الطراز الأول  النقود المنقوشة باسم الخليفة العباسي المستضيء في الوجه، والملك الناصر صلاح الدين في الظهر (569 -589 هـ/ ۱۱۷۳-۱۱93م). القسم الثاني النقود المدونة باسم الخليفة الناصر أحمد في الوجه، و الملك الناصر يوسف الأول في الظهر (569- 575هـ/ 1173- 1193م) . تتميز نقود هذا القسم بأنها تشتمل على تسجيل اسم وألقاب السلطان صلاح الدين الأول وذلك في أعقاب وفاة الملك العادل نور الدين محمود 569هـ/ ۱۱۷۳م، حيت قام بحذف اسمه من على الدنانير وسجل اسمه وألقابه وكان هذا بداية لاستقلال صلاح الدين بحكم مصر، ومن نقود هذا الطراز دينار ضرب الإسكندرية سنة 571 هـ  . وجاءت كتاباته على النحو الآتي :    </vt:lpstr>
      <vt:lpstr>                الوجه:                                                                                                             الظهر:             المركز                                                                                                                                             المركز  الإمــــــــام                                                                                                                                          يوسف                                                                                                                                                           بن  الحــــــــسن                                                                                                                                         أيوب    الهامش الداخلي:                                                                                                                             الهامش الداخلي :  المستضيء بأمر الله أمير المؤمنين                                                                                                       الملك عال الناصر غاية   الهامش الأوسط                                                                                                                                 الهامش الأوسط:  لا إله إلا الله وحده لا شريك له أبو محمد                                                                                           ولو كره المشركون صلی الله عليه وعلى آله  الهامش الخارجي :                                                                                                                          الهامش الخارجي :   بسم الله الرحمن الرحيم ضرب هذا الدنير                                                                                         محمد رسول الله أرسله بالهدى ودين  بالقاهرة سنة أحد وسبعين وخمسماية                                                                                                  الحق ليظهره على الدين كله       </vt:lpstr>
      <vt:lpstr>الطراز الثانى :   النقود المدونة باسم الخليفة الناصر أحمد في الوجه، والملك الناصر يوسف الأول في الظهر (575- 589 هـ / 1173 - 1179 ).  والطراز الثانى يشتمل على تسجيل اسم وألقاب صلاح الدين الأيوبي مع نقش اسم وألقاب الخليفة العباسي الناصر أحمد . وذلك بعد وفاة والده الإمام المستضيء في سنة 575 هـ/ ۱۱۷۵م، وقد حدث تطور في نقود هذا القسم من حيث الشكل العام والكتابات ، حيث اشتملت الدنانير على كتابات مركزية وهامشين فقط، ومنها دينار ضرب بالقاهرة  سنة 581  هـ عبارة عن ثلاث دوائر متوازية تتميز الدائرة الوسطى بأنها مزدوجة وسجل بالدائرة الداخلية كتابات المركز وبينها وبين الدائرة الوسطى سجلت كتابات الهامش الداخلي وبين هذه الدائرة والدائرة الخارجية نقشت كتابات الهامش الخارجي وجاءت كتاباته هكذا :       </vt:lpstr>
      <vt:lpstr>              الوجه                                                                                                                      الظهر:                المركز:                                                                                                                                                     المركز:              الإمام                                                                                                                                                        يوسف               أحمد                                                                                                                                                        بن أيوب            الهامش الداخلي :                                                                                                                                      الهامش الداخلي:  لا إله إلا الله أبو العباس الناصر                                                                                                                    عال الملك غاية صلاح الدين     لدين الله أمير المؤمنين                                                                                                الهامش الخارجي:                                                                                                                                      الهامش الخارجي :   بسم الله الرحمن الرحيم ضرب هذا الدنير                                                                                                محمد رسول الله أرسله بالهدى ودين الحق   بالقاهرة سنة احدى وثمانين وخمس مايه                                                                                                    ليظهره على الدين كله صلى الله عليه                                                                                           </vt:lpstr>
      <vt:lpstr>الطراز الثالث : وقد ضرب صلاح الدين طرازا من النقود الذهبية في دمشق سنة 583هـ   ۱۱۸۷م  بمناسبة  انتصاره على الصليبين في هذا العام واستيلائه على بيت المقدس وقد سجل صلاح الدين على هذا الدينار لقب "سلطان الإسلام والمسلمين " وهذا اللقب يعطى صاحبه صفة دينية إسلامية إذ تجعله المسلم الأول الذي اختاره الله لتأييد الإسلام والانتصار للمسلمين . والطراز يعتبر إصدارا تذكاريا وهو يعتبر الدينار الذهبي الوحيد الذي ضرب في بلاد الشام  وبصفة خاصة في "دمشق" وهو عبارة عن أربع دوائر ذات مرکز واحد سجل بالدائرة الداخلية  كتابات المركز، وبينها وبين الدائرة الوسطى نقشت كتابات الهامش الداخلي وسجلت كتابات  الهامش الخارجي بين الدائرتين الوسطى والخارجية  ووردت كتاباته على النحوالآتي :  </vt:lpstr>
      <vt:lpstr>                                                      الوجه                                                                                                                        الظهر:                           المركز:                                                                                                                                     المركز:                    الإمام  الناصر                                                                                                                            الملك الناصر                     أمير المؤمنين                                                                                                                          يوسف بن أيوب                      الهامش الداخلي :                                                                                                                       الهامش الداخلي:  لا إله إلا الله وحده لا شريك له محمد رسول الله                                                                               صلاح الدنيا والدين سلطان الإسلام والمسلمين                        الهامش الخارجي:                                                                                                                     الهامش الخارجي :  أرسله بالهدى ودين الحق ليظهره على الدين كله ولو كره المشركون                                         بسم الله ضرب هذا الدنير بدمشق سنة ثلث وثمنين وخمسماية                     </vt:lpstr>
      <vt:lpstr>3- طرز الدراهم فى عهد صلاح الدين الايوبى . </vt:lpstr>
      <vt:lpstr>الطراز الأول :   تنقسم النقود الفضية إلى مرحلتين، كذلك تنقسم المرحلة الثانية إلى طرازين  , وتتشابه النقود الفضية التي ضربت في مصر( القاهرة - الإسكندرية )مع النقود الذهبية من حيث الشكل العام والكتابات، أماالنقود القضية التي ضربت في دمشق فهي عبارة عن دائرة تحيط بمربع ذي إطارين يتمين الإطار الخارجي بأنه عبارة عن حسبيات متماسة ويحيط الإطار الداخلي بكتابات المرکز ويتماس أركان الإطار الخارجي مع الدائرة مكونا أربع مساحات تشتمل على كتابات الهامش من ذلك درهم ضرب دمشق لسنة 584هـ  وردت كتاباته هكذا :    </vt:lpstr>
      <vt:lpstr>                                                                             الظهر:                                                                                                         الوجه:                    المركز:                                                                                                        المركز                   الملك النا                                                                                                     الامام النا                صر صلاح الد                                                                                               صر لدين الله                  نيا والدين                                                                                                   امير المؤمنين                                    الهامش:                                                                                                     الهامش : يوسف بن أيوب / ضرب بدمشق / سنة اربع وثمـ / نين وخمسماية                           لا إله إلا/ الله وحده / محمد رسو/ل الله    </vt:lpstr>
      <vt:lpstr>الطراز الثانى :   تميزت نقود صلاح الدين التي ضربت في مدينة حلب بأنها عبارة عن دائرة أو أكثر تحيط بنجمة سداسية الأطراف ذات ثلاثة إطارات، يتميز الإطار الأوسط بأنه ذو حبيبات متماسة وتتصل أركانها مع الدائرة مكونة ست مساحات تتضمن كتابات الهامش وبداخل الإطار الداخلي للنجمة سجلت كتابات المركز ووردت كتاباته على هذا النحو: </vt:lpstr>
      <vt:lpstr>                                                 الوجه:                                                                                                الظهر:                      المركز                                                                                                              المركز :                      الامام                                                                                                                 الملك                  الناصرلدین                                                                                                        الناصر صلاح                  الله أميرالمؤ                                                                                                        الدين يوسف بن                    منين                                                                                                                    أيوب                   الهامش :                                                                                                             الهامش :  لا اله / إلا ا / الله / محمد / رسول / الله /                                                                 ضرب / بحلب / سنة / اثنين / وثمنين / وخمسماية</vt:lpstr>
      <vt:lpstr>اعداد : محمود محمد رياض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المسكوكات الإسلامية فى العصر الأيوبى</dc:title>
  <dc:creator>Windows 7</dc:creator>
  <cp:lastModifiedBy>Windows 7</cp:lastModifiedBy>
  <cp:revision>43</cp:revision>
  <dcterms:created xsi:type="dcterms:W3CDTF">2020-03-16T11:30:07Z</dcterms:created>
  <dcterms:modified xsi:type="dcterms:W3CDTF">2020-03-16T22:15:09Z</dcterms:modified>
</cp:coreProperties>
</file>