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7"/>
  </p:notesMasterIdLst>
  <p:sldIdLst>
    <p:sldId id="256" r:id="rId2"/>
    <p:sldId id="257" r:id="rId3"/>
    <p:sldId id="308" r:id="rId4"/>
    <p:sldId id="309" r:id="rId5"/>
    <p:sldId id="310" r:id="rId6"/>
    <p:sldId id="311" r:id="rId7"/>
    <p:sldId id="258" r:id="rId8"/>
    <p:sldId id="259" r:id="rId9"/>
    <p:sldId id="260" r:id="rId10"/>
    <p:sldId id="263" r:id="rId11"/>
    <p:sldId id="264" r:id="rId12"/>
    <p:sldId id="265" r:id="rId13"/>
    <p:sldId id="266" r:id="rId14"/>
    <p:sldId id="312" r:id="rId15"/>
    <p:sldId id="313"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314" r:id="rId42"/>
    <p:sldId id="315"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89343" autoAdjust="0"/>
  </p:normalViewPr>
  <p:slideViewPr>
    <p:cSldViewPr>
      <p:cViewPr>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8260E4A-14A9-4F53-ADB2-1D25E93FC631}" type="datetimeFigureOut">
              <a:rPr lang="ar-EG" smtClean="0"/>
              <a:t>04/08/1441</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3B9090E-FF2C-4C0E-906B-30600573C633}" type="slidenum">
              <a:rPr lang="ar-EG" smtClean="0"/>
              <a:t>‹#›</a:t>
            </a:fld>
            <a:endParaRPr lang="ar-EG"/>
          </a:p>
        </p:txBody>
      </p:sp>
    </p:spTree>
    <p:extLst>
      <p:ext uri="{BB962C8B-B14F-4D97-AF65-F5344CB8AC3E}">
        <p14:creationId xmlns:p14="http://schemas.microsoft.com/office/powerpoint/2010/main" val="293168398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EG"/>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EG"/>
          </a:p>
        </p:txBody>
      </p:sp>
      <p:sp>
        <p:nvSpPr>
          <p:cNvPr id="4" name="عنصر نائب للتاريخ 3"/>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EG"/>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عنصر نائب للتاريخ 4"/>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7" name="عنصر نائب للتاريخ 6"/>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8" name="عنصر نائب للتذييل 7"/>
          <p:cNvSpPr>
            <a:spLocks noGrp="1"/>
          </p:cNvSpPr>
          <p:nvPr>
            <p:ph type="ftr" sz="quarter" idx="11"/>
          </p:nvPr>
        </p:nvSpPr>
        <p:spPr/>
        <p:txBody>
          <a:bodyPr/>
          <a:lstStyle/>
          <a:p>
            <a:endParaRPr lang="ar-EG"/>
          </a:p>
        </p:txBody>
      </p:sp>
      <p:sp>
        <p:nvSpPr>
          <p:cNvPr id="9" name="عنصر نائب لرقم الشريحة 8"/>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EG"/>
          </a:p>
        </p:txBody>
      </p:sp>
      <p:sp>
        <p:nvSpPr>
          <p:cNvPr id="3" name="عنصر نائب للتاريخ 2"/>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4" name="عنصر نائب للتذييل 3"/>
          <p:cNvSpPr>
            <a:spLocks noGrp="1"/>
          </p:cNvSpPr>
          <p:nvPr>
            <p:ph type="ftr" sz="quarter" idx="11"/>
          </p:nvPr>
        </p:nvSpPr>
        <p:spPr/>
        <p:txBody>
          <a:bodyPr/>
          <a:lstStyle/>
          <a:p>
            <a:endParaRPr lang="ar-EG"/>
          </a:p>
        </p:txBody>
      </p:sp>
      <p:sp>
        <p:nvSpPr>
          <p:cNvPr id="5" name="عنصر نائب لرقم الشريحة 4"/>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3" name="عنصر نائب للتذييل 2"/>
          <p:cNvSpPr>
            <a:spLocks noGrp="1"/>
          </p:cNvSpPr>
          <p:nvPr>
            <p:ph type="ftr" sz="quarter" idx="11"/>
          </p:nvPr>
        </p:nvSpPr>
        <p:spPr/>
        <p:txBody>
          <a:bodyPr/>
          <a:lstStyle/>
          <a:p>
            <a:endParaRPr lang="ar-EG"/>
          </a:p>
        </p:txBody>
      </p:sp>
      <p:sp>
        <p:nvSpPr>
          <p:cNvPr id="4" name="عنصر نائب لرقم الشريحة 3"/>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EG"/>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BB90466A-7914-4D99-810E-1273F572219F}" type="datetimeFigureOut">
              <a:rPr lang="ar-EG" smtClean="0"/>
              <a:pPr/>
              <a:t>04/08/1441</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92B5EC23-AD82-4763-931C-E7F3F2BCF0BF}" type="slidenum">
              <a:rPr lang="ar-EG" smtClean="0"/>
              <a:pPr/>
              <a:t>‹#›</a:t>
            </a:fld>
            <a:endParaRPr lang="ar-EG"/>
          </a:p>
        </p:txBody>
      </p:sp>
    </p:spTree>
  </p:cSld>
  <p:clrMapOvr>
    <a:masterClrMapping/>
  </p:clrMapOvr>
  <p:transition>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EG"/>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90466A-7914-4D99-810E-1273F572219F}" type="datetimeFigureOut">
              <a:rPr lang="ar-EG" smtClean="0"/>
              <a:pPr/>
              <a:t>04/08/1441</a:t>
            </a:fld>
            <a:endParaRPr lang="ar-EG"/>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2B5EC23-AD82-4763-931C-E7F3F2BCF0BF}" type="slidenum">
              <a:rPr lang="ar-EG" smtClean="0"/>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3"/>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2.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2.pn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2.pn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2.pn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hyperlink" Target="http://kenanaonline.com/users/nagwamoslm/tags/19525/posts"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2.pn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2.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2.pn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2.pn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2.pn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2.pn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2.pn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2.png"/><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2.pn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idx="4294967295"/>
          </p:nvPr>
        </p:nvSpPr>
        <p:spPr>
          <a:xfrm>
            <a:off x="642910" y="785794"/>
            <a:ext cx="7772400" cy="1470025"/>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p:spPr>
        <p:txBody>
          <a:bodyPr/>
          <a:lstStyle/>
          <a:p>
            <a:r>
              <a:rPr lang="ar-EG" dirty="0" smtClean="0"/>
              <a:t>فنون الدولة الحديثة </a:t>
            </a:r>
            <a:endParaRPr lang="ar-EG" dirty="0"/>
          </a:p>
        </p:txBody>
      </p:sp>
      <p:sp>
        <p:nvSpPr>
          <p:cNvPr id="3" name="عنوان فرعي 2"/>
          <p:cNvSpPr>
            <a:spLocks noGrp="1"/>
          </p:cNvSpPr>
          <p:nvPr>
            <p:ph type="subTitle" idx="4294967295"/>
          </p:nvPr>
        </p:nvSpPr>
        <p:spPr>
          <a:xfrm>
            <a:off x="1428728" y="2500306"/>
            <a:ext cx="6357982" cy="3357586"/>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ar-EG" dirty="0" err="1" smtClean="0">
                <a:latin typeface="Simplified Arabic" panose="02020603050405020304" pitchFamily="18" charset="-78"/>
                <a:cs typeface="Simplified Arabic" panose="02020603050405020304" pitchFamily="18" charset="-78"/>
              </a:rPr>
              <a:t>سكشن</a:t>
            </a:r>
            <a:r>
              <a:rPr lang="ar-EG" dirty="0" smtClean="0">
                <a:latin typeface="Simplified Arabic" panose="02020603050405020304" pitchFamily="18" charset="-78"/>
                <a:cs typeface="Simplified Arabic" panose="02020603050405020304" pitchFamily="18" charset="-78"/>
              </a:rPr>
              <a:t> </a:t>
            </a:r>
            <a:r>
              <a:rPr lang="ar-EG" dirty="0" smtClean="0">
                <a:latin typeface="Simplified Arabic" panose="02020603050405020304" pitchFamily="18" charset="-78"/>
                <a:cs typeface="Simplified Arabic" panose="02020603050405020304" pitchFamily="18" charset="-78"/>
              </a:rPr>
              <a:t>(2) تدريبات فنون مصرية قديمة</a:t>
            </a:r>
          </a:p>
          <a:p>
            <a:pPr marL="0" indent="0" algn="ctr">
              <a:buNone/>
            </a:pPr>
            <a:r>
              <a:rPr lang="ar-EG" dirty="0" smtClean="0">
                <a:latin typeface="Simplified Arabic" panose="02020603050405020304" pitchFamily="18" charset="-78"/>
                <a:cs typeface="Simplified Arabic" panose="02020603050405020304" pitchFamily="18" charset="-78"/>
              </a:rPr>
              <a:t> (عصر الدولة الحديثة)</a:t>
            </a:r>
          </a:p>
          <a:p>
            <a:pPr marL="0" indent="0" algn="ctr">
              <a:buNone/>
            </a:pPr>
            <a:r>
              <a:rPr lang="ar-EG" dirty="0" smtClean="0">
                <a:latin typeface="Simplified Arabic" panose="02020603050405020304" pitchFamily="18" charset="-78"/>
                <a:cs typeface="Simplified Arabic" panose="02020603050405020304" pitchFamily="18" charset="-78"/>
              </a:rPr>
              <a:t>إعداد</a:t>
            </a:r>
          </a:p>
          <a:p>
            <a:pPr marL="0" indent="0" algn="ctr">
              <a:buNone/>
            </a:pPr>
            <a:r>
              <a:rPr lang="ar-EG" dirty="0" smtClean="0">
                <a:latin typeface="Simplified Arabic" panose="02020603050405020304" pitchFamily="18" charset="-78"/>
                <a:cs typeface="Simplified Arabic" panose="02020603050405020304" pitchFamily="18" charset="-78"/>
              </a:rPr>
              <a:t> توفيق مهران</a:t>
            </a:r>
          </a:p>
          <a:p>
            <a:pPr marL="0" indent="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3004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14546" y="274638"/>
            <a:ext cx="4714908" cy="939784"/>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p:spPr>
        <p:txBody>
          <a:bodyPr/>
          <a:lstStyle/>
          <a:p>
            <a:r>
              <a:rPr lang="ar-EG" dirty="0" err="1" smtClean="0"/>
              <a:t>امنحتب</a:t>
            </a:r>
            <a:r>
              <a:rPr lang="ar-EG" dirty="0" smtClean="0"/>
              <a:t> </a:t>
            </a:r>
            <a:r>
              <a:rPr lang="ar-EG" dirty="0" err="1" smtClean="0"/>
              <a:t>الاول</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1000100" y="1500174"/>
            <a:ext cx="2500330" cy="4929222"/>
          </a:xfrm>
          <a:prstGeom prst="rect">
            <a:avLst/>
          </a:prstGeom>
          <a:noFill/>
          <a:ln w="9525">
            <a:noFill/>
            <a:miter lim="800000"/>
            <a:headEnd/>
            <a:tailEnd/>
          </a:ln>
        </p:spPr>
      </p:pic>
      <p:sp>
        <p:nvSpPr>
          <p:cNvPr id="5" name="مستطيل 4"/>
          <p:cNvSpPr/>
          <p:nvPr/>
        </p:nvSpPr>
        <p:spPr>
          <a:xfrm>
            <a:off x="4000496" y="1225689"/>
            <a:ext cx="4572000" cy="6432530"/>
          </a:xfrm>
          <a:prstGeom prst="rect">
            <a:avLst/>
          </a:prstGeom>
        </p:spPr>
        <p:txBody>
          <a:bodyPr>
            <a:spAutoFit/>
          </a:bodyPr>
          <a:lstStyle/>
          <a:p>
            <a:r>
              <a:rPr lang="en-US" dirty="0" smtClean="0"/>
              <a:t/>
            </a:r>
            <a:br>
              <a:rPr lang="en-US" dirty="0" smtClean="0"/>
            </a:br>
            <a:r>
              <a:rPr lang="en-US" sz="2000" dirty="0" smtClean="0"/>
              <a:t>- </a:t>
            </a:r>
            <a:r>
              <a:rPr lang="ar-SA" sz="2000" dirty="0" smtClean="0"/>
              <a:t>تمثال جالس للملك أمنحتب الأول</a:t>
            </a:r>
            <a:r>
              <a:rPr lang="en-US" sz="2000" dirty="0" smtClean="0"/>
              <a:t/>
            </a:r>
            <a:br>
              <a:rPr lang="en-US" sz="2000" dirty="0" smtClean="0"/>
            </a:br>
            <a:r>
              <a:rPr lang="en-US" sz="2000" dirty="0" smtClean="0"/>
              <a:t>- </a:t>
            </a:r>
            <a:r>
              <a:rPr lang="ar-SA" sz="2000" dirty="0" smtClean="0"/>
              <a:t>متحف </a:t>
            </a:r>
            <a:r>
              <a:rPr lang="ar-SA" sz="2000" dirty="0" err="1" smtClean="0"/>
              <a:t>تورين</a:t>
            </a:r>
            <a:r>
              <a:rPr lang="en-US" sz="2000" dirty="0" smtClean="0"/>
              <a:t/>
            </a:r>
            <a:br>
              <a:rPr lang="en-US" sz="2000" dirty="0" smtClean="0"/>
            </a:br>
            <a:r>
              <a:rPr lang="en-US" sz="2000" dirty="0" smtClean="0"/>
              <a:t/>
            </a:r>
            <a:br>
              <a:rPr lang="en-US" sz="2000" dirty="0" smtClean="0"/>
            </a:br>
            <a:r>
              <a:rPr lang="ar-EG" sz="2000" dirty="0" smtClean="0"/>
              <a:t>*</a:t>
            </a:r>
            <a:r>
              <a:rPr lang="ar-SA" sz="2000" dirty="0" smtClean="0"/>
              <a:t>عثر على هذا التمثال </a:t>
            </a:r>
            <a:r>
              <a:rPr lang="ar-SA" sz="2000" dirty="0" err="1" smtClean="0"/>
              <a:t>فى</a:t>
            </a:r>
            <a:r>
              <a:rPr lang="ar-SA" sz="2000" dirty="0" smtClean="0"/>
              <a:t> دير المدينة حيث نعلم أن أمنحتب الأول قد قُدِّس </a:t>
            </a:r>
            <a:r>
              <a:rPr lang="ar-SA" sz="2000" dirty="0" err="1" smtClean="0"/>
              <a:t>فى</a:t>
            </a:r>
            <a:r>
              <a:rPr lang="ar-SA" sz="2000" dirty="0" smtClean="0"/>
              <a:t> تلك المدينة من قبل عمالها وأقيمت له التماثيل وأعتبر وأمه من المعبودات الحامية لدير المدينة وعمالها</a:t>
            </a:r>
            <a:r>
              <a:rPr lang="en-US" sz="2000" dirty="0" smtClean="0"/>
              <a:t>.</a:t>
            </a:r>
            <a:br>
              <a:rPr lang="en-US" sz="2000" dirty="0" smtClean="0"/>
            </a:br>
            <a:r>
              <a:rPr lang="en-US" sz="2000" dirty="0" smtClean="0"/>
              <a:t/>
            </a:r>
            <a:br>
              <a:rPr lang="en-US" sz="2000" dirty="0" smtClean="0"/>
            </a:br>
            <a:r>
              <a:rPr lang="ar-EG" sz="2000" dirty="0" smtClean="0"/>
              <a:t>*</a:t>
            </a:r>
            <a:r>
              <a:rPr lang="ar-SA" sz="2000" dirty="0" smtClean="0"/>
              <a:t>ويمثل هذا التمثال أمنحتب الأول وهو يجلس على كرسي العرش ويرتدي </a:t>
            </a:r>
            <a:r>
              <a:rPr lang="ar-SA" sz="2000" dirty="0" err="1" smtClean="0"/>
              <a:t>النس</a:t>
            </a:r>
            <a:r>
              <a:rPr lang="ar-SA" sz="2000" dirty="0" smtClean="0"/>
              <a:t> ذو الألوان الجميلة والذي تحليه حية </a:t>
            </a:r>
            <a:r>
              <a:rPr lang="ar-SA" sz="2000" dirty="0" err="1" smtClean="0"/>
              <a:t>الكوبرا</a:t>
            </a:r>
            <a:r>
              <a:rPr lang="ar-SA" sz="2000" dirty="0" smtClean="0"/>
              <a:t> ويتحلى باللحية المستعارة المستقيمة رمز الملوك ويظهر وهو يبسط يديه على ركبتيه ويرتدي رداء قصير</a:t>
            </a:r>
            <a:r>
              <a:rPr lang="en-US" sz="2000" dirty="0" smtClean="0"/>
              <a:t> .</a:t>
            </a:r>
            <a:br>
              <a:rPr lang="en-US" sz="2000" dirty="0" smtClean="0"/>
            </a:br>
            <a:r>
              <a:rPr lang="en-US" sz="2000" dirty="0" smtClean="0"/>
              <a:t/>
            </a:r>
            <a:br>
              <a:rPr lang="en-US" sz="2000" dirty="0" smtClean="0"/>
            </a:br>
            <a:r>
              <a:rPr lang="ar-EG" sz="2000" dirty="0" smtClean="0"/>
              <a:t>*</a:t>
            </a:r>
            <a:r>
              <a:rPr lang="ar-SA" sz="2000" dirty="0" smtClean="0"/>
              <a:t>ويظهر عدم تناسب النسب التشريحية وخاصة </a:t>
            </a:r>
            <a:r>
              <a:rPr lang="ar-SA" sz="2000" dirty="0" err="1" smtClean="0"/>
              <a:t>فى</a:t>
            </a:r>
            <a:r>
              <a:rPr lang="ar-SA" sz="2000" dirty="0" smtClean="0"/>
              <a:t> منطقة الأطراف مثل اليدين والقدمين ..ويزين كرسي العرش ألقاب الملك داخل الخرطوش(</a:t>
            </a:r>
            <a:r>
              <a:rPr lang="ar-SA" sz="2000" dirty="0" err="1" smtClean="0"/>
              <a:t>جسركار</a:t>
            </a:r>
            <a:r>
              <a:rPr lang="ar-EG" sz="2000" dirty="0" smtClean="0"/>
              <a:t>ع</a:t>
            </a:r>
            <a:r>
              <a:rPr lang="en-US" sz="2000" dirty="0" smtClean="0"/>
              <a:t>(</a:t>
            </a:r>
            <a:r>
              <a:rPr lang="en-US" dirty="0" smtClean="0"/>
              <a:t/>
            </a:r>
            <a:br>
              <a:rPr lang="en-US" dirty="0" smtClean="0"/>
            </a:b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8248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428992" y="142852"/>
            <a:ext cx="4286280" cy="928670"/>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3500000" scaled="1"/>
            <a:tileRect/>
          </a:gradFill>
        </p:spPr>
        <p:txBody>
          <a:bodyPr/>
          <a:lstStyle/>
          <a:p>
            <a:r>
              <a:rPr lang="ar-EG" dirty="0" err="1" smtClean="0"/>
              <a:t>امنحتب</a:t>
            </a:r>
            <a:r>
              <a:rPr lang="ar-EG" dirty="0" smtClean="0"/>
              <a:t> </a:t>
            </a:r>
            <a:r>
              <a:rPr lang="ar-EG" dirty="0" err="1" smtClean="0"/>
              <a:t>الاول</a:t>
            </a:r>
            <a:r>
              <a:rPr lang="ar-EG" dirty="0" smtClean="0"/>
              <a:t> </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428596" y="928670"/>
            <a:ext cx="2674433" cy="4525963"/>
          </a:xfrm>
          <a:prstGeom prst="rect">
            <a:avLst/>
          </a:prstGeom>
          <a:noFill/>
          <a:ln w="9525">
            <a:noFill/>
            <a:miter lim="800000"/>
            <a:headEnd/>
            <a:tailEnd/>
          </a:ln>
        </p:spPr>
      </p:pic>
      <p:sp>
        <p:nvSpPr>
          <p:cNvPr id="5" name="مستطيل 4"/>
          <p:cNvSpPr/>
          <p:nvPr/>
        </p:nvSpPr>
        <p:spPr>
          <a:xfrm>
            <a:off x="273580" y="5495508"/>
            <a:ext cx="2426212" cy="1477328"/>
          </a:xfrm>
          <a:prstGeom prst="rect">
            <a:avLst/>
          </a:prstGeom>
        </p:spPr>
        <p:txBody>
          <a:bodyPr wrap="square">
            <a:spAutoFit/>
          </a:bodyPr>
          <a:lstStyle/>
          <a:p>
            <a:r>
              <a:rPr lang="en-US" dirty="0" smtClean="0"/>
              <a:t>-</a:t>
            </a:r>
            <a:r>
              <a:rPr lang="ar-SA" dirty="0" smtClean="0"/>
              <a:t>رأس للملك أمنحتب الأول</a:t>
            </a:r>
            <a:r>
              <a:rPr lang="en-US" dirty="0" smtClean="0"/>
              <a:t/>
            </a:r>
            <a:br>
              <a:rPr lang="en-US" dirty="0" smtClean="0"/>
            </a:br>
            <a:r>
              <a:rPr lang="en-US" dirty="0" smtClean="0"/>
              <a:t>- </a:t>
            </a:r>
            <a:r>
              <a:rPr lang="ar-SA" dirty="0" smtClean="0"/>
              <a:t>حجر رملي ملون</a:t>
            </a:r>
            <a:endParaRPr lang="ar-EG" dirty="0" smtClean="0"/>
          </a:p>
          <a:p>
            <a:r>
              <a:rPr lang="en-US" dirty="0" smtClean="0"/>
              <a:t>-</a:t>
            </a:r>
            <a:r>
              <a:rPr lang="ar-EG" dirty="0" smtClean="0"/>
              <a:t>58 سم</a:t>
            </a:r>
          </a:p>
          <a:p>
            <a:r>
              <a:rPr lang="en-US" dirty="0" smtClean="0"/>
              <a:t/>
            </a:r>
            <a:br>
              <a:rPr lang="en-US" dirty="0" smtClean="0"/>
            </a:br>
            <a:endParaRPr lang="ar-EG" dirty="0"/>
          </a:p>
        </p:txBody>
      </p:sp>
      <p:sp>
        <p:nvSpPr>
          <p:cNvPr id="6" name="مستطيل 5"/>
          <p:cNvSpPr/>
          <p:nvPr/>
        </p:nvSpPr>
        <p:spPr>
          <a:xfrm>
            <a:off x="3059832" y="1268760"/>
            <a:ext cx="6084168" cy="5570756"/>
          </a:xfrm>
          <a:prstGeom prst="rect">
            <a:avLst/>
          </a:prstGeom>
        </p:spPr>
        <p:txBody>
          <a:bodyPr wrap="square">
            <a:spAutoFit/>
          </a:bodyPr>
          <a:lstStyle/>
          <a:p>
            <a:pPr algn="justLow"/>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عثر على هذا الرأس الجيد النحت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الكرنك. و كان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الأصل جزءاً من تمثال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شكل مومياء ليشبه </a:t>
            </a:r>
            <a:r>
              <a:rPr lang="ar-SA" sz="2000" dirty="0" err="1" smtClean="0">
                <a:latin typeface="Simplified Arabic" panose="02020603050405020304" pitchFamily="18" charset="-78"/>
                <a:cs typeface="Simplified Arabic" panose="02020603050405020304" pitchFamily="18" charset="-78"/>
              </a:rPr>
              <a:t>أوزوريس</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وكان يتألق بألوان؛ الأبيض للتاج والذقن، والأصفر </a:t>
            </a:r>
            <a:r>
              <a:rPr lang="ar-SA" sz="2000" dirty="0" err="1" smtClean="0">
                <a:latin typeface="Simplified Arabic" panose="02020603050405020304" pitchFamily="18" charset="-78"/>
                <a:cs typeface="Simplified Arabic" panose="02020603050405020304" pitchFamily="18" charset="-78"/>
              </a:rPr>
              <a:t>للصل</a:t>
            </a:r>
            <a:r>
              <a:rPr lang="ar-SA" sz="2000" dirty="0" smtClean="0">
                <a:latin typeface="Simplified Arabic" panose="02020603050405020304" pitchFamily="18" charset="-78"/>
                <a:cs typeface="Simplified Arabic" panose="02020603050405020304" pitchFamily="18" charset="-78"/>
              </a:rPr>
              <a:t> المقدس أو </a:t>
            </a:r>
            <a:r>
              <a:rPr lang="ar-SA" sz="2000" dirty="0" err="1" smtClean="0">
                <a:latin typeface="Simplified Arabic" panose="02020603050405020304" pitchFamily="18" charset="-78"/>
                <a:cs typeface="Simplified Arabic" panose="02020603050405020304" pitchFamily="18" charset="-78"/>
              </a:rPr>
              <a:t>الكوبرا</a:t>
            </a:r>
            <a:r>
              <a:rPr lang="ar-SA" sz="2000" dirty="0" smtClean="0">
                <a:latin typeface="Simplified Arabic" panose="02020603050405020304" pitchFamily="18" charset="-78"/>
                <a:cs typeface="Simplified Arabic" panose="02020603050405020304" pitchFamily="18" charset="-78"/>
              </a:rPr>
              <a:t> الملكية، والأحمر </a:t>
            </a:r>
            <a:r>
              <a:rPr lang="ar-SA" sz="2000" dirty="0" err="1" smtClean="0">
                <a:latin typeface="Simplified Arabic" panose="02020603050405020304" pitchFamily="18" charset="-78"/>
                <a:cs typeface="Simplified Arabic" panose="02020603050405020304" pitchFamily="18" charset="-78"/>
              </a:rPr>
              <a:t>الزاهى</a:t>
            </a:r>
            <a:r>
              <a:rPr lang="ar-SA" sz="2000" dirty="0" smtClean="0">
                <a:latin typeface="Simplified Arabic" panose="02020603050405020304" pitchFamily="18" charset="-78"/>
                <a:cs typeface="Simplified Arabic" panose="02020603050405020304" pitchFamily="18" charset="-78"/>
              </a:rPr>
              <a:t> للوجه. ويدل لمعان الألوان على أن هذا الرأس يؤرخ إلى حقبة جديدة ولا ترتبط بالتقاليد</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غير أن العينين بالمقلتين المستديرتين ممثلتين بطبيعية، كما أن الحواجب مزينة بخطوط من النحت الغائر جداً، وكل هذه الخصائص سبقت طراز فن </a:t>
            </a:r>
            <a:r>
              <a:rPr lang="ar-SA" sz="2000" dirty="0" err="1" smtClean="0">
                <a:latin typeface="Simplified Arabic" panose="02020603050405020304" pitchFamily="18" charset="-78"/>
                <a:cs typeface="Simplified Arabic" panose="02020603050405020304" pitchFamily="18" charset="-78"/>
              </a:rPr>
              <a:t>التحامسة</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ar-SA" sz="2000" dirty="0" smtClean="0">
                <a:latin typeface="Simplified Arabic" panose="02020603050405020304" pitchFamily="18" charset="-78"/>
                <a:cs typeface="Simplified Arabic" panose="02020603050405020304" pitchFamily="18" charset="-78"/>
              </a:rPr>
              <a:t>ومن أجل هذه الأسباب، فإن هذه الرأس، بواقعيته غير الرسمية لابد وأن تنسب للملك أمنحتب الأول وليس لأحد من سابقيه</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ar-SA" sz="2000" dirty="0" smtClean="0">
                <a:latin typeface="Simplified Arabic" panose="02020603050405020304" pitchFamily="18" charset="-78"/>
                <a:cs typeface="Simplified Arabic" panose="02020603050405020304" pitchFamily="18" charset="-78"/>
              </a:rPr>
              <a:t>وتمثله هذه الرأس وهو يرتدي التاج الأبيض والذي تحليه حية الكوبرا ويغطي التاج الجزء الأكبر من الجبين </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وتظهر هذه الرأس أهم ملامح الملك من حيث العيون الواسعة والأنف العريض والشفاه الدقيقة والوجنتين العاليتين وتظهر الأذنين من تحت التاج وهما كبيرتان وتظهر ملامح </a:t>
            </a:r>
            <a:r>
              <a:rPr lang="ar-SA" sz="2000" dirty="0" err="1" smtClean="0">
                <a:latin typeface="Simplified Arabic" panose="02020603050405020304" pitchFamily="18" charset="-78"/>
                <a:cs typeface="Simplified Arabic" panose="02020603050405020304" pitchFamily="18" charset="-78"/>
              </a:rPr>
              <a:t>إبتسامة</a:t>
            </a:r>
            <a:r>
              <a:rPr lang="ar-SA" sz="2000" dirty="0" smtClean="0">
                <a:latin typeface="Simplified Arabic" panose="02020603050405020304" pitchFamily="18" charset="-78"/>
                <a:cs typeface="Simplified Arabic" panose="02020603050405020304" pitchFamily="18" charset="-78"/>
              </a:rPr>
              <a:t> خفيفة على الوجه</a:t>
            </a:r>
            <a:r>
              <a:rPr lang="en-US" sz="20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4706">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794" y="274638"/>
            <a:ext cx="4143404" cy="1011222"/>
          </a:xfr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0800000" scaled="1"/>
            <a:tileRect/>
          </a:gradFill>
        </p:spPr>
        <p:txBody>
          <a:bodyPr/>
          <a:lstStyle/>
          <a:p>
            <a:r>
              <a:rPr lang="ar-EG" dirty="0" smtClean="0"/>
              <a:t>تحتمس </a:t>
            </a:r>
            <a:r>
              <a:rPr lang="ar-EG" dirty="0" err="1" smtClean="0"/>
              <a:t>الاول</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340768"/>
            <a:ext cx="3419872" cy="5256584"/>
          </a:xfrm>
          <a:prstGeom prst="rect">
            <a:avLst/>
          </a:prstGeom>
          <a:noFill/>
          <a:ln w="9525">
            <a:noFill/>
            <a:miter lim="800000"/>
            <a:headEnd/>
            <a:tailEnd/>
          </a:ln>
        </p:spPr>
      </p:pic>
      <p:sp>
        <p:nvSpPr>
          <p:cNvPr id="5" name="مستطيل 4"/>
          <p:cNvSpPr/>
          <p:nvPr/>
        </p:nvSpPr>
        <p:spPr>
          <a:xfrm>
            <a:off x="3286116" y="2857496"/>
            <a:ext cx="5643570" cy="2831544"/>
          </a:xfrm>
          <a:prstGeom prst="rect">
            <a:avLst/>
          </a:prstGeom>
        </p:spPr>
        <p:txBody>
          <a:bodyPr wrap="square">
            <a:spAutoFit/>
          </a:bodyPr>
          <a:lstStyle/>
          <a:p>
            <a:r>
              <a:rPr lang="ar-EG" sz="2400" dirty="0" smtClean="0"/>
              <a:t>-</a:t>
            </a:r>
            <a:r>
              <a:rPr lang="ar-SA" sz="3200" dirty="0" smtClean="0">
                <a:latin typeface="Simplified Arabic" panose="02020603050405020304" pitchFamily="18" charset="-78"/>
                <a:cs typeface="Simplified Arabic" panose="02020603050405020304" pitchFamily="18" charset="-78"/>
              </a:rPr>
              <a:t>مجموعة ملكية تمثل تحتمس الأول وزوجته مع آمون رع</a:t>
            </a:r>
            <a:r>
              <a:rPr lang="en-US" sz="3200" dirty="0" smtClean="0">
                <a:latin typeface="Simplified Arabic" panose="02020603050405020304" pitchFamily="18" charset="-78"/>
                <a:cs typeface="Simplified Arabic" panose="02020603050405020304" pitchFamily="18" charset="-78"/>
              </a:rPr>
              <a:t/>
            </a:r>
            <a:br>
              <a:rPr lang="en-US" sz="3200" dirty="0" smtClean="0">
                <a:latin typeface="Simplified Arabic" panose="02020603050405020304" pitchFamily="18" charset="-78"/>
                <a:cs typeface="Simplified Arabic" panose="02020603050405020304" pitchFamily="18" charset="-78"/>
              </a:rPr>
            </a:br>
            <a:r>
              <a:rPr lang="en-US" sz="3200" dirty="0" smtClean="0">
                <a:latin typeface="Simplified Arabic" panose="02020603050405020304" pitchFamily="18" charset="-78"/>
                <a:cs typeface="Simplified Arabic" panose="02020603050405020304" pitchFamily="18" charset="-78"/>
              </a:rPr>
              <a:t>- </a:t>
            </a:r>
            <a:r>
              <a:rPr lang="ar-SA" sz="3200" dirty="0" smtClean="0">
                <a:latin typeface="Simplified Arabic" panose="02020603050405020304" pitchFamily="18" charset="-78"/>
                <a:cs typeface="Simplified Arabic" panose="02020603050405020304" pitchFamily="18" charset="-78"/>
              </a:rPr>
              <a:t>مرمر متكلس – </a:t>
            </a:r>
            <a:r>
              <a:rPr lang="ar-SA" sz="3200" dirty="0" err="1" smtClean="0">
                <a:latin typeface="Simplified Arabic" panose="02020603050405020304" pitchFamily="18" charset="-78"/>
                <a:cs typeface="Simplified Arabic" panose="02020603050405020304" pitchFamily="18" charset="-78"/>
              </a:rPr>
              <a:t>ألباستر</a:t>
            </a:r>
            <a:endParaRPr lang="en-US" sz="3200" dirty="0" smtClean="0">
              <a:latin typeface="Simplified Arabic" panose="02020603050405020304" pitchFamily="18" charset="-78"/>
              <a:cs typeface="Simplified Arabic" panose="02020603050405020304" pitchFamily="18" charset="-78"/>
            </a:endParaRPr>
          </a:p>
          <a:p>
            <a:r>
              <a:rPr lang="en-US" sz="3200" dirty="0" smtClean="0">
                <a:latin typeface="Simplified Arabic" panose="02020603050405020304" pitchFamily="18" charset="-78"/>
                <a:cs typeface="Simplified Arabic" panose="02020603050405020304" pitchFamily="18" charset="-78"/>
              </a:rPr>
              <a:t> 68- </a:t>
            </a:r>
            <a:r>
              <a:rPr lang="ar-SA" sz="3200" dirty="0" smtClean="0">
                <a:latin typeface="Simplified Arabic" panose="02020603050405020304" pitchFamily="18" charset="-78"/>
                <a:cs typeface="Simplified Arabic" panose="02020603050405020304" pitchFamily="18" charset="-78"/>
              </a:rPr>
              <a:t>سم</a:t>
            </a:r>
            <a:r>
              <a:rPr lang="en-US" sz="3200" dirty="0" smtClean="0">
                <a:latin typeface="Simplified Arabic" panose="02020603050405020304" pitchFamily="18" charset="-78"/>
                <a:cs typeface="Simplified Arabic" panose="02020603050405020304" pitchFamily="18" charset="-78"/>
              </a:rPr>
              <a:t/>
            </a:r>
            <a:br>
              <a:rPr lang="en-US" sz="3200" dirty="0" smtClean="0">
                <a:latin typeface="Simplified Arabic" panose="02020603050405020304" pitchFamily="18" charset="-78"/>
                <a:cs typeface="Simplified Arabic" panose="02020603050405020304" pitchFamily="18" charset="-78"/>
              </a:rPr>
            </a:br>
            <a:r>
              <a:rPr lang="en-US" sz="3200" dirty="0" smtClean="0">
                <a:latin typeface="Simplified Arabic" panose="02020603050405020304" pitchFamily="18" charset="-78"/>
                <a:cs typeface="Simplified Arabic" panose="02020603050405020304" pitchFamily="18" charset="-78"/>
              </a:rPr>
              <a:t>- </a:t>
            </a:r>
            <a:r>
              <a:rPr lang="ar-SA" sz="3200" dirty="0" smtClean="0">
                <a:latin typeface="Simplified Arabic" panose="02020603050405020304" pitchFamily="18" charset="-78"/>
                <a:cs typeface="Simplified Arabic" panose="02020603050405020304" pitchFamily="18" charset="-78"/>
              </a:rPr>
              <a:t>المتحف المصري</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9914">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00364" y="274638"/>
            <a:ext cx="4143404" cy="939784"/>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340768"/>
            <a:ext cx="9036496" cy="5517232"/>
          </a:xfrm>
        </p:spPr>
        <p:txBody>
          <a:bodyPr>
            <a:normAutofit fontScale="92500" lnSpcReduction="20000"/>
          </a:bodyPr>
          <a:lstStyle/>
          <a:p>
            <a:pPr algn="justLow"/>
            <a:r>
              <a:rPr lang="ar-SA" sz="3500" dirty="0" smtClean="0">
                <a:latin typeface="Simplified Arabic" panose="02020603050405020304" pitchFamily="18" charset="-78"/>
                <a:cs typeface="Simplified Arabic" panose="02020603050405020304" pitchFamily="18" charset="-78"/>
              </a:rPr>
              <a:t>عثر عليه </a:t>
            </a:r>
            <a:r>
              <a:rPr lang="ar-SA" sz="3500" dirty="0" err="1" smtClean="0">
                <a:latin typeface="Simplified Arabic" panose="02020603050405020304" pitchFamily="18" charset="-78"/>
                <a:cs typeface="Simplified Arabic" panose="02020603050405020304" pitchFamily="18" charset="-78"/>
              </a:rPr>
              <a:t>فى</a:t>
            </a:r>
            <a:r>
              <a:rPr lang="ar-SA" sz="3500" dirty="0" smtClean="0">
                <a:latin typeface="Simplified Arabic" panose="02020603050405020304" pitchFamily="18" charset="-78"/>
                <a:cs typeface="Simplified Arabic" panose="02020603050405020304" pitchFamily="18" charset="-78"/>
              </a:rPr>
              <a:t> خبيئة الكرنك ، هذه المجموعة تمثل تحتمس الأول والملكة أحمس </a:t>
            </a:r>
            <a:r>
              <a:rPr lang="ar-SA" sz="3500" dirty="0" err="1" smtClean="0">
                <a:latin typeface="Simplified Arabic" panose="02020603050405020304" pitchFamily="18" charset="-78"/>
                <a:cs typeface="Simplified Arabic" panose="02020603050405020304" pitchFamily="18" charset="-78"/>
              </a:rPr>
              <a:t>نفرتاري</a:t>
            </a:r>
            <a:r>
              <a:rPr lang="ar-SA" sz="3500" dirty="0" smtClean="0">
                <a:latin typeface="Simplified Arabic" panose="02020603050405020304" pitchFamily="18" charset="-78"/>
                <a:cs typeface="Simplified Arabic" panose="02020603050405020304" pitchFamily="18" charset="-78"/>
              </a:rPr>
              <a:t> (والدة حتشبسوت) والرب آمون رع جالسا على مقعد وتبدو ذراعاه المتميزتان الحميمتان. يصور تحتمس الأول متكئا على فخذه الأيمن ويمسك قطعة قماش </a:t>
            </a:r>
            <a:r>
              <a:rPr lang="ar-SA" sz="3500" dirty="0" err="1" smtClean="0">
                <a:latin typeface="Simplified Arabic" panose="02020603050405020304" pitchFamily="18" charset="-78"/>
                <a:cs typeface="Simplified Arabic" panose="02020603050405020304" pitchFamily="18" charset="-78"/>
              </a:rPr>
              <a:t>فى</a:t>
            </a:r>
            <a:r>
              <a:rPr lang="ar-SA" sz="3500" dirty="0" smtClean="0">
                <a:latin typeface="Simplified Arabic" panose="02020603050405020304" pitchFamily="18" charset="-78"/>
                <a:cs typeface="Simplified Arabic" panose="02020603050405020304" pitchFamily="18" charset="-78"/>
              </a:rPr>
              <a:t> يده</a:t>
            </a:r>
            <a:r>
              <a:rPr lang="en-US" sz="3500" dirty="0" smtClean="0">
                <a:latin typeface="Simplified Arabic" panose="02020603050405020304" pitchFamily="18" charset="-78"/>
                <a:cs typeface="Simplified Arabic" panose="02020603050405020304" pitchFamily="18" charset="-78"/>
              </a:rPr>
              <a:t>.</a:t>
            </a:r>
            <a:br>
              <a:rPr lang="en-US" sz="3500" dirty="0" smtClean="0">
                <a:latin typeface="Simplified Arabic" panose="02020603050405020304" pitchFamily="18" charset="-78"/>
                <a:cs typeface="Simplified Arabic" panose="02020603050405020304" pitchFamily="18" charset="-78"/>
              </a:rPr>
            </a:br>
            <a:r>
              <a:rPr lang="en-US" sz="3500" dirty="0" smtClean="0">
                <a:latin typeface="Simplified Arabic" panose="02020603050405020304" pitchFamily="18" charset="-78"/>
                <a:cs typeface="Simplified Arabic" panose="02020603050405020304" pitchFamily="18" charset="-78"/>
              </a:rPr>
              <a:t/>
            </a:r>
            <a:br>
              <a:rPr lang="en-US" sz="3500" dirty="0" smtClean="0">
                <a:latin typeface="Simplified Arabic" panose="02020603050405020304" pitchFamily="18" charset="-78"/>
                <a:cs typeface="Simplified Arabic" panose="02020603050405020304" pitchFamily="18" charset="-78"/>
              </a:rPr>
            </a:br>
            <a:r>
              <a:rPr lang="ar-EG" sz="3500" dirty="0" smtClean="0">
                <a:latin typeface="Simplified Arabic" panose="02020603050405020304" pitchFamily="18" charset="-78"/>
                <a:cs typeface="Simplified Arabic" panose="02020603050405020304" pitchFamily="18" charset="-78"/>
              </a:rPr>
              <a:t>*</a:t>
            </a:r>
            <a:r>
              <a:rPr lang="ar-SA" sz="3500" dirty="0" smtClean="0">
                <a:latin typeface="Simplified Arabic" panose="02020603050405020304" pitchFamily="18" charset="-78"/>
                <a:cs typeface="Simplified Arabic" panose="02020603050405020304" pitchFamily="18" charset="-78"/>
              </a:rPr>
              <a:t>وتبدو يده اليسرى خلف الرب آمون رع الذي يحمل علامة الحياة (عنخ)، وتبدو اليد اليسرى للرب آمون رع خلف الملك أحمس الذي تبدو يده اليمنى خلف آمون رع</a:t>
            </a:r>
            <a:r>
              <a:rPr lang="en-US" sz="3500" dirty="0" smtClean="0">
                <a:latin typeface="Simplified Arabic" panose="02020603050405020304" pitchFamily="18" charset="-78"/>
                <a:cs typeface="Simplified Arabic" panose="02020603050405020304" pitchFamily="18" charset="-78"/>
              </a:rPr>
              <a:t>.</a:t>
            </a:r>
          </a:p>
          <a:p>
            <a:pPr marL="0" indent="0" algn="justLow">
              <a:buNone/>
            </a:pPr>
            <a:r>
              <a:rPr lang="en-US" sz="3500" dirty="0" smtClean="0">
                <a:latin typeface="Simplified Arabic" panose="02020603050405020304" pitchFamily="18" charset="-78"/>
                <a:cs typeface="Simplified Arabic" panose="02020603050405020304" pitchFamily="18" charset="-78"/>
              </a:rPr>
              <a:t/>
            </a:r>
            <a:br>
              <a:rPr lang="en-US" sz="3500" dirty="0" smtClean="0">
                <a:latin typeface="Simplified Arabic" panose="02020603050405020304" pitchFamily="18" charset="-78"/>
                <a:cs typeface="Simplified Arabic" panose="02020603050405020304" pitchFamily="18" charset="-78"/>
              </a:rPr>
            </a:br>
            <a:r>
              <a:rPr lang="ar-EG" sz="3500" dirty="0" smtClean="0">
                <a:latin typeface="Simplified Arabic" panose="02020603050405020304" pitchFamily="18" charset="-78"/>
                <a:cs typeface="Simplified Arabic" panose="02020603050405020304" pitchFamily="18" charset="-78"/>
              </a:rPr>
              <a:t>*</a:t>
            </a:r>
            <a:r>
              <a:rPr lang="ar-SA" sz="3500" dirty="0" smtClean="0">
                <a:latin typeface="Simplified Arabic" panose="02020603050405020304" pitchFamily="18" charset="-78"/>
                <a:cs typeface="Simplified Arabic" panose="02020603050405020304" pitchFamily="18" charset="-78"/>
              </a:rPr>
              <a:t>بينما تظهر أحمس </a:t>
            </a:r>
            <a:r>
              <a:rPr lang="ar-SA" sz="3500" dirty="0" err="1" smtClean="0">
                <a:latin typeface="Simplified Arabic" panose="02020603050405020304" pitchFamily="18" charset="-78"/>
                <a:cs typeface="Simplified Arabic" panose="02020603050405020304" pitchFamily="18" charset="-78"/>
              </a:rPr>
              <a:t>نفرتاري</a:t>
            </a:r>
            <a:r>
              <a:rPr lang="ar-SA" sz="3500" dirty="0" smtClean="0">
                <a:latin typeface="Simplified Arabic" panose="02020603050405020304" pitchFamily="18" charset="-78"/>
                <a:cs typeface="Simplified Arabic" panose="02020603050405020304" pitchFamily="18" charset="-78"/>
              </a:rPr>
              <a:t> وهي ترتدي رداء حابك طويل وباروكة شعر مستعار مميزة يحليها الصل الملكي </a:t>
            </a:r>
            <a:r>
              <a:rPr lang="ar-SA" sz="3500" dirty="0" err="1" smtClean="0">
                <a:latin typeface="Simplified Arabic" panose="02020603050405020304" pitchFamily="18" charset="-78"/>
                <a:cs typeface="Simplified Arabic" panose="02020603050405020304" pitchFamily="18" charset="-78"/>
              </a:rPr>
              <a:t>وتتكىء</a:t>
            </a:r>
            <a:r>
              <a:rPr lang="ar-EG" sz="3500" dirty="0" smtClean="0">
                <a:latin typeface="Simplified Arabic" panose="02020603050405020304" pitchFamily="18" charset="-78"/>
                <a:cs typeface="Simplified Arabic" panose="02020603050405020304" pitchFamily="18" charset="-78"/>
              </a:rPr>
              <a:t> </a:t>
            </a:r>
            <a:r>
              <a:rPr lang="ar-SA" sz="3500" dirty="0" smtClean="0">
                <a:latin typeface="Simplified Arabic" panose="02020603050405020304" pitchFamily="18" charset="-78"/>
                <a:cs typeface="Simplified Arabic" panose="02020603050405020304" pitchFamily="18" charset="-78"/>
              </a:rPr>
              <a:t>بيدها اليسرى على فخذها</a:t>
            </a:r>
            <a:r>
              <a:rPr lang="en-US" sz="3500" dirty="0" smtClean="0">
                <a:latin typeface="Simplified Arabic" panose="02020603050405020304" pitchFamily="18" charset="-78"/>
                <a:cs typeface="Simplified Arabic" panose="02020603050405020304" pitchFamily="18" charset="-78"/>
              </a:rPr>
              <a:t> .</a:t>
            </a:r>
            <a:r>
              <a:rPr lang="en-US" dirty="0" smtClean="0"/>
              <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82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endParaRPr lang="ar-EG" dirty="0"/>
          </a:p>
        </p:txBody>
      </p:sp>
      <p:sp>
        <p:nvSpPr>
          <p:cNvPr id="4" name="Content Placeholder 3"/>
          <p:cNvSpPr>
            <a:spLocks noGrp="1"/>
          </p:cNvSpPr>
          <p:nvPr>
            <p:ph sz="half" idx="2"/>
          </p:nvPr>
        </p:nvSpPr>
        <p:spPr>
          <a:xfrm>
            <a:off x="4755866" y="304800"/>
            <a:ext cx="4228476" cy="6436568"/>
          </a:xfrm>
        </p:spPr>
        <p:txBody>
          <a:bodyPr/>
          <a:lstStyle/>
          <a:p>
            <a:pPr marL="0" indent="0">
              <a:lnSpc>
                <a:spcPct val="150000"/>
              </a:lnSpc>
              <a:buNone/>
            </a:pPr>
            <a:r>
              <a:rPr lang="ar-EG" sz="2600" b="1" dirty="0" smtClean="0">
                <a:latin typeface="Simplified Arabic" panose="02020603050405020304" pitchFamily="18" charset="-78"/>
                <a:cs typeface="Simplified Arabic" panose="02020603050405020304" pitchFamily="18" charset="-78"/>
              </a:rPr>
              <a:t> </a:t>
            </a:r>
            <a:r>
              <a:rPr lang="ar-EG" sz="2600" b="1" dirty="0">
                <a:latin typeface="Simplified Arabic" panose="02020603050405020304" pitchFamily="18" charset="-78"/>
                <a:cs typeface="Simplified Arabic" panose="02020603050405020304" pitchFamily="18" charset="-78"/>
              </a:rPr>
              <a:t>تمثال للملكة </a:t>
            </a:r>
            <a:r>
              <a:rPr lang="ar-EG" sz="2600" b="1" dirty="0" smtClean="0">
                <a:latin typeface="Simplified Arabic" panose="02020603050405020304" pitchFamily="18" charset="-78"/>
                <a:cs typeface="Simplified Arabic" panose="02020603050405020304" pitchFamily="18" charset="-78"/>
              </a:rPr>
              <a:t>حتشبسوت:</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مكان العثور : عثر عليه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الدير </a:t>
            </a:r>
            <a:r>
              <a:rPr lang="ar-EG" sz="2600" dirty="0" smtClean="0">
                <a:latin typeface="Simplified Arabic" panose="02020603050405020304" pitchFamily="18" charset="-78"/>
                <a:cs typeface="Simplified Arabic" panose="02020603050405020304" pitchFamily="18" charset="-78"/>
              </a:rPr>
              <a:t>البحري.</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مكان الحفظ: حاليا </a:t>
            </a:r>
            <a:r>
              <a:rPr lang="ar-EG" sz="2600" dirty="0" smtClean="0">
                <a:latin typeface="Simplified Arabic" panose="02020603050405020304" pitchFamily="18" charset="-78"/>
                <a:cs typeface="Simplified Arabic" panose="02020603050405020304" pitchFamily="18" charset="-78"/>
              </a:rPr>
              <a:t>في </a:t>
            </a:r>
            <a:r>
              <a:rPr lang="ar-EG" sz="2600" dirty="0">
                <a:latin typeface="Simplified Arabic" panose="02020603050405020304" pitchFamily="18" charset="-78"/>
                <a:cs typeface="Simplified Arabic" panose="02020603050405020304" pitchFamily="18" charset="-78"/>
              </a:rPr>
              <a:t>متحف المتروبوليتان بنيويورك</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مادة </a:t>
            </a:r>
            <a:r>
              <a:rPr lang="ar-EG" sz="2600" dirty="0" smtClean="0">
                <a:latin typeface="Simplified Arabic" panose="02020603050405020304" pitchFamily="18" charset="-78"/>
                <a:cs typeface="Simplified Arabic" panose="02020603050405020304" pitchFamily="18" charset="-78"/>
              </a:rPr>
              <a:t>الصنع: </a:t>
            </a:r>
            <a:r>
              <a:rPr lang="ar-EG" sz="2600" dirty="0">
                <a:latin typeface="Simplified Arabic" panose="02020603050405020304" pitchFamily="18" charset="-78"/>
                <a:cs typeface="Simplified Arabic" panose="02020603050405020304" pitchFamily="18" charset="-78"/>
              </a:rPr>
              <a:t>مصنوع من الحجر </a:t>
            </a:r>
            <a:r>
              <a:rPr lang="ar-EG" sz="2600" dirty="0" smtClean="0">
                <a:latin typeface="Simplified Arabic" panose="02020603050405020304" pitchFamily="18" charset="-78"/>
                <a:cs typeface="Simplified Arabic" panose="02020603050405020304" pitchFamily="18" charset="-78"/>
              </a:rPr>
              <a:t>الجيري </a:t>
            </a:r>
            <a:r>
              <a:rPr lang="ar-EG" sz="2600" dirty="0" err="1" smtClean="0">
                <a:latin typeface="Simplified Arabic" panose="02020603050405020304" pitchFamily="18" charset="-78"/>
                <a:cs typeface="Simplified Arabic" panose="02020603050405020304" pitchFamily="18" charset="-78"/>
              </a:rPr>
              <a:t>الكريستالي</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err="1" smtClean="0">
                <a:latin typeface="Simplified Arabic" panose="02020603050405020304" pitchFamily="18" charset="-78"/>
                <a:cs typeface="Simplified Arabic" panose="02020603050405020304" pitchFamily="18" charset="-78"/>
              </a:rPr>
              <a:t>الآبعاد</a:t>
            </a:r>
            <a:r>
              <a:rPr lang="ar-EG" sz="2600" dirty="0" smtClean="0">
                <a:latin typeface="Simplified Arabic" panose="02020603050405020304" pitchFamily="18" charset="-78"/>
                <a:cs typeface="Simplified Arabic" panose="02020603050405020304" pitchFamily="18" charset="-78"/>
              </a:rPr>
              <a:t>: </a:t>
            </a:r>
            <a:r>
              <a:rPr lang="ar-EG" sz="2600" dirty="0">
                <a:latin typeface="Simplified Arabic" panose="02020603050405020304" pitchFamily="18" charset="-78"/>
                <a:cs typeface="Simplified Arabic" panose="02020603050405020304" pitchFamily="18" charset="-78"/>
              </a:rPr>
              <a:t>ارتفاعه حوالى ١.٩٥ </a:t>
            </a:r>
            <a:r>
              <a:rPr lang="ar-EG" dirty="0"/>
              <a:t>م</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68" y="156957"/>
            <a:ext cx="5184576" cy="658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4777129"/>
      </p:ext>
    </p:extLst>
  </p:cSld>
  <p:clrMapOvr>
    <a:masterClrMapping/>
  </p:clrMapOvr>
  <p:transition advTm="20579">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7504" y="0"/>
            <a:ext cx="9036496" cy="6741368"/>
          </a:xfrm>
        </p:spPr>
        <p:txBody>
          <a:bodyPr>
            <a:normAutofit fontScale="92500"/>
          </a:bodyPr>
          <a:lstStyle/>
          <a:p>
            <a:pPr algn="just">
              <a:lnSpc>
                <a:spcPct val="150000"/>
              </a:lnSpc>
            </a:pPr>
            <a:r>
              <a:rPr lang="ar-EG" sz="2800" dirty="0" smtClean="0">
                <a:latin typeface="Simplified Arabic" panose="02020603050405020304" pitchFamily="18" charset="-78"/>
                <a:cs typeface="Simplified Arabic" panose="02020603050405020304" pitchFamily="18" charset="-78"/>
              </a:rPr>
              <a:t>الوصف</a:t>
            </a:r>
            <a:r>
              <a:rPr lang="ar-EG" sz="2800" dirty="0">
                <a:latin typeface="Simplified Arabic" panose="02020603050405020304" pitchFamily="18" charset="-78"/>
                <a:cs typeface="Simplified Arabic" panose="02020603050405020304" pitchFamily="18" charset="-78"/>
              </a:rPr>
              <a:t>:</a:t>
            </a:r>
            <a:br>
              <a:rPr lang="ar-EG" sz="2800" dirty="0">
                <a:latin typeface="Simplified Arabic" panose="02020603050405020304" pitchFamily="18" charset="-78"/>
                <a:cs typeface="Simplified Arabic" panose="02020603050405020304" pitchFamily="18" charset="-78"/>
              </a:rPr>
            </a:br>
            <a:r>
              <a:rPr lang="ar-EG" sz="2800" dirty="0">
                <a:latin typeface="Simplified Arabic" panose="02020603050405020304" pitchFamily="18" charset="-78"/>
                <a:cs typeface="Simplified Arabic" panose="02020603050405020304" pitchFamily="18" charset="-78"/>
              </a:rPr>
              <a:t>يعتبر هذا التمثال من أفضل تماثيل حتشبسوت , فتظهر وهى جالسة على </a:t>
            </a:r>
            <a:r>
              <a:rPr lang="ar-EG" sz="2800" dirty="0" err="1">
                <a:latin typeface="Simplified Arabic" panose="02020603050405020304" pitchFamily="18" charset="-78"/>
                <a:cs typeface="Simplified Arabic" panose="02020603050405020304" pitchFamily="18" charset="-78"/>
              </a:rPr>
              <a:t>كرسى</a:t>
            </a:r>
            <a:r>
              <a:rPr lang="ar-EG" sz="2800" dirty="0">
                <a:latin typeface="Simplified Arabic" panose="02020603050405020304" pitchFamily="18" charset="-78"/>
                <a:cs typeface="Simplified Arabic" panose="02020603050405020304" pitchFamily="18" charset="-78"/>
              </a:rPr>
              <a:t> العرش ذو مسند مرتفع قليلا من الخلف وهى تمسك بيدها لفافة البردى </a:t>
            </a:r>
            <a:r>
              <a:rPr lang="ar-EG" sz="2800" dirty="0" err="1">
                <a:latin typeface="Simplified Arabic" panose="02020603050405020304" pitchFamily="18" charset="-78"/>
                <a:cs typeface="Simplified Arabic" panose="02020603050405020304" pitchFamily="18" charset="-78"/>
              </a:rPr>
              <a:t>التى</a:t>
            </a:r>
            <a:r>
              <a:rPr lang="ar-EG" sz="2800" dirty="0">
                <a:latin typeface="Simplified Arabic" panose="02020603050405020304" pitchFamily="18" charset="-78"/>
                <a:cs typeface="Simplified Arabic" panose="02020603050405020304" pitchFamily="18" charset="-78"/>
              </a:rPr>
              <a:t> تسمى بالمكس </a:t>
            </a:r>
            <a:r>
              <a:rPr lang="ar-EG" sz="2800" dirty="0" err="1">
                <a:latin typeface="Simplified Arabic" panose="02020603050405020304" pitchFamily="18" charset="-78"/>
                <a:cs typeface="Simplified Arabic" panose="02020603050405020304" pitchFamily="18" charset="-78"/>
              </a:rPr>
              <a:t>فهى</a:t>
            </a:r>
            <a:r>
              <a:rPr lang="ar-EG" sz="2800" dirty="0">
                <a:latin typeface="Simplified Arabic" panose="02020603050405020304" pitchFamily="18" charset="-78"/>
                <a:cs typeface="Simplified Arabic" panose="02020603050405020304" pitchFamily="18" charset="-78"/>
              </a:rPr>
              <a:t> اما ان تكون قطعة من الجلد او لفافة بردى وهى بمثابة البطاقة الشخصية للمتوفى تكتب عليها اعماله والقابه واسمائه للتعرف عليه </a:t>
            </a:r>
            <a:r>
              <a:rPr lang="ar-EG" sz="2800" dirty="0" err="1">
                <a:latin typeface="Simplified Arabic" panose="02020603050405020304" pitchFamily="18" charset="-78"/>
                <a:cs typeface="Simplified Arabic" panose="02020603050405020304" pitchFamily="18" charset="-78"/>
              </a:rPr>
              <a:t>فى</a:t>
            </a:r>
            <a:r>
              <a:rPr lang="ar-EG" sz="2800" dirty="0">
                <a:latin typeface="Simplified Arabic" panose="02020603050405020304" pitchFamily="18" charset="-78"/>
                <a:cs typeface="Simplified Arabic" panose="02020603050405020304" pitchFamily="18" charset="-78"/>
              </a:rPr>
              <a:t> العالم الاخر من جانب الآلهة وهى بمظهر الرجال </a:t>
            </a:r>
            <a:r>
              <a:rPr lang="ar-EG" sz="2800" dirty="0" err="1">
                <a:latin typeface="Simplified Arabic" panose="02020603050405020304" pitchFamily="18" charset="-78"/>
                <a:cs typeface="Simplified Arabic" panose="02020603050405020304" pitchFamily="18" charset="-78"/>
              </a:rPr>
              <a:t>أى</a:t>
            </a:r>
            <a:r>
              <a:rPr lang="ar-EG" sz="2800" dirty="0">
                <a:latin typeface="Simplified Arabic" panose="02020603050405020304" pitchFamily="18" charset="-78"/>
                <a:cs typeface="Simplified Arabic" panose="02020603050405020304" pitchFamily="18" charset="-78"/>
              </a:rPr>
              <a:t> ترتدى النقبة الملكية القصيرة وترتدى غطاء الرأس النمس ويزينه الحية الكبرى ولم تضع اللحية الملكية المستعارة فعلى الرغم من انها تظهر بمظهر الرجال ولكن الفنان اظهرها بطريقة انثوية </a:t>
            </a:r>
            <a:r>
              <a:rPr lang="ar-EG" sz="2800" dirty="0" err="1">
                <a:latin typeface="Simplified Arabic" panose="02020603050405020304" pitchFamily="18" charset="-78"/>
                <a:cs typeface="Simplified Arabic" panose="02020603050405020304" pitchFamily="18" charset="-78"/>
              </a:rPr>
              <a:t>فى</a:t>
            </a:r>
            <a:r>
              <a:rPr lang="ar-EG" sz="2800" dirty="0">
                <a:latin typeface="Simplified Arabic" panose="02020603050405020304" pitchFamily="18" charset="-78"/>
                <a:cs typeface="Simplified Arabic" panose="02020603050405020304" pitchFamily="18" charset="-78"/>
              </a:rPr>
              <a:t> جسدها الرشيق وملامحها الانثوية وبالنسبة لملامح الوجه فتظهر شخصية الملكة القوية </a:t>
            </a:r>
            <a:r>
              <a:rPr lang="ar-EG" sz="2800" dirty="0" err="1">
                <a:latin typeface="Simplified Arabic" panose="02020603050405020304" pitchFamily="18" charset="-78"/>
                <a:cs typeface="Simplified Arabic" panose="02020603050405020304" pitchFamily="18" charset="-78"/>
              </a:rPr>
              <a:t>التى</a:t>
            </a:r>
            <a:r>
              <a:rPr lang="ar-EG" sz="2800" dirty="0">
                <a:latin typeface="Simplified Arabic" panose="02020603050405020304" pitchFamily="18" charset="-78"/>
                <a:cs typeface="Simplified Arabic" panose="02020603050405020304" pitchFamily="18" charset="-78"/>
              </a:rPr>
              <a:t> حكمت مصر , وملامحها تظهر </a:t>
            </a:r>
            <a:r>
              <a:rPr lang="ar-EG" sz="2800" dirty="0" err="1">
                <a:latin typeface="Simplified Arabic" panose="02020603050405020304" pitchFamily="18" charset="-78"/>
                <a:cs typeface="Simplified Arabic" panose="02020603050405020304" pitchFamily="18" charset="-78"/>
              </a:rPr>
              <a:t>فى</a:t>
            </a:r>
            <a:r>
              <a:rPr lang="ar-EG" sz="2800" dirty="0">
                <a:latin typeface="Simplified Arabic" panose="02020603050405020304" pitchFamily="18" charset="-78"/>
                <a:cs typeface="Simplified Arabic" panose="02020603050405020304" pitchFamily="18" charset="-78"/>
              </a:rPr>
              <a:t> الوجنتين العراض الممتلئتين , والفم الصغير الرشيق , والذقن المدببة , وهذه الملامح توضح صورة قريبة لملامح الملكة نفسها </a:t>
            </a:r>
            <a:r>
              <a:rPr lang="ar-EG" dirty="0" smtClean="0"/>
              <a:t>.</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1763740"/>
      </p:ext>
    </p:extLst>
  </p:cSld>
  <p:clrMapOvr>
    <a:masterClrMapping/>
  </p:clrMapOvr>
  <p:transition advTm="11059">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0"/>
            <a:ext cx="4714908" cy="1142984"/>
          </a:xfr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l="100000" t="100000"/>
            </a:path>
            <a:tileRect r="-100000" b="-100000"/>
          </a:gradFill>
        </p:spPr>
        <p:txBody>
          <a:bodyPr>
            <a:normAutofit/>
          </a:bodyPr>
          <a:lstStyle/>
          <a:p>
            <a:r>
              <a:rPr lang="ar-EG" sz="5400" dirty="0" smtClean="0"/>
              <a:t>حتشبسوت</a:t>
            </a:r>
            <a:endParaRPr lang="ar-EG" sz="5400" dirty="0"/>
          </a:p>
        </p:txBody>
      </p:sp>
      <p:pic>
        <p:nvPicPr>
          <p:cNvPr id="4" name="عنصر نائب للمحتوى 3" descr="صورة"/>
          <p:cNvPicPr>
            <a:picLocks noGrp="1"/>
          </p:cNvPicPr>
          <p:nvPr>
            <p:ph idx="1"/>
          </p:nvPr>
        </p:nvPicPr>
        <p:blipFill>
          <a:blip r:embed="rId4"/>
          <a:srcRect/>
          <a:stretch>
            <a:fillRect/>
          </a:stretch>
        </p:blipFill>
        <p:spPr bwMode="auto">
          <a:xfrm>
            <a:off x="428596" y="1571612"/>
            <a:ext cx="3398587" cy="5072098"/>
          </a:xfrm>
          <a:prstGeom prst="rect">
            <a:avLst/>
          </a:prstGeom>
          <a:noFill/>
          <a:ln w="9525">
            <a:noFill/>
            <a:miter lim="800000"/>
            <a:headEnd/>
            <a:tailEnd/>
          </a:ln>
        </p:spPr>
      </p:pic>
      <p:sp>
        <p:nvSpPr>
          <p:cNvPr id="6" name="مستطيل 5"/>
          <p:cNvSpPr/>
          <p:nvPr/>
        </p:nvSpPr>
        <p:spPr>
          <a:xfrm>
            <a:off x="3851920" y="1348800"/>
            <a:ext cx="5292080" cy="6370975"/>
          </a:xfrm>
          <a:prstGeom prst="rect">
            <a:avLst/>
          </a:prstGeom>
          <a:noFill/>
        </p:spPr>
        <p:txBody>
          <a:bodyPr wrap="square">
            <a:spAutoFit/>
          </a:bodyPr>
          <a:lstStyle/>
          <a:p>
            <a:r>
              <a:rPr lang="en-US" sz="2000" dirty="0" smtClean="0"/>
              <a:t>-</a:t>
            </a:r>
            <a:r>
              <a:rPr lang="ar-SA" sz="2400" dirty="0" smtClean="0">
                <a:latin typeface="Simplified Arabic" panose="02020603050405020304" pitchFamily="18" charset="-78"/>
                <a:cs typeface="Simplified Arabic" panose="02020603050405020304" pitchFamily="18" charset="-78"/>
              </a:rPr>
              <a:t>رأس للملكة حتشبسوت</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متحف </a:t>
            </a:r>
            <a:r>
              <a:rPr lang="ar-SA" sz="2400" dirty="0" err="1" smtClean="0">
                <a:latin typeface="Simplified Arabic" panose="02020603050405020304" pitchFamily="18" charset="-78"/>
                <a:cs typeface="Simplified Arabic" panose="02020603050405020304" pitchFamily="18" charset="-78"/>
              </a:rPr>
              <a:t>المتروبوليتان</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رأس من المفروض أن تكمل تمثالاً كاملاً للملكة </a:t>
            </a:r>
            <a:r>
              <a:rPr lang="ar-SA" sz="2400" dirty="0" err="1" smtClean="0">
                <a:latin typeface="Simplified Arabic" panose="02020603050405020304" pitchFamily="18" charset="-78"/>
                <a:cs typeface="Simplified Arabic" panose="02020603050405020304" pitchFamily="18" charset="-78"/>
              </a:rPr>
              <a:t>حاتشبسوت</a:t>
            </a:r>
            <a:r>
              <a:rPr lang="ar-SA" sz="2400" dirty="0" smtClean="0">
                <a:latin typeface="Simplified Arabic" panose="02020603050405020304" pitchFamily="18" charset="-78"/>
                <a:cs typeface="Simplified Arabic" panose="02020603050405020304" pitchFamily="18" charset="-78"/>
              </a:rPr>
              <a:t> ،ونجد حتشبسوت هنا تتشبه بهيئة الملوك الرجال بالرغم من كونها أنثي فترتدي التاج والذي يحليه </a:t>
            </a:r>
            <a:r>
              <a:rPr lang="ar-SA" sz="2400" dirty="0" err="1" smtClean="0">
                <a:latin typeface="Simplified Arabic" panose="02020603050405020304" pitchFamily="18" charset="-78"/>
                <a:cs typeface="Simplified Arabic" panose="02020603050405020304" pitchFamily="18" charset="-78"/>
              </a:rPr>
              <a:t>الصل</a:t>
            </a:r>
            <a:r>
              <a:rPr lang="ar-SA" sz="2400" dirty="0" smtClean="0">
                <a:latin typeface="Simplified Arabic" panose="02020603050405020304" pitchFamily="18" charset="-78"/>
                <a:cs typeface="Simplified Arabic" panose="02020603050405020304" pitchFamily="18" charset="-78"/>
              </a:rPr>
              <a:t> الملكي والذي تعرض للكسر والتلف وكلك ترتدي اللحية المستعارة الطويلة للغاية</a:t>
            </a:r>
            <a:r>
              <a:rPr lang="en-US" sz="2400" dirty="0" smtClean="0">
                <a:latin typeface="Simplified Arabic" panose="02020603050405020304" pitchFamily="18" charset="-78"/>
                <a:cs typeface="Simplified Arabic" panose="02020603050405020304" pitchFamily="18" charset="-78"/>
              </a:rPr>
              <a:t>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وتظهر روعة الفنان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تمثيل معالم الوجه الجميلة للملكة من حيث الأنف </a:t>
            </a:r>
            <a:r>
              <a:rPr lang="ar-SA" sz="2400" dirty="0" err="1" smtClean="0">
                <a:latin typeface="Simplified Arabic" panose="02020603050405020304" pitchFamily="18" charset="-78"/>
                <a:cs typeface="Simplified Arabic" panose="02020603050405020304" pitchFamily="18" charset="-78"/>
              </a:rPr>
              <a:t>الأقنى</a:t>
            </a:r>
            <a:r>
              <a:rPr lang="ar-SA" sz="2400" dirty="0" smtClean="0">
                <a:latin typeface="Simplified Arabic" panose="02020603050405020304" pitchFamily="18" charset="-78"/>
                <a:cs typeface="Simplified Arabic" panose="02020603050405020304" pitchFamily="18" charset="-78"/>
              </a:rPr>
              <a:t> الجميل والشفاه الرفيعة الدقيقة وكذلك تحديد الجفون الطويلة وتمثيل الوجه المستدير ،وتظهر ابتسامة خفيفة على وجه الملكة ونلاحظ التطعيم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العيون وكذلك كبر حجم الأذنين</a:t>
            </a:r>
            <a:r>
              <a:rPr lang="en-US" sz="24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5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794" y="285728"/>
            <a:ext cx="4214842" cy="928694"/>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100000" t="100000"/>
            </a:path>
            <a:tileRect r="-100000" b="-100000"/>
          </a:gra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5114" y="1300447"/>
            <a:ext cx="3857620" cy="4233081"/>
          </a:xfrm>
          <a:prstGeom prst="rect">
            <a:avLst/>
          </a:prstGeom>
          <a:noFill/>
          <a:ln w="9525">
            <a:noFill/>
            <a:miter lim="800000"/>
            <a:headEnd/>
            <a:tailEnd/>
          </a:ln>
        </p:spPr>
      </p:pic>
      <p:pic>
        <p:nvPicPr>
          <p:cNvPr id="5" name="صورة 4" descr="صورة"/>
          <p:cNvPicPr/>
          <p:nvPr/>
        </p:nvPicPr>
        <p:blipFill>
          <a:blip r:embed="rId5"/>
          <a:srcRect/>
          <a:stretch>
            <a:fillRect/>
          </a:stretch>
        </p:blipFill>
        <p:spPr bwMode="auto">
          <a:xfrm>
            <a:off x="4201866" y="1356158"/>
            <a:ext cx="4790304" cy="4161074"/>
          </a:xfrm>
          <a:prstGeom prst="rect">
            <a:avLst/>
          </a:prstGeom>
          <a:noFill/>
          <a:ln w="9525">
            <a:noFill/>
            <a:miter lim="800000"/>
            <a:headEnd/>
            <a:tailEnd/>
          </a:ln>
        </p:spPr>
      </p:pic>
      <p:sp>
        <p:nvSpPr>
          <p:cNvPr id="6" name="مستطيل 5"/>
          <p:cNvSpPr/>
          <p:nvPr/>
        </p:nvSpPr>
        <p:spPr>
          <a:xfrm>
            <a:off x="-6959" y="5523268"/>
            <a:ext cx="8784976" cy="1846659"/>
          </a:xfrm>
          <a:prstGeom prst="rect">
            <a:avLst/>
          </a:prstGeom>
        </p:spPr>
        <p:txBody>
          <a:bodyPr wrap="square">
            <a:spAutoFit/>
          </a:bodyPr>
          <a:lstStyle/>
          <a:p>
            <a:pPr algn="ctr"/>
            <a:r>
              <a:rPr lang="ar-SA" sz="2800" dirty="0" smtClean="0">
                <a:latin typeface="Simplified Arabic" panose="02020603050405020304" pitchFamily="18" charset="-78"/>
                <a:cs typeface="Simplified Arabic" panose="02020603050405020304" pitchFamily="18" charset="-78"/>
              </a:rPr>
              <a:t>تمثال للملكة حتشبسوت على هيئة أبو الهول</a:t>
            </a:r>
            <a:r>
              <a:rPr lang="en-US" sz="2800" dirty="0" smtClean="0">
                <a:latin typeface="Simplified Arabic" panose="02020603050405020304" pitchFamily="18" charset="-78"/>
                <a:cs typeface="Simplified Arabic" panose="02020603050405020304" pitchFamily="18" charset="-78"/>
              </a:rPr>
              <a:t/>
            </a:r>
            <a:br>
              <a:rPr lang="en-US" sz="2800" dirty="0" smtClean="0">
                <a:latin typeface="Simplified Arabic" panose="02020603050405020304" pitchFamily="18" charset="-78"/>
                <a:cs typeface="Simplified Arabic" panose="02020603050405020304" pitchFamily="18" charset="-78"/>
              </a:rPr>
            </a:br>
            <a:r>
              <a:rPr lang="en-US" sz="2800" dirty="0" smtClean="0">
                <a:latin typeface="Simplified Arabic" panose="02020603050405020304" pitchFamily="18" charset="-78"/>
                <a:cs typeface="Simplified Arabic" panose="02020603050405020304" pitchFamily="18" charset="-78"/>
              </a:rPr>
              <a:t>- </a:t>
            </a:r>
            <a:r>
              <a:rPr lang="ar-SA" sz="2800" dirty="0" smtClean="0">
                <a:latin typeface="Simplified Arabic" panose="02020603050405020304" pitchFamily="18" charset="-78"/>
                <a:cs typeface="Simplified Arabic" panose="02020603050405020304" pitchFamily="18" charset="-78"/>
              </a:rPr>
              <a:t>جرانيت وردي</a:t>
            </a:r>
            <a:r>
              <a:rPr lang="en-US" sz="2800" dirty="0" smtClean="0">
                <a:latin typeface="Simplified Arabic" panose="02020603050405020304" pitchFamily="18" charset="-78"/>
                <a:cs typeface="Simplified Arabic" panose="02020603050405020304" pitchFamily="18" charset="-78"/>
              </a:rPr>
              <a:t/>
            </a:r>
            <a:br>
              <a:rPr lang="en-US" sz="2800" dirty="0" smtClean="0">
                <a:latin typeface="Simplified Arabic" panose="02020603050405020304" pitchFamily="18" charset="-78"/>
                <a:cs typeface="Simplified Arabic" panose="02020603050405020304" pitchFamily="18" charset="-78"/>
              </a:rPr>
            </a:br>
            <a:r>
              <a:rPr lang="en-US" sz="2800" dirty="0" smtClean="0">
                <a:latin typeface="Simplified Arabic" panose="02020603050405020304" pitchFamily="18" charset="-78"/>
                <a:cs typeface="Simplified Arabic" panose="02020603050405020304" pitchFamily="18" charset="-78"/>
              </a:rPr>
              <a:t>- </a:t>
            </a:r>
            <a:r>
              <a:rPr lang="ar-SA" sz="2800" dirty="0" smtClean="0">
                <a:latin typeface="Simplified Arabic" panose="02020603050405020304" pitchFamily="18" charset="-78"/>
                <a:cs typeface="Simplified Arabic" panose="02020603050405020304" pitchFamily="18" charset="-78"/>
              </a:rPr>
              <a:t>متحف المتروبوليتان</a:t>
            </a:r>
            <a:r>
              <a:rPr lang="en-US" sz="2800" dirty="0" smtClean="0">
                <a:latin typeface="Simplified Arabic" panose="02020603050405020304" pitchFamily="18" charset="-78"/>
                <a:cs typeface="Simplified Arabic" panose="02020603050405020304" pitchFamily="18" charset="-78"/>
              </a:rPr>
              <a:t/>
            </a:r>
            <a:br>
              <a:rPr lang="en-US" sz="2800" dirty="0" smtClean="0">
                <a:latin typeface="Simplified Arabic" panose="02020603050405020304" pitchFamily="18" charset="-78"/>
                <a:cs typeface="Simplified Arabic" panose="02020603050405020304" pitchFamily="18" charset="-78"/>
              </a:rPr>
            </a:br>
            <a:endParaRPr lang="ar-EG" sz="2800" dirty="0">
              <a:latin typeface="Simplified Arabic" panose="02020603050405020304" pitchFamily="18" charset="-78"/>
              <a:cs typeface="Simplified Arabic" panose="02020603050405020304"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321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643174" y="274638"/>
            <a:ext cx="3929090" cy="1082660"/>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b="100000"/>
            </a:path>
            <a:tileRect t="-100000" r="-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484784"/>
            <a:ext cx="9144000" cy="5256584"/>
          </a:xfrm>
        </p:spPr>
        <p:txBody>
          <a:bodyPr anchor="ctr" anchorCtr="1">
            <a:normAutofit fontScale="70000" lnSpcReduction="20000"/>
          </a:bodyPr>
          <a:lstStyle/>
          <a:p>
            <a:pPr algn="justLow"/>
            <a:r>
              <a:rPr lang="ar-SA" sz="4100" dirty="0" smtClean="0">
                <a:latin typeface="Simplified Arabic" panose="02020603050405020304" pitchFamily="18" charset="-78"/>
                <a:cs typeface="Simplified Arabic" panose="02020603050405020304" pitchFamily="18" charset="-78"/>
              </a:rPr>
              <a:t>يمثل هذا المتحف حتشبسوت بهيئة أبو الهول الشهيرة حيث أرادت الملكة تأكيد شرعيتها للحكم عن طريق التشبه بهيئات الملوك الرجال ومن أهمها هيئة أبو الهول</a:t>
            </a:r>
            <a:r>
              <a:rPr lang="en-US" sz="4100" dirty="0" smtClean="0">
                <a:latin typeface="Simplified Arabic" panose="02020603050405020304" pitchFamily="18" charset="-78"/>
                <a:cs typeface="Simplified Arabic" panose="02020603050405020304" pitchFamily="18" charset="-78"/>
              </a:rPr>
              <a:t>.</a:t>
            </a:r>
            <a:br>
              <a:rPr lang="en-US" sz="4100" dirty="0" smtClean="0">
                <a:latin typeface="Simplified Arabic" panose="02020603050405020304" pitchFamily="18" charset="-78"/>
                <a:cs typeface="Simplified Arabic" panose="02020603050405020304" pitchFamily="18" charset="-78"/>
              </a:rPr>
            </a:br>
            <a:r>
              <a:rPr lang="en-US" sz="4100" dirty="0" smtClean="0">
                <a:latin typeface="Simplified Arabic" panose="02020603050405020304" pitchFamily="18" charset="-78"/>
                <a:cs typeface="Simplified Arabic" panose="02020603050405020304" pitchFamily="18" charset="-78"/>
              </a:rPr>
              <a:t/>
            </a:r>
            <a:br>
              <a:rPr lang="en-US" sz="4100" dirty="0" smtClean="0">
                <a:latin typeface="Simplified Arabic" panose="02020603050405020304" pitchFamily="18" charset="-78"/>
                <a:cs typeface="Simplified Arabic" panose="02020603050405020304" pitchFamily="18" charset="-78"/>
              </a:rPr>
            </a:br>
            <a:r>
              <a:rPr lang="ar-SA" sz="4100" dirty="0" smtClean="0">
                <a:latin typeface="Simplified Arabic" panose="02020603050405020304" pitchFamily="18" charset="-78"/>
                <a:cs typeface="Simplified Arabic" panose="02020603050405020304" pitchFamily="18" charset="-78"/>
              </a:rPr>
              <a:t>حيث تصور الملكة هنا بهيئة أبو الهول بجسد حيواني</a:t>
            </a:r>
            <a:r>
              <a:rPr lang="ar-EG" sz="4100" dirty="0" smtClean="0">
                <a:latin typeface="Simplified Arabic" panose="02020603050405020304" pitchFamily="18" charset="-78"/>
                <a:cs typeface="Simplified Arabic" panose="02020603050405020304" pitchFamily="18" charset="-78"/>
              </a:rPr>
              <a:t> </a:t>
            </a:r>
            <a:r>
              <a:rPr lang="ar-SA" sz="4100" dirty="0" smtClean="0">
                <a:latin typeface="Simplified Arabic" panose="02020603050405020304" pitchFamily="18" charset="-78"/>
                <a:cs typeface="Simplified Arabic" panose="02020603050405020304" pitchFamily="18" charset="-78"/>
              </a:rPr>
              <a:t>(</a:t>
            </a:r>
            <a:r>
              <a:rPr lang="ar-SA" sz="4100" dirty="0" err="1" smtClean="0">
                <a:latin typeface="Simplified Arabic" panose="02020603050405020304" pitchFamily="18" charset="-78"/>
                <a:cs typeface="Simplified Arabic" panose="02020603050405020304" pitchFamily="18" charset="-78"/>
              </a:rPr>
              <a:t>الأ</a:t>
            </a:r>
            <a:r>
              <a:rPr lang="ar-EG" sz="4100" dirty="0" smtClean="0">
                <a:latin typeface="Simplified Arabic" panose="02020603050405020304" pitchFamily="18" charset="-78"/>
                <a:cs typeface="Simplified Arabic" panose="02020603050405020304" pitchFamily="18" charset="-78"/>
              </a:rPr>
              <a:t>سد)</a:t>
            </a:r>
            <a:r>
              <a:rPr lang="en-US" sz="4100" dirty="0" smtClean="0">
                <a:latin typeface="Simplified Arabic" panose="02020603050405020304" pitchFamily="18" charset="-78"/>
                <a:cs typeface="Simplified Arabic" panose="02020603050405020304" pitchFamily="18" charset="-78"/>
              </a:rPr>
              <a:t> </a:t>
            </a:r>
            <a:r>
              <a:rPr lang="ar-SA" sz="4100" dirty="0" smtClean="0">
                <a:latin typeface="Simplified Arabic" panose="02020603050405020304" pitchFamily="18" charset="-78"/>
                <a:cs typeface="Simplified Arabic" panose="02020603050405020304" pitchFamily="18" charset="-78"/>
              </a:rPr>
              <a:t>والرأس بشرية </a:t>
            </a:r>
            <a:r>
              <a:rPr lang="ar-SA" sz="4100" dirty="0" err="1" smtClean="0">
                <a:latin typeface="Simplified Arabic" panose="02020603050405020304" pitchFamily="18" charset="-78"/>
                <a:cs typeface="Simplified Arabic" panose="02020603050405020304" pitchFamily="18" charset="-78"/>
              </a:rPr>
              <a:t>والتى</a:t>
            </a:r>
            <a:r>
              <a:rPr lang="ar-SA" sz="4100" dirty="0" smtClean="0">
                <a:latin typeface="Simplified Arabic" panose="02020603050405020304" pitchFamily="18" charset="-78"/>
                <a:cs typeface="Simplified Arabic" panose="02020603050405020304" pitchFamily="18" charset="-78"/>
              </a:rPr>
              <a:t> تمثل رأس حتشبسوت وهي ترتدي النمس الملكي تحليه حية </a:t>
            </a:r>
            <a:r>
              <a:rPr lang="ar-SA" sz="4100" dirty="0" err="1" smtClean="0">
                <a:latin typeface="Simplified Arabic" panose="02020603050405020304" pitchFamily="18" charset="-78"/>
                <a:cs typeface="Simplified Arabic" panose="02020603050405020304" pitchFamily="18" charset="-78"/>
              </a:rPr>
              <a:t>الكوبرا</a:t>
            </a:r>
            <a:r>
              <a:rPr lang="ar-SA" sz="4100" dirty="0" smtClean="0">
                <a:latin typeface="Simplified Arabic" panose="02020603050405020304" pitchFamily="18" charset="-78"/>
                <a:cs typeface="Simplified Arabic" panose="02020603050405020304" pitchFamily="18" charset="-78"/>
              </a:rPr>
              <a:t> والتي فقدت للأسف وكذلك ترتدي اللحية المستعارة المستقيمة</a:t>
            </a:r>
            <a:r>
              <a:rPr lang="en-US" sz="4100" dirty="0" smtClean="0">
                <a:latin typeface="Simplified Arabic" panose="02020603050405020304" pitchFamily="18" charset="-78"/>
                <a:cs typeface="Simplified Arabic" panose="02020603050405020304" pitchFamily="18" charset="-78"/>
              </a:rPr>
              <a:t/>
            </a:r>
            <a:br>
              <a:rPr lang="en-US" sz="4100" dirty="0" smtClean="0">
                <a:latin typeface="Simplified Arabic" panose="02020603050405020304" pitchFamily="18" charset="-78"/>
                <a:cs typeface="Simplified Arabic" panose="02020603050405020304" pitchFamily="18" charset="-78"/>
              </a:rPr>
            </a:br>
            <a:r>
              <a:rPr lang="ar-SA" sz="4100" dirty="0" smtClean="0">
                <a:latin typeface="Simplified Arabic" panose="02020603050405020304" pitchFamily="18" charset="-78"/>
                <a:cs typeface="Simplified Arabic" panose="02020603050405020304" pitchFamily="18" charset="-78"/>
              </a:rPr>
              <a:t>ويظهر على جسد أبو الهول ألقاب حتشبسوت داخل خراطيش</a:t>
            </a:r>
            <a:r>
              <a:rPr lang="en-US" sz="4100" dirty="0" smtClean="0">
                <a:latin typeface="Simplified Arabic" panose="02020603050405020304" pitchFamily="18" charset="-78"/>
                <a:cs typeface="Simplified Arabic" panose="02020603050405020304" pitchFamily="18" charset="-78"/>
              </a:rPr>
              <a:t>.</a:t>
            </a:r>
            <a:br>
              <a:rPr lang="en-US" sz="4100" dirty="0" smtClean="0">
                <a:latin typeface="Simplified Arabic" panose="02020603050405020304" pitchFamily="18" charset="-78"/>
                <a:cs typeface="Simplified Arabic" panose="02020603050405020304" pitchFamily="18" charset="-78"/>
              </a:rPr>
            </a:br>
            <a:r>
              <a:rPr lang="en-US" sz="4100" dirty="0" smtClean="0">
                <a:latin typeface="Simplified Arabic" panose="02020603050405020304" pitchFamily="18" charset="-78"/>
                <a:cs typeface="Simplified Arabic" panose="02020603050405020304" pitchFamily="18" charset="-78"/>
              </a:rPr>
              <a:t/>
            </a:r>
            <a:br>
              <a:rPr lang="en-US" sz="4100" dirty="0" smtClean="0">
                <a:latin typeface="Simplified Arabic" panose="02020603050405020304" pitchFamily="18" charset="-78"/>
                <a:cs typeface="Simplified Arabic" panose="02020603050405020304" pitchFamily="18" charset="-78"/>
              </a:rPr>
            </a:br>
            <a:r>
              <a:rPr lang="ar-EG" sz="4100" dirty="0" smtClean="0">
                <a:latin typeface="Simplified Arabic" panose="02020603050405020304" pitchFamily="18" charset="-78"/>
                <a:cs typeface="Simplified Arabic" panose="02020603050405020304" pitchFamily="18" charset="-78"/>
              </a:rPr>
              <a:t>*</a:t>
            </a:r>
            <a:r>
              <a:rPr lang="ar-SA" sz="4100" dirty="0" smtClean="0">
                <a:latin typeface="Simplified Arabic" panose="02020603050405020304" pitchFamily="18" charset="-78"/>
                <a:cs typeface="Simplified Arabic" panose="02020603050405020304" pitchFamily="18" charset="-78"/>
              </a:rPr>
              <a:t>والتمثال ذو أيدي وأقدام حيوانية ونجد هنا أن الفنان أجاد </a:t>
            </a:r>
            <a:r>
              <a:rPr lang="ar-SA" sz="4100" dirty="0" err="1" smtClean="0">
                <a:latin typeface="Simplified Arabic" panose="02020603050405020304" pitchFamily="18" charset="-78"/>
                <a:cs typeface="Simplified Arabic" panose="02020603050405020304" pitchFamily="18" charset="-78"/>
              </a:rPr>
              <a:t>فى</a:t>
            </a:r>
            <a:r>
              <a:rPr lang="ar-SA" sz="4100" dirty="0" smtClean="0">
                <a:latin typeface="Simplified Arabic" panose="02020603050405020304" pitchFamily="18" charset="-78"/>
                <a:cs typeface="Simplified Arabic" panose="02020603050405020304" pitchFamily="18" charset="-78"/>
              </a:rPr>
              <a:t> </a:t>
            </a:r>
            <a:r>
              <a:rPr lang="ar-SA" sz="4100" dirty="0" err="1" smtClean="0">
                <a:latin typeface="Simplified Arabic" panose="02020603050405020304" pitchFamily="18" charset="-78"/>
                <a:cs typeface="Simplified Arabic" panose="02020603050405020304" pitchFamily="18" charset="-78"/>
              </a:rPr>
              <a:t>تمثي</a:t>
            </a:r>
            <a:r>
              <a:rPr lang="ar-SA" sz="4100" dirty="0" smtClean="0">
                <a:latin typeface="Simplified Arabic" panose="02020603050405020304" pitchFamily="18" charset="-78"/>
                <a:cs typeface="Simplified Arabic" panose="02020603050405020304" pitchFamily="18" charset="-78"/>
              </a:rPr>
              <a:t> ملامح وجه الملكة من حيث الأنف المتناسق والشفاه الرفيعة وتحديد الرموش وتوجد ابتسامة خفيفة على وجه الملكة</a:t>
            </a:r>
            <a:r>
              <a:rPr lang="en-US" dirty="0" smtClean="0"/>
              <a:t>.</a:t>
            </a:r>
            <a:br>
              <a:rPr lang="en-US" dirty="0" smtClean="0"/>
            </a:br>
            <a:r>
              <a:rPr lang="en-US" dirty="0" smtClean="0"/>
              <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4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14546" y="0"/>
            <a:ext cx="5572164" cy="1142984"/>
          </a:xfrm>
          <a:solidFill>
            <a:schemeClr val="tx2">
              <a:lumMod val="40000"/>
              <a:lumOff val="60000"/>
            </a:schemeClr>
          </a:soli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428596" y="1285860"/>
            <a:ext cx="2714644" cy="4071966"/>
          </a:xfrm>
          <a:prstGeom prst="rect">
            <a:avLst/>
          </a:prstGeom>
          <a:noFill/>
          <a:ln w="9525">
            <a:noFill/>
            <a:miter lim="800000"/>
            <a:headEnd/>
            <a:tailEnd/>
          </a:ln>
        </p:spPr>
      </p:pic>
      <p:sp>
        <p:nvSpPr>
          <p:cNvPr id="5" name="مستطيل 4"/>
          <p:cNvSpPr/>
          <p:nvPr/>
        </p:nvSpPr>
        <p:spPr>
          <a:xfrm>
            <a:off x="3059832" y="1156508"/>
            <a:ext cx="6084169" cy="6186309"/>
          </a:xfrm>
          <a:prstGeom prst="rect">
            <a:avLst/>
          </a:prstGeom>
        </p:spPr>
        <p:txBody>
          <a:bodyPr wrap="square" anchor="ctr">
            <a:spAutoFit/>
          </a:bodyPr>
          <a:lstStyle/>
          <a:p>
            <a:r>
              <a:rPr lang="en-US" dirty="0" smtClean="0"/>
              <a:t>-</a:t>
            </a:r>
            <a:r>
              <a:rPr lang="ar-SA" sz="2000" dirty="0" smtClean="0">
                <a:latin typeface="Simplified Arabic" panose="02020603050405020304" pitchFamily="18" charset="-78"/>
                <a:cs typeface="Simplified Arabic" panose="02020603050405020304" pitchFamily="18" charset="-78"/>
              </a:rPr>
              <a:t>تمثال آخر لحتشبسوت على هيئة أبو الهول</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حجر جيري</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en-US" sz="2000" dirty="0" smtClean="0">
                <a:latin typeface="Simplified Arabic" panose="02020603050405020304" pitchFamily="18" charset="-78"/>
                <a:cs typeface="Simplified Arabic" panose="02020603050405020304" pitchFamily="18" charset="-78"/>
              </a:rPr>
              <a:t> 62</a:t>
            </a:r>
            <a:r>
              <a:rPr lang="ar-SA" sz="2000" dirty="0" smtClean="0">
                <a:latin typeface="Simplified Arabic" panose="02020603050405020304" pitchFamily="18" charset="-78"/>
                <a:cs typeface="Simplified Arabic" panose="02020603050405020304" pitchFamily="18" charset="-78"/>
              </a:rPr>
              <a:t>سم</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المتحف المصري</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عثر على هذا التمثال بالدير البحري ويمثل حتشبسوت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هيئة أبي الهول الشهيرة بجسد حيواني ورأس بشرية</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وبالرغم من تمثيلها التام كرجل، إلا أنها تظهر بملامح وجهها الأنثوية، خاصة بوجنتيها وشفتيها الممتلئتين. غير أنها تضع لحية مستعارة </a:t>
            </a:r>
            <a:r>
              <a:rPr lang="ar-SA" sz="2000" dirty="0" err="1" smtClean="0">
                <a:latin typeface="Simplified Arabic" panose="02020603050405020304" pitchFamily="18" charset="-78"/>
                <a:cs typeface="Simplified Arabic" panose="02020603050405020304" pitchFamily="18" charset="-78"/>
              </a:rPr>
              <a:t>طويله</a:t>
            </a:r>
            <a:r>
              <a:rPr lang="ar-SA" sz="2000" dirty="0" smtClean="0">
                <a:latin typeface="Simplified Arabic" panose="02020603050405020304" pitchFamily="18" charset="-78"/>
                <a:cs typeface="Simplified Arabic" panose="02020603050405020304" pitchFamily="18" charset="-78"/>
              </a:rPr>
              <a:t> مثل </a:t>
            </a:r>
            <a:r>
              <a:rPr lang="ar-SA" sz="2000" dirty="0" err="1" smtClean="0">
                <a:latin typeface="Simplified Arabic" panose="02020603050405020304" pitchFamily="18" charset="-78"/>
                <a:cs typeface="Simplified Arabic" panose="02020603050405020304" pitchFamily="18" charset="-78"/>
              </a:rPr>
              <a:t>الذى</a:t>
            </a:r>
            <a:r>
              <a:rPr lang="ar-SA" sz="2000" dirty="0" smtClean="0">
                <a:latin typeface="Simplified Arabic" panose="02020603050405020304" pitchFamily="18" charset="-78"/>
                <a:cs typeface="Simplified Arabic" panose="02020603050405020304" pitchFamily="18" charset="-78"/>
              </a:rPr>
              <a:t> يضعه الفراعنة الرجال. وقد لون كل جسم أبى الهول بالأصفر فيما عدا اللبدة، كما لون اللحية المستعارة والأذنان بالأزرق</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ويختلف هذا التمثال قليلاً عن غيره من تماثيل أبى الهول التقليدية </a:t>
            </a:r>
            <a:r>
              <a:rPr lang="ar-SA" sz="2000" dirty="0" err="1" smtClean="0">
                <a:latin typeface="Simplified Arabic" panose="02020603050405020304" pitchFamily="18" charset="-78"/>
                <a:cs typeface="Simplified Arabic" panose="02020603050405020304" pitchFamily="18" charset="-78"/>
              </a:rPr>
              <a:t>والتى</a:t>
            </a:r>
            <a:r>
              <a:rPr lang="ar-SA" sz="2000" dirty="0" smtClean="0">
                <a:latin typeface="Simplified Arabic" panose="02020603050405020304" pitchFamily="18" charset="-78"/>
                <a:cs typeface="Simplified Arabic" panose="02020603050405020304" pitchFamily="18" charset="-78"/>
              </a:rPr>
              <a:t> تتخذ عادة رأس الإنسان وجسم الأسد، فهو يأخذ وجه إنسان ورأس أسد بلبدته وأذنيه. ولقد نحت هذا التمثال على نفس طراز تماثيل الدولة الوسطى المكتشفة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تانيس</a:t>
            </a:r>
            <a:r>
              <a:rPr lang="ar-SA" sz="2000" dirty="0" smtClean="0">
                <a:latin typeface="Simplified Arabic" panose="02020603050405020304" pitchFamily="18" charset="-78"/>
                <a:cs typeface="Simplified Arabic" panose="02020603050405020304" pitchFamily="18" charset="-78"/>
              </a:rPr>
              <a:t>. ولكنه عموماً يحمل الملامح الجميلة للملكة حتشبسوت</a:t>
            </a:r>
            <a:r>
              <a:rPr lang="en-US" sz="20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18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58204" cy="1154098"/>
          </a:xfrm>
          <a:blipFill>
            <a:blip r:embed="rId4"/>
            <a:tile tx="0" ty="0" sx="100000" sy="100000" flip="none" algn="tl"/>
          </a:blipFill>
        </p:spPr>
        <p:txBody>
          <a:bodyPr>
            <a:normAutofit fontScale="90000"/>
          </a:bodyPr>
          <a:lstStyle/>
          <a:p>
            <a:r>
              <a:rPr lang="ar-EG" dirty="0" smtClean="0"/>
              <a:t>النحت </a:t>
            </a:r>
            <a:r>
              <a:rPr lang="ar-EG" dirty="0" err="1" smtClean="0"/>
              <a:t>فى</a:t>
            </a:r>
            <a:r>
              <a:rPr lang="ar-EG" dirty="0" smtClean="0"/>
              <a:t> الدولة الحديثة </a:t>
            </a:r>
            <a:br>
              <a:rPr lang="ar-EG" dirty="0" smtClean="0"/>
            </a:br>
            <a:r>
              <a:rPr lang="ar-EG" dirty="0" smtClean="0"/>
              <a:t>النصف </a:t>
            </a:r>
            <a:r>
              <a:rPr lang="ar-EG" dirty="0" err="1" smtClean="0"/>
              <a:t>الاول</a:t>
            </a:r>
            <a:r>
              <a:rPr lang="ar-EG" dirty="0" smtClean="0"/>
              <a:t> من </a:t>
            </a:r>
            <a:r>
              <a:rPr lang="ar-EG" dirty="0" err="1" smtClean="0"/>
              <a:t>الاسرة</a:t>
            </a:r>
            <a:r>
              <a:rPr lang="ar-EG" dirty="0" smtClean="0"/>
              <a:t> </a:t>
            </a:r>
            <a:r>
              <a:rPr lang="ar-EG" dirty="0" err="1" smtClean="0"/>
              <a:t>ال</a:t>
            </a:r>
            <a:r>
              <a:rPr lang="ar-EG" dirty="0" smtClean="0"/>
              <a:t> 18</a:t>
            </a:r>
            <a:endParaRPr lang="ar-EG" dirty="0"/>
          </a:p>
        </p:txBody>
      </p:sp>
      <p:sp>
        <p:nvSpPr>
          <p:cNvPr id="3" name="عنصر نائب للمحتوى 2"/>
          <p:cNvSpPr>
            <a:spLocks noGrp="1"/>
          </p:cNvSpPr>
          <p:nvPr>
            <p:ph idx="1"/>
          </p:nvPr>
        </p:nvSpPr>
        <p:spPr>
          <a:xfrm>
            <a:off x="-13855" y="1586377"/>
            <a:ext cx="9144000" cy="5257800"/>
          </a:xfrm>
          <a:noFill/>
        </p:spPr>
        <p:txBody>
          <a:bodyPr>
            <a:normAutofit fontScale="85000" lnSpcReduction="20000"/>
          </a:bodyPr>
          <a:lstStyle/>
          <a:p>
            <a:pPr algn="ctr">
              <a:buNone/>
            </a:pPr>
            <a:r>
              <a:rPr lang="ar-EG" dirty="0" smtClean="0"/>
              <a:t>    *</a:t>
            </a:r>
            <a:r>
              <a:rPr lang="ar-SA" sz="3500" dirty="0" err="1" smtClean="0">
                <a:latin typeface="Simplified Arabic" panose="02020603050405020304" pitchFamily="18" charset="-78"/>
                <a:cs typeface="Simplified Arabic" panose="02020603050405020304" pitchFamily="18" charset="-78"/>
              </a:rPr>
              <a:t>مقدمةعامة</a:t>
            </a:r>
            <a:r>
              <a:rPr lang="ar-EG" dirty="0"/>
              <a:t>:</a:t>
            </a:r>
            <a:endParaRPr lang="en-US" dirty="0"/>
          </a:p>
          <a:p>
            <a:pPr algn="just">
              <a:buNone/>
            </a:pPr>
            <a:r>
              <a:rPr lang="ar-SA" dirty="0" smtClean="0"/>
              <a:t>نجح أمراء طيبة </a:t>
            </a:r>
            <a:r>
              <a:rPr lang="ar-SA" dirty="0" err="1" smtClean="0"/>
              <a:t>فى</a:t>
            </a:r>
            <a:r>
              <a:rPr lang="ar-SA" dirty="0" smtClean="0"/>
              <a:t> عهد الأسرة السابعة عشر </a:t>
            </a:r>
            <a:r>
              <a:rPr lang="ar-SA" dirty="0" err="1" smtClean="0"/>
              <a:t>فى</a:t>
            </a:r>
            <a:r>
              <a:rPr lang="ar-SA" dirty="0" smtClean="0"/>
              <a:t> القضاء على </a:t>
            </a:r>
            <a:r>
              <a:rPr lang="ar-SA" dirty="0" err="1" smtClean="0"/>
              <a:t>الهكسوس</a:t>
            </a:r>
            <a:r>
              <a:rPr lang="ar-EG" dirty="0" smtClean="0"/>
              <a:t> </a:t>
            </a:r>
            <a:r>
              <a:rPr lang="ar-SA" dirty="0" smtClean="0"/>
              <a:t>وإجلائهم</a:t>
            </a:r>
            <a:endParaRPr lang="ar-EG" dirty="0" smtClean="0"/>
          </a:p>
          <a:p>
            <a:pPr algn="just">
              <a:buNone/>
            </a:pPr>
            <a:r>
              <a:rPr lang="ar-SA" dirty="0" smtClean="0"/>
              <a:t>عن مصر،وخلفهم "أحمس" والذي تحقق على يديه النصر النهائي</a:t>
            </a:r>
            <a:r>
              <a:rPr lang="ar-EG" dirty="0" smtClean="0"/>
              <a:t> </a:t>
            </a:r>
            <a:r>
              <a:rPr lang="ar-SA" dirty="0" smtClean="0"/>
              <a:t>حيث قام بطرد</a:t>
            </a:r>
            <a:endParaRPr lang="ar-EG" dirty="0" smtClean="0"/>
          </a:p>
          <a:p>
            <a:pPr algn="just">
              <a:buNone/>
            </a:pPr>
            <a:r>
              <a:rPr lang="ar-SA" dirty="0" err="1" smtClean="0"/>
              <a:t>الهكسوس</a:t>
            </a:r>
            <a:r>
              <a:rPr lang="ar-SA" dirty="0" smtClean="0"/>
              <a:t> نهائياً وطردهم حتى حدود فلسطين ..وبالرغم أن </a:t>
            </a:r>
            <a:r>
              <a:rPr lang="ar-SA" dirty="0" err="1" smtClean="0"/>
              <a:t>أعحمس</a:t>
            </a:r>
            <a:r>
              <a:rPr lang="ar-SA" dirty="0" smtClean="0"/>
              <a:t> يعتبر نظرياً</a:t>
            </a:r>
            <a:endParaRPr lang="ar-EG" dirty="0" smtClean="0"/>
          </a:p>
          <a:p>
            <a:pPr algn="just">
              <a:buNone/>
            </a:pPr>
            <a:r>
              <a:rPr lang="ar-SA" dirty="0" smtClean="0"/>
              <a:t>من أبناء ونسل الأسرة السابعة عشرة </a:t>
            </a:r>
            <a:r>
              <a:rPr lang="ar-SA" dirty="0" err="1" smtClean="0"/>
              <a:t>التى</a:t>
            </a:r>
            <a:r>
              <a:rPr lang="ar-SA" dirty="0" smtClean="0"/>
              <a:t> قامت</a:t>
            </a:r>
            <a:r>
              <a:rPr lang="ar-EG" dirty="0"/>
              <a:t> </a:t>
            </a:r>
            <a:r>
              <a:rPr lang="ar-SA" dirty="0" smtClean="0"/>
              <a:t>بطرد </a:t>
            </a:r>
            <a:r>
              <a:rPr lang="ar-SA" dirty="0" err="1" smtClean="0"/>
              <a:t>الهكسوس</a:t>
            </a:r>
            <a:r>
              <a:rPr lang="ar-SA" dirty="0" smtClean="0"/>
              <a:t>،</a:t>
            </a:r>
            <a:r>
              <a:rPr lang="ar-EG" dirty="0" smtClean="0"/>
              <a:t> </a:t>
            </a:r>
            <a:r>
              <a:rPr lang="ar-SA" dirty="0" smtClean="0"/>
              <a:t>إلا أن </a:t>
            </a:r>
            <a:r>
              <a:rPr lang="ar-SA" dirty="0" err="1" smtClean="0"/>
              <a:t>مانيتون</a:t>
            </a:r>
            <a:endParaRPr lang="ar-EG" dirty="0"/>
          </a:p>
          <a:p>
            <a:pPr>
              <a:buNone/>
            </a:pPr>
            <a:r>
              <a:rPr lang="ar-SA" dirty="0" smtClean="0"/>
              <a:t>وضعه على رأس أسرة جديدة لأنه يبدأ فترة جديدة</a:t>
            </a:r>
            <a:r>
              <a:rPr lang="ar-EG" dirty="0"/>
              <a:t> </a:t>
            </a:r>
            <a:r>
              <a:rPr lang="ar-SA" dirty="0" err="1" smtClean="0"/>
              <a:t>فى</a:t>
            </a:r>
            <a:r>
              <a:rPr lang="ar-SA" dirty="0" smtClean="0"/>
              <a:t> التاريخ والحضارة المصرية ..ونجد نظرياً أن هذه الأسرة تقسم فترتين :</a:t>
            </a:r>
            <a:endParaRPr lang="ar-EG" dirty="0" smtClean="0"/>
          </a:p>
          <a:p>
            <a:pPr>
              <a:buNone/>
            </a:pPr>
            <a:r>
              <a:rPr lang="ar-SA" dirty="0" smtClean="0"/>
              <a:t>الأولى منهما تنتهي بعد حكم الملك تحتمس الرابع وهي فترة بناء الإمبراطورية</a:t>
            </a:r>
            <a:r>
              <a:rPr lang="ar-EG" dirty="0" smtClean="0"/>
              <a:t> </a:t>
            </a:r>
            <a:r>
              <a:rPr lang="ar-SA" dirty="0" smtClean="0"/>
              <a:t>المصرية</a:t>
            </a:r>
            <a:r>
              <a:rPr lang="ar-EG" dirty="0" smtClean="0"/>
              <a:t>.</a:t>
            </a:r>
          </a:p>
          <a:p>
            <a:pPr>
              <a:buNone/>
            </a:pPr>
            <a:r>
              <a:rPr lang="ar-SA" dirty="0" smtClean="0"/>
              <a:t>وتبدأ الثانية </a:t>
            </a:r>
            <a:r>
              <a:rPr lang="ar-SA" dirty="0" err="1" smtClean="0"/>
              <a:t>إعتباراً</a:t>
            </a:r>
            <a:r>
              <a:rPr lang="ar-SA" dirty="0" smtClean="0"/>
              <a:t> من عهد الملك أمنحتب الثالث وهي الفترة التي بدأت تطرأ فيها </a:t>
            </a:r>
            <a:endParaRPr lang="ar-EG" dirty="0" smtClean="0"/>
          </a:p>
          <a:p>
            <a:pPr>
              <a:buNone/>
            </a:pPr>
            <a:r>
              <a:rPr lang="ar-SA" dirty="0" smtClean="0"/>
              <a:t>بعض التغيرات والتطورات الحضارية والدينية والسياسية حيث يمكن </a:t>
            </a:r>
            <a:r>
              <a:rPr lang="ar-SA" dirty="0" err="1" smtClean="0"/>
              <a:t>إعتبارها</a:t>
            </a:r>
            <a:r>
              <a:rPr lang="ar-SA" dirty="0" smtClean="0"/>
              <a:t> فترة</a:t>
            </a:r>
            <a:endParaRPr lang="ar-EG" dirty="0"/>
          </a:p>
          <a:p>
            <a:pPr>
              <a:buNone/>
            </a:pPr>
            <a:r>
              <a:rPr lang="ar-SA" dirty="0" err="1" smtClean="0"/>
              <a:t>إسترخاء</a:t>
            </a:r>
            <a:r>
              <a:rPr lang="ar-EG" dirty="0"/>
              <a:t> </a:t>
            </a:r>
            <a:r>
              <a:rPr lang="ar-SA" dirty="0" smtClean="0"/>
              <a:t>وركود</a:t>
            </a:r>
            <a:r>
              <a:rPr lang="ar-EG" dirty="0" smtClean="0"/>
              <a:t> </a:t>
            </a:r>
            <a:r>
              <a:rPr lang="ar-SA" dirty="0" smtClean="0"/>
              <a:t>عسكري</a:t>
            </a:r>
            <a:r>
              <a:rPr lang="en-US" dirty="0" smtClean="0"/>
              <a:t>.</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700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00232" y="274638"/>
            <a:ext cx="5572164" cy="868346"/>
          </a:xfrm>
          <a:solidFill>
            <a:schemeClr val="tx2">
              <a:lumMod val="40000"/>
              <a:lumOff val="60000"/>
            </a:schemeClr>
          </a:solidFill>
        </p:spPr>
        <p:txBody>
          <a:bodyPr/>
          <a:lstStyle/>
          <a:p>
            <a:r>
              <a:rPr lang="ar-EG" dirty="0" smtClean="0"/>
              <a:t>حتشبسوت </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628800"/>
            <a:ext cx="3491880" cy="3384376"/>
          </a:xfrm>
          <a:prstGeom prst="rect">
            <a:avLst/>
          </a:prstGeom>
          <a:noFill/>
          <a:ln w="9525">
            <a:noFill/>
            <a:miter lim="800000"/>
            <a:headEnd/>
            <a:tailEnd/>
          </a:ln>
        </p:spPr>
      </p:pic>
      <p:sp>
        <p:nvSpPr>
          <p:cNvPr id="5" name="مستطيل 4"/>
          <p:cNvSpPr/>
          <p:nvPr/>
        </p:nvSpPr>
        <p:spPr>
          <a:xfrm>
            <a:off x="3419872" y="1412776"/>
            <a:ext cx="5724128" cy="5324535"/>
          </a:xfrm>
          <a:prstGeom prst="rect">
            <a:avLst/>
          </a:prstGeom>
        </p:spPr>
        <p:txBody>
          <a:bodyPr wrap="square">
            <a:spAutoFit/>
          </a:bodyPr>
          <a:lstStyle/>
          <a:p>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تمثال ثالث لحتشبسوت على هيئة أبى الهول</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جرانيت</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145- </a:t>
            </a:r>
            <a:r>
              <a:rPr lang="ar-SA" sz="2000" dirty="0" smtClean="0">
                <a:latin typeface="Simplified Arabic" panose="02020603050405020304" pitchFamily="18" charset="-78"/>
                <a:cs typeface="Simplified Arabic" panose="02020603050405020304" pitchFamily="18" charset="-78"/>
              </a:rPr>
              <a:t>سم</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t>
            </a:r>
            <a:r>
              <a:rPr lang="ar-SA" sz="2000" dirty="0" smtClean="0">
                <a:latin typeface="Simplified Arabic" panose="02020603050405020304" pitchFamily="18" charset="-78"/>
                <a:cs typeface="Simplified Arabic" panose="02020603050405020304" pitchFamily="18" charset="-78"/>
              </a:rPr>
              <a:t>المتحف المصري</a:t>
            </a: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عثر على هذا التمثال بالدير البحري وقد نحت هذا التمثال على شكل أبي الهول مصوراً الملكة حتشبسوت في الوضع التقليدي برجلين أماميتين ممتدتين وذيل ملتوي حول الرجل الخلفية</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ويصور تمثال أبو الهول الملكة حتشبسوت؛ بملامح الأنوثة الرقيقة الأنيقة التي تلاحظ في جميع تماثيلها، فالعينين </a:t>
            </a:r>
            <a:r>
              <a:rPr lang="ar-SA" sz="2000" dirty="0" err="1" smtClean="0">
                <a:latin typeface="Simplified Arabic" panose="02020603050405020304" pitchFamily="18" charset="-78"/>
                <a:cs typeface="Simplified Arabic" panose="02020603050405020304" pitchFamily="18" charset="-78"/>
              </a:rPr>
              <a:t>لوزيتي</a:t>
            </a:r>
            <a:r>
              <a:rPr lang="ar-SA" sz="2000" dirty="0" smtClean="0">
                <a:latin typeface="Simplified Arabic" panose="02020603050405020304" pitchFamily="18" charset="-78"/>
                <a:cs typeface="Simplified Arabic" panose="02020603050405020304" pitchFamily="18" charset="-78"/>
              </a:rPr>
              <a:t> الشكل تحت حاجبين مقوسين، والأنف المعقوف الدقيق، والثغر الباسم</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ويوجد على صدر التمثال نقش مكتوب، نصه: "</a:t>
            </a:r>
            <a:r>
              <a:rPr lang="ar-SA" sz="2000" dirty="0" err="1" smtClean="0">
                <a:latin typeface="Simplified Arabic" panose="02020603050405020304" pitchFamily="18" charset="-78"/>
                <a:cs typeface="Simplified Arabic" panose="02020603050405020304" pitchFamily="18" charset="-78"/>
              </a:rPr>
              <a:t>ماعت</a:t>
            </a:r>
            <a:r>
              <a:rPr lang="ar-SA" sz="2000" dirty="0" smtClean="0">
                <a:latin typeface="Simplified Arabic" panose="02020603050405020304" pitchFamily="18" charset="-78"/>
                <a:cs typeface="Simplified Arabic" panose="02020603050405020304" pitchFamily="18" charset="-78"/>
              </a:rPr>
              <a:t> - </a:t>
            </a:r>
            <a:r>
              <a:rPr lang="ar-SA" sz="2000" dirty="0" err="1" smtClean="0">
                <a:latin typeface="Simplified Arabic" panose="02020603050405020304" pitchFamily="18" charset="-78"/>
                <a:cs typeface="Simplified Arabic" panose="02020603050405020304" pitchFamily="18" charset="-78"/>
              </a:rPr>
              <a:t>كا</a:t>
            </a:r>
            <a:r>
              <a:rPr lang="ar-SA" sz="2000" dirty="0" smtClean="0">
                <a:latin typeface="Simplified Arabic" panose="02020603050405020304" pitchFamily="18" charset="-78"/>
                <a:cs typeface="Simplified Arabic" panose="02020603050405020304" pitchFamily="18" charset="-78"/>
              </a:rPr>
              <a:t> - رع، محبوبة آمون، فلتعش إلى الأبد</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endParaRPr lang="ar-EG" sz="2000" dirty="0">
              <a:latin typeface="Simplified Arabic" panose="02020603050405020304" pitchFamily="18" charset="-78"/>
              <a:cs typeface="Simplified Arabic" panose="02020603050405020304"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896">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85852" y="274638"/>
            <a:ext cx="6643734" cy="796908"/>
          </a:xfrm>
          <a:solidFill>
            <a:schemeClr val="tx2">
              <a:lumMod val="40000"/>
              <a:lumOff val="60000"/>
            </a:schemeClr>
          </a:soli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428596" y="1214422"/>
            <a:ext cx="2421390" cy="4525963"/>
          </a:xfrm>
          <a:prstGeom prst="rect">
            <a:avLst/>
          </a:prstGeom>
          <a:noFill/>
          <a:ln w="9525">
            <a:noFill/>
            <a:miter lim="800000"/>
            <a:headEnd/>
            <a:tailEnd/>
          </a:ln>
        </p:spPr>
      </p:pic>
      <p:sp>
        <p:nvSpPr>
          <p:cNvPr id="5" name="مستطيل 4"/>
          <p:cNvSpPr/>
          <p:nvPr/>
        </p:nvSpPr>
        <p:spPr>
          <a:xfrm>
            <a:off x="142844" y="5934670"/>
            <a:ext cx="3071818" cy="1292662"/>
          </a:xfrm>
          <a:prstGeom prst="rect">
            <a:avLst/>
          </a:prstGeom>
        </p:spPr>
        <p:txBody>
          <a:bodyPr wrap="square">
            <a:spAutoFit/>
          </a:bodyPr>
          <a:lstStyle/>
          <a:p>
            <a:r>
              <a:rPr lang="en-US" sz="2000" dirty="0" smtClean="0"/>
              <a:t>-</a:t>
            </a:r>
            <a:r>
              <a:rPr lang="ar-SA" sz="2000" dirty="0" smtClean="0"/>
              <a:t>تمثال للملكة حتشبسوت تقدم القرابين</a:t>
            </a:r>
            <a:r>
              <a:rPr lang="en-US" sz="2000" dirty="0" smtClean="0"/>
              <a:t/>
            </a:r>
            <a:br>
              <a:rPr lang="en-US" sz="2000" dirty="0" smtClean="0"/>
            </a:br>
            <a:r>
              <a:rPr lang="en-US" sz="2000" dirty="0" smtClean="0"/>
              <a:t>- </a:t>
            </a:r>
            <a:r>
              <a:rPr lang="ar-SA" sz="2000" dirty="0" smtClean="0"/>
              <a:t>متحف </a:t>
            </a:r>
            <a:r>
              <a:rPr lang="ar-SA" sz="2000" dirty="0" err="1" smtClean="0"/>
              <a:t>المتروبوليتان</a:t>
            </a:r>
            <a:r>
              <a:rPr lang="en-US" dirty="0" smtClean="0"/>
              <a:t/>
            </a:r>
            <a:br>
              <a:rPr lang="en-US" dirty="0" smtClean="0"/>
            </a:br>
            <a:endParaRPr lang="ar-EG" dirty="0"/>
          </a:p>
        </p:txBody>
      </p:sp>
      <p:sp>
        <p:nvSpPr>
          <p:cNvPr id="6" name="مستطيل 5"/>
          <p:cNvSpPr/>
          <p:nvPr/>
        </p:nvSpPr>
        <p:spPr>
          <a:xfrm>
            <a:off x="3214662" y="1428736"/>
            <a:ext cx="5929338" cy="5447645"/>
          </a:xfrm>
          <a:prstGeom prst="rect">
            <a:avLst/>
          </a:prstGeom>
        </p:spPr>
        <p:txBody>
          <a:bodyPr wrap="square">
            <a:spAutoFit/>
          </a:bodyPr>
          <a:lstStyle/>
          <a:p>
            <a:r>
              <a:rPr lang="ar-EG" sz="2400" dirty="0" smtClean="0"/>
              <a:t>*</a:t>
            </a:r>
            <a:r>
              <a:rPr lang="ar-SA" sz="2400" dirty="0" smtClean="0">
                <a:latin typeface="Simplified Arabic" panose="02020603050405020304" pitchFamily="18" charset="-78"/>
                <a:cs typeface="Simplified Arabic" panose="02020603050405020304" pitchFamily="18" charset="-78"/>
              </a:rPr>
              <a:t>يصور هذه التمثال الملكة حتشبسوت وهي منحنية متعبدة ومقدمة القرابين للمعبود آمون وهما عبارة عن </a:t>
            </a:r>
            <a:r>
              <a:rPr lang="ar-SA" sz="2400" dirty="0" err="1" smtClean="0">
                <a:latin typeface="Simplified Arabic" panose="02020603050405020304" pitchFamily="18" charset="-78"/>
                <a:cs typeface="Simplified Arabic" panose="02020603050405020304" pitchFamily="18" charset="-78"/>
              </a:rPr>
              <a:t>اناءي</a:t>
            </a:r>
            <a:r>
              <a:rPr lang="en-US" sz="2400" dirty="0" smtClean="0">
                <a:latin typeface="Simplified Arabic" panose="02020603050405020304" pitchFamily="18" charset="-78"/>
                <a:cs typeface="Simplified Arabic" panose="02020603050405020304" pitchFamily="18" charset="-78"/>
              </a:rPr>
              <a:t> </a:t>
            </a:r>
            <a:r>
              <a:rPr lang="en-US" sz="2400" dirty="0" err="1" smtClean="0">
                <a:latin typeface="Simplified Arabic" panose="02020603050405020304" pitchFamily="18" charset="-78"/>
                <a:cs typeface="Simplified Arabic" panose="02020603050405020304" pitchFamily="18" charset="-78"/>
              </a:rPr>
              <a:t>nw</a:t>
            </a: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اللذين تحملهما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يديها </a:t>
            </a:r>
            <a:r>
              <a:rPr lang="ar-SA" sz="2400" dirty="0" err="1" smtClean="0">
                <a:latin typeface="Simplified Arabic" panose="02020603050405020304" pitchFamily="18" charset="-78"/>
                <a:cs typeface="Simplified Arabic" panose="02020603050405020304" pitchFamily="18" charset="-78"/>
              </a:rPr>
              <a:t>الأثنتين</a:t>
            </a:r>
            <a:r>
              <a:rPr lang="ar-SA" sz="2400" dirty="0" smtClean="0">
                <a:latin typeface="Simplified Arabic" panose="02020603050405020304" pitchFamily="18" charset="-78"/>
                <a:cs typeface="Simplified Arabic" panose="02020603050405020304" pitchFamily="18" charset="-78"/>
              </a:rPr>
              <a:t> وتظهر وهي ترتدي النمس الملكي الذي يحليه </a:t>
            </a:r>
            <a:r>
              <a:rPr lang="ar-SA" sz="2400" dirty="0" err="1" smtClean="0">
                <a:latin typeface="Simplified Arabic" panose="02020603050405020304" pitchFamily="18" charset="-78"/>
                <a:cs typeface="Simplified Arabic" panose="02020603050405020304" pitchFamily="18" charset="-78"/>
              </a:rPr>
              <a:t>الصل</a:t>
            </a:r>
            <a:r>
              <a:rPr lang="ar-SA" sz="2400" dirty="0" smtClean="0">
                <a:latin typeface="Simplified Arabic" panose="02020603050405020304" pitchFamily="18" charset="-78"/>
                <a:cs typeface="Simplified Arabic" panose="02020603050405020304" pitchFamily="18" charset="-78"/>
              </a:rPr>
              <a:t> الملكي</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وتظهر بهيئة الملوك الرجال حتى أنها تظهر وهي ترتدي </a:t>
            </a:r>
            <a:r>
              <a:rPr lang="ar-SA" sz="2400" dirty="0" err="1" smtClean="0">
                <a:latin typeface="Simplified Arabic" panose="02020603050405020304" pitchFamily="18" charset="-78"/>
                <a:cs typeface="Simplified Arabic" panose="02020603050405020304" pitchFamily="18" charset="-78"/>
              </a:rPr>
              <a:t>الشنديد</a:t>
            </a:r>
            <a:r>
              <a:rPr lang="ar-SA" sz="2400" dirty="0" smtClean="0">
                <a:latin typeface="Simplified Arabic" panose="02020603050405020304" pitchFamily="18" charset="-78"/>
                <a:cs typeface="Simplified Arabic" panose="02020603050405020304" pitchFamily="18" charset="-78"/>
              </a:rPr>
              <a:t> الملكي وتظهر بجسد عاري من أعلى مثل الملوك الرجال تماماً ..ونجد عدم تناسب النسب التشريحية وخاصة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منطقة الأقدام التي تظهر متضخمة للغاية</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والتمثال تساقطت أغلب قشرته الخارجية وأصابه التلف وخاصة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منطقة الذراعين والركبتين،وفقدت اللحية المستعارة</a:t>
            </a:r>
            <a:r>
              <a:rPr lang="en-US" sz="24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1284">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274638"/>
            <a:ext cx="5572164" cy="939784"/>
          </a:xfrm>
          <a:solidFill>
            <a:schemeClr val="tx2">
              <a:lumMod val="40000"/>
              <a:lumOff val="60000"/>
            </a:schemeClr>
          </a:soli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214282" y="1357298"/>
            <a:ext cx="3009765" cy="4525963"/>
          </a:xfrm>
          <a:prstGeom prst="rect">
            <a:avLst/>
          </a:prstGeom>
          <a:noFill/>
          <a:ln w="9525">
            <a:noFill/>
            <a:miter lim="800000"/>
            <a:headEnd/>
            <a:tailEnd/>
          </a:ln>
        </p:spPr>
      </p:pic>
      <p:sp>
        <p:nvSpPr>
          <p:cNvPr id="5" name="مستطيل 4"/>
          <p:cNvSpPr/>
          <p:nvPr/>
        </p:nvSpPr>
        <p:spPr>
          <a:xfrm>
            <a:off x="214282" y="5934670"/>
            <a:ext cx="3286148" cy="984885"/>
          </a:xfrm>
          <a:prstGeom prst="rect">
            <a:avLst/>
          </a:prstGeom>
        </p:spPr>
        <p:txBody>
          <a:bodyPr wrap="square">
            <a:spAutoFit/>
          </a:bodyPr>
          <a:lstStyle/>
          <a:p>
            <a:r>
              <a:rPr lang="en-US" sz="2000" dirty="0" smtClean="0"/>
              <a:t>-</a:t>
            </a:r>
            <a:r>
              <a:rPr lang="ar-SA" sz="2000" dirty="0" smtClean="0"/>
              <a:t>تمثال للملكة حتشبسوت تقدم القرابين</a:t>
            </a:r>
            <a:r>
              <a:rPr lang="en-US" sz="2000" dirty="0" smtClean="0"/>
              <a:t/>
            </a:r>
            <a:br>
              <a:rPr lang="en-US" sz="2000" dirty="0" smtClean="0"/>
            </a:br>
            <a:r>
              <a:rPr lang="en-US" sz="2000" dirty="0" smtClean="0"/>
              <a:t>- </a:t>
            </a:r>
            <a:r>
              <a:rPr lang="ar-SA" sz="2000" dirty="0" smtClean="0"/>
              <a:t>متحف </a:t>
            </a:r>
            <a:r>
              <a:rPr lang="ar-SA" sz="2000" dirty="0" err="1" smtClean="0"/>
              <a:t>المتروبوليتان</a:t>
            </a:r>
            <a:r>
              <a:rPr lang="en-US" dirty="0" smtClean="0"/>
              <a:t/>
            </a:r>
            <a:br>
              <a:rPr lang="en-US" dirty="0" smtClean="0"/>
            </a:br>
            <a:endParaRPr lang="ar-EG" dirty="0"/>
          </a:p>
        </p:txBody>
      </p:sp>
      <p:sp>
        <p:nvSpPr>
          <p:cNvPr id="6" name="مستطيل 5"/>
          <p:cNvSpPr/>
          <p:nvPr/>
        </p:nvSpPr>
        <p:spPr>
          <a:xfrm>
            <a:off x="4214810" y="1857364"/>
            <a:ext cx="4572000" cy="1661993"/>
          </a:xfrm>
          <a:prstGeom prst="rect">
            <a:avLst/>
          </a:prstGeom>
        </p:spPr>
        <p:txBody>
          <a:bodyPr anchor="ctr">
            <a:spAutoFit/>
          </a:bodyPr>
          <a:lstStyle/>
          <a:p>
            <a:pPr algn="just"/>
            <a:r>
              <a:rPr lang="en-US" sz="2800" dirty="0" smtClean="0"/>
              <a:t>-</a:t>
            </a:r>
            <a:r>
              <a:rPr lang="ar-SA" sz="2800" dirty="0" smtClean="0">
                <a:latin typeface="Simplified Arabic" panose="02020603050405020304" pitchFamily="18" charset="-78"/>
                <a:cs typeface="Simplified Arabic" panose="02020603050405020304" pitchFamily="18" charset="-78"/>
              </a:rPr>
              <a:t>تمثال آخر للملكة حتشبسوت يشبه التمثال الذي سبق إلا أن اللحية المستعارة الملكية سليمة هذه المرة</a:t>
            </a:r>
            <a:r>
              <a:rPr lang="en-US" sz="2800"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089">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274638"/>
            <a:ext cx="5643602" cy="1154098"/>
          </a:xfrm>
          <a:solidFill>
            <a:schemeClr val="tx2">
              <a:lumMod val="40000"/>
              <a:lumOff val="60000"/>
            </a:schemeClr>
          </a:soli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428596" y="1571612"/>
            <a:ext cx="3009765" cy="4525963"/>
          </a:xfrm>
          <a:prstGeom prst="rect">
            <a:avLst/>
          </a:prstGeom>
          <a:noFill/>
          <a:ln w="9525">
            <a:noFill/>
            <a:miter lim="800000"/>
            <a:headEnd/>
            <a:tailEnd/>
          </a:ln>
        </p:spPr>
      </p:pic>
      <p:sp>
        <p:nvSpPr>
          <p:cNvPr id="5" name="مستطيل 4"/>
          <p:cNvSpPr/>
          <p:nvPr/>
        </p:nvSpPr>
        <p:spPr>
          <a:xfrm>
            <a:off x="214282" y="6072207"/>
            <a:ext cx="3500462" cy="1384995"/>
          </a:xfrm>
          <a:prstGeom prst="rect">
            <a:avLst/>
          </a:prstGeom>
        </p:spPr>
        <p:txBody>
          <a:bodyPr wrap="square">
            <a:spAutoFit/>
          </a:bodyPr>
          <a:lstStyle/>
          <a:p>
            <a:r>
              <a:rPr lang="ar-EG" sz="2400" dirty="0" smtClean="0"/>
              <a:t>- </a:t>
            </a:r>
            <a:r>
              <a:rPr lang="ar-SA" sz="2400" dirty="0" smtClean="0"/>
              <a:t>تمثال جالس لحتشبسوت</a:t>
            </a:r>
            <a:r>
              <a:rPr lang="en-US" sz="2400" dirty="0" smtClean="0"/>
              <a:t/>
            </a:r>
            <a:br>
              <a:rPr lang="en-US" sz="2400" dirty="0" smtClean="0"/>
            </a:br>
            <a:r>
              <a:rPr lang="en-US" sz="2400" dirty="0" smtClean="0"/>
              <a:t>- </a:t>
            </a:r>
            <a:r>
              <a:rPr lang="ar-EG" sz="2400" dirty="0" smtClean="0"/>
              <a:t> </a:t>
            </a:r>
            <a:r>
              <a:rPr lang="ar-SA" sz="2400" dirty="0" smtClean="0"/>
              <a:t>متحف </a:t>
            </a:r>
            <a:r>
              <a:rPr lang="ar-SA" sz="2400" dirty="0" err="1" smtClean="0"/>
              <a:t>المتروبوليتان</a:t>
            </a:r>
            <a:r>
              <a:rPr lang="en-US" dirty="0" smtClean="0"/>
              <a:t/>
            </a:r>
            <a:br>
              <a:rPr lang="en-US" dirty="0" smtClean="0"/>
            </a:br>
            <a:r>
              <a:rPr lang="en-US" dirty="0" smtClean="0"/>
              <a:t/>
            </a:r>
            <a:br>
              <a:rPr lang="en-US" dirty="0" smtClean="0"/>
            </a:br>
            <a:endParaRPr lang="ar-EG" dirty="0"/>
          </a:p>
        </p:txBody>
      </p:sp>
      <p:sp>
        <p:nvSpPr>
          <p:cNvPr id="6" name="مستطيل 5"/>
          <p:cNvSpPr/>
          <p:nvPr/>
        </p:nvSpPr>
        <p:spPr>
          <a:xfrm>
            <a:off x="3929058" y="1571612"/>
            <a:ext cx="4572000" cy="5355312"/>
          </a:xfrm>
          <a:prstGeom prst="rect">
            <a:avLst/>
          </a:prstGeom>
        </p:spPr>
        <p:txBody>
          <a:bodyPr>
            <a:spAutoFit/>
          </a:bodyPr>
          <a:lstStyle/>
          <a:p>
            <a:r>
              <a:rPr lang="ar-EG" dirty="0" smtClean="0"/>
              <a:t>*</a:t>
            </a:r>
            <a:r>
              <a:rPr lang="ar-SA" dirty="0" smtClean="0"/>
              <a:t>نجد العديد من التماثيل من عهد تلك الملكة ..إلا أن أغلب تلك التماثيل قد وصلت إلينا مهدمة ومخربة بشكل متعمد وخاصة التشويه </a:t>
            </a:r>
            <a:r>
              <a:rPr lang="ar-SA" dirty="0" err="1" smtClean="0"/>
              <a:t>فى</a:t>
            </a:r>
            <a:r>
              <a:rPr lang="ar-SA" dirty="0" smtClean="0"/>
              <a:t> منطقة الوجه ،ويبدو أن سبب ذلك هو انتقام الملك تحتمس الثالث العنيف من كل </a:t>
            </a:r>
            <a:r>
              <a:rPr lang="ar-SA" dirty="0" err="1" smtClean="0"/>
              <a:t>مايمت</a:t>
            </a:r>
            <a:r>
              <a:rPr lang="ar-SA" dirty="0" smtClean="0"/>
              <a:t> بصلة للملكة حتشبسوت التي سلبت ملكه.وأبقته بعيداً </a:t>
            </a:r>
            <a:r>
              <a:rPr lang="ar-SA" dirty="0" err="1" smtClean="0"/>
              <a:t>فى</a:t>
            </a:r>
            <a:r>
              <a:rPr lang="ar-SA" dirty="0" smtClean="0"/>
              <a:t> الظل طيلة عشرين عاماً</a:t>
            </a:r>
            <a:r>
              <a:rPr lang="en-US" dirty="0" smtClean="0"/>
              <a:t>.</a:t>
            </a:r>
            <a:br>
              <a:rPr lang="en-US" dirty="0" smtClean="0"/>
            </a:br>
            <a:r>
              <a:rPr lang="en-US" dirty="0" smtClean="0"/>
              <a:t/>
            </a:r>
            <a:br>
              <a:rPr lang="en-US" dirty="0" smtClean="0"/>
            </a:br>
            <a:r>
              <a:rPr lang="ar-EG" dirty="0" smtClean="0"/>
              <a:t>*</a:t>
            </a:r>
            <a:r>
              <a:rPr lang="ar-SA" dirty="0" smtClean="0"/>
              <a:t>لذلك نجد تحتمس يقوم بتحطيم جميع تماثيل حتشبسوت وتشويهها متعمداً وخاصة </a:t>
            </a:r>
            <a:r>
              <a:rPr lang="ar-SA" dirty="0" err="1" smtClean="0"/>
              <a:t>فى</a:t>
            </a:r>
            <a:r>
              <a:rPr lang="ar-SA" dirty="0" smtClean="0"/>
              <a:t> منطقة الوجه لحرمانها من الخلود </a:t>
            </a:r>
            <a:r>
              <a:rPr lang="ar-SA" dirty="0" err="1" smtClean="0"/>
              <a:t>وإهتداء</a:t>
            </a:r>
            <a:r>
              <a:rPr lang="ar-SA" dirty="0" smtClean="0"/>
              <a:t> الروح إلى الجسد للحياة من جديد </a:t>
            </a:r>
            <a:r>
              <a:rPr lang="ar-SA" dirty="0" err="1" smtClean="0"/>
              <a:t>فى</a:t>
            </a:r>
            <a:r>
              <a:rPr lang="ar-SA" dirty="0" smtClean="0"/>
              <a:t> العالم الآخر وإزالة جميع خراطيشها وألقابها الملكية وتدمير جميع آثارها حتى أنه لما عجز عن تحطيم مسلتيها التي أقامتهما </a:t>
            </a:r>
            <a:r>
              <a:rPr lang="ar-SA" dirty="0" err="1" smtClean="0"/>
              <a:t>فى</a:t>
            </a:r>
            <a:r>
              <a:rPr lang="ar-SA" dirty="0" smtClean="0"/>
              <a:t> الكرنك قام بإقامة جدار حولهما ليخفيهما عن العيون والأنظار</a:t>
            </a:r>
            <a:r>
              <a:rPr lang="en-US" dirty="0" smtClean="0"/>
              <a:t>.</a:t>
            </a:r>
            <a:br>
              <a:rPr lang="en-US" dirty="0" smtClean="0"/>
            </a:br>
            <a:r>
              <a:rPr lang="en-US" dirty="0" smtClean="0"/>
              <a:t/>
            </a:r>
            <a:br>
              <a:rPr lang="en-US" dirty="0" smtClean="0"/>
            </a:br>
            <a:r>
              <a:rPr lang="ar-EG" dirty="0" smtClean="0"/>
              <a:t>*</a:t>
            </a:r>
            <a:r>
              <a:rPr lang="ar-SA" dirty="0" smtClean="0"/>
              <a:t>وهنا نجد التدمير شديداً </a:t>
            </a:r>
            <a:r>
              <a:rPr lang="ar-SA" dirty="0" err="1" smtClean="0"/>
              <a:t>فى</a:t>
            </a:r>
            <a:r>
              <a:rPr lang="ar-SA" dirty="0" smtClean="0"/>
              <a:t> التمثال وخاصة </a:t>
            </a:r>
            <a:r>
              <a:rPr lang="ar-SA" dirty="0" err="1" smtClean="0"/>
              <a:t>فى</a:t>
            </a:r>
            <a:r>
              <a:rPr lang="ar-SA" dirty="0" smtClean="0"/>
              <a:t> منطقة الصدر والوجه بشكل يبدو متعمداً</a:t>
            </a:r>
            <a:r>
              <a:rPr lang="en-US" dirty="0" smtClean="0"/>
              <a:t>.</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37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tx2">
              <a:lumMod val="40000"/>
              <a:lumOff val="60000"/>
            </a:schemeClr>
          </a:solidFill>
        </p:spPr>
        <p:txBody>
          <a:bodyPr/>
          <a:lstStyle/>
          <a:p>
            <a:r>
              <a:rPr lang="ar-EG" dirty="0" smtClean="0"/>
              <a:t>حتشبسوت</a:t>
            </a:r>
            <a:endParaRPr lang="ar-EG" dirty="0"/>
          </a:p>
        </p:txBody>
      </p:sp>
      <p:sp>
        <p:nvSpPr>
          <p:cNvPr id="5" name="مستطيل 4"/>
          <p:cNvSpPr/>
          <p:nvPr/>
        </p:nvSpPr>
        <p:spPr>
          <a:xfrm>
            <a:off x="3635896" y="1700808"/>
            <a:ext cx="5328592" cy="5447645"/>
          </a:xfrm>
          <a:prstGeom prst="rect">
            <a:avLst/>
          </a:prstGeom>
        </p:spPr>
        <p:txBody>
          <a:bodyPr wrap="square">
            <a:spAutoFit/>
          </a:bodyPr>
          <a:lstStyle/>
          <a:p>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رأس للملكة حتشبسوت</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حجر جيري</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61- </a:t>
            </a:r>
            <a:r>
              <a:rPr lang="ar-SA" sz="2400" dirty="0" smtClean="0">
                <a:latin typeface="Simplified Arabic" panose="02020603050405020304" pitchFamily="18" charset="-78"/>
                <a:cs typeface="Simplified Arabic" panose="02020603050405020304" pitchFamily="18" charset="-78"/>
              </a:rPr>
              <a:t>سم</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المتحف المصري</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هذه الرأس </a:t>
            </a:r>
            <a:r>
              <a:rPr lang="ar-SA" sz="2400" dirty="0" err="1" smtClean="0">
                <a:latin typeface="Simplified Arabic" panose="02020603050405020304" pitchFamily="18" charset="-78"/>
                <a:cs typeface="Simplified Arabic" panose="02020603050405020304" pitchFamily="18" charset="-78"/>
              </a:rPr>
              <a:t>هى</a:t>
            </a:r>
            <a:r>
              <a:rPr lang="ar-SA" sz="2400" dirty="0" smtClean="0">
                <a:latin typeface="Simplified Arabic" panose="02020603050405020304" pitchFamily="18" charset="-78"/>
                <a:cs typeface="Simplified Arabic" panose="02020603050405020304" pitchFamily="18" charset="-78"/>
              </a:rPr>
              <a:t> جزء من تمثال كان يصور الملكة في هيئة الرب أوزوريس، وهو يعد قطعة فريدة من نحت الأسرة الثامنة عشرة</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أما الرأس المنحوتة من حجر جيري ملون، فيحمل ملامح الأنثى الواضحة، حواجب لينة الانحناء، وعينين كحيلتين، مع خط ممتد للكحل، وأنف معقوف، وخدين ممتلئين، وفم رشيق</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dirty="0" smtClean="0"/>
              <a:t/>
            </a:r>
            <a:br>
              <a:rPr lang="en-US" dirty="0" smtClean="0"/>
            </a:br>
            <a:endParaRPr lang="ar-EG" dirty="0"/>
          </a:p>
        </p:txBody>
      </p:sp>
      <p:pic>
        <p:nvPicPr>
          <p:cNvPr id="1028" name="Picture 4" descr="https://civilizationlovers.files.wordpress.com/2012/02/clip_image0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69" y="1700808"/>
            <a:ext cx="36957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08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57356" y="274638"/>
            <a:ext cx="5143536" cy="1011222"/>
          </a:xfrm>
          <a:solidFill>
            <a:schemeClr val="tx2">
              <a:lumMod val="40000"/>
              <a:lumOff val="60000"/>
            </a:schemeClr>
          </a:solidFill>
        </p:spPr>
        <p:txBody>
          <a:bodyPr/>
          <a:lstStyle/>
          <a:p>
            <a:r>
              <a:rPr lang="ar-EG" dirty="0" smtClean="0"/>
              <a:t>حتشبسوت</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285720" y="1500174"/>
            <a:ext cx="295275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0" y="4857760"/>
            <a:ext cx="3214710" cy="1600438"/>
          </a:xfrm>
          <a:prstGeom prst="rect">
            <a:avLst/>
          </a:prstGeom>
        </p:spPr>
        <p:txBody>
          <a:bodyPr wrap="square">
            <a:spAutoFit/>
          </a:bodyPr>
          <a:lstStyle/>
          <a:p>
            <a:r>
              <a:rPr lang="ar-EG" sz="2000" dirty="0" smtClean="0"/>
              <a:t>-</a:t>
            </a:r>
            <a:r>
              <a:rPr lang="ar-SA" sz="2000" dirty="0" smtClean="0"/>
              <a:t>رأس للملكة حتشبسوت</a:t>
            </a:r>
            <a:r>
              <a:rPr lang="en-US" sz="2000" dirty="0" smtClean="0"/>
              <a:t/>
            </a:r>
            <a:br>
              <a:rPr lang="en-US" sz="2000" dirty="0" smtClean="0"/>
            </a:br>
            <a:r>
              <a:rPr lang="en-US" sz="2000" dirty="0" smtClean="0"/>
              <a:t>- </a:t>
            </a:r>
            <a:r>
              <a:rPr lang="ar-SA" sz="2000" dirty="0" smtClean="0"/>
              <a:t>حجر جيري</a:t>
            </a:r>
            <a:r>
              <a:rPr lang="en-US" sz="2000" dirty="0" smtClean="0"/>
              <a:t/>
            </a:r>
            <a:br>
              <a:rPr lang="en-US" sz="2000" dirty="0" smtClean="0"/>
            </a:br>
            <a:r>
              <a:rPr lang="en-US" sz="2000" dirty="0" smtClean="0"/>
              <a:t> 43 -</a:t>
            </a:r>
            <a:r>
              <a:rPr lang="ar-SA" sz="2000" dirty="0" smtClean="0"/>
              <a:t>سم</a:t>
            </a:r>
            <a:r>
              <a:rPr lang="en-US" sz="2000" dirty="0" smtClean="0"/>
              <a:t/>
            </a:r>
            <a:br>
              <a:rPr lang="en-US" sz="2000" dirty="0" smtClean="0"/>
            </a:br>
            <a:r>
              <a:rPr lang="en-US" sz="2000" dirty="0" smtClean="0"/>
              <a:t>- </a:t>
            </a:r>
            <a:r>
              <a:rPr lang="ar-SA" sz="2000" dirty="0" smtClean="0"/>
              <a:t>المتحف المصري</a:t>
            </a:r>
            <a:r>
              <a:rPr lang="en-US" dirty="0" smtClean="0"/>
              <a:t/>
            </a:r>
            <a:br>
              <a:rPr lang="en-US" dirty="0" smtClean="0"/>
            </a:br>
            <a:endParaRPr lang="ar-EG" dirty="0"/>
          </a:p>
        </p:txBody>
      </p:sp>
      <p:sp>
        <p:nvSpPr>
          <p:cNvPr id="6" name="مستطيل 5"/>
          <p:cNvSpPr/>
          <p:nvPr/>
        </p:nvSpPr>
        <p:spPr>
          <a:xfrm>
            <a:off x="3214710" y="1320522"/>
            <a:ext cx="5929290" cy="5170646"/>
          </a:xfrm>
          <a:prstGeom prst="rect">
            <a:avLst/>
          </a:prstGeom>
        </p:spPr>
        <p:txBody>
          <a:bodyPr wrap="square" anchor="ctr">
            <a:spAutoFit/>
          </a:bodyPr>
          <a:lstStyle/>
          <a:p>
            <a:pPr algn="justLow"/>
            <a:r>
              <a:rPr lang="en-US" sz="2400" dirty="0" smtClean="0"/>
              <a:t>*</a:t>
            </a:r>
            <a:r>
              <a:rPr lang="ar-SA" sz="2400" dirty="0" smtClean="0">
                <a:latin typeface="Simplified Arabic" panose="02020603050405020304" pitchFamily="18" charset="-78"/>
                <a:cs typeface="Simplified Arabic" panose="02020603050405020304" pitchFamily="18" charset="-78"/>
              </a:rPr>
              <a:t>رأس لتمثال كامل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منطقة الدير البحري وتمثل رأس الملكة حتشبسوت في هيئة </a:t>
            </a:r>
            <a:r>
              <a:rPr lang="ar-SA" sz="2400" dirty="0" err="1" smtClean="0">
                <a:latin typeface="Simplified Arabic" panose="02020603050405020304" pitchFamily="18" charset="-78"/>
                <a:cs typeface="Simplified Arabic" panose="02020603050405020304" pitchFamily="18" charset="-78"/>
              </a:rPr>
              <a:t>اوزيرية</a:t>
            </a:r>
            <a:r>
              <a:rPr lang="ar-SA" sz="2400" dirty="0" smtClean="0">
                <a:latin typeface="Simplified Arabic" panose="02020603050405020304" pitchFamily="18" charset="-78"/>
                <a:cs typeface="Simplified Arabic" panose="02020603050405020304" pitchFamily="18" charset="-78"/>
              </a:rPr>
              <a:t> ملفوفة برداء مثل المومياء كاملة الوجه ذو عينان واسعتان وحاجبان مقوسان وأنفاً معقوفاً</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هذا التمثال يتصدر عموداً أمام البهو الثالث </a:t>
            </a:r>
            <a:r>
              <a:rPr lang="ar-SA" sz="2400" dirty="0" err="1" smtClean="0">
                <a:latin typeface="Simplified Arabic" panose="02020603050405020304" pitchFamily="18" charset="-78"/>
                <a:cs typeface="Simplified Arabic" panose="02020603050405020304" pitchFamily="18" charset="-78"/>
              </a:rPr>
              <a:t>العلوى</a:t>
            </a:r>
            <a:r>
              <a:rPr lang="ar-SA" sz="2400" dirty="0" smtClean="0">
                <a:latin typeface="Simplified Arabic" panose="02020603050405020304" pitchFamily="18" charset="-78"/>
                <a:cs typeface="Simplified Arabic" panose="02020603050405020304" pitchFamily="18" charset="-78"/>
              </a:rPr>
              <a:t> لمعبد الدير </a:t>
            </a:r>
            <a:r>
              <a:rPr lang="ar-SA" sz="2400" dirty="0" err="1" smtClean="0">
                <a:latin typeface="Simplified Arabic" panose="02020603050405020304" pitchFamily="18" charset="-78"/>
                <a:cs typeface="Simplified Arabic" panose="02020603050405020304" pitchFamily="18" charset="-78"/>
              </a:rPr>
              <a:t>البحرى</a:t>
            </a:r>
            <a:r>
              <a:rPr lang="ar-SA" sz="2400" dirty="0" smtClean="0">
                <a:latin typeface="Simplified Arabic" panose="02020603050405020304" pitchFamily="18" charset="-78"/>
                <a:cs typeface="Simplified Arabic" panose="02020603050405020304" pitchFamily="18" charset="-78"/>
              </a:rPr>
              <a:t>. وهى ملفوفة </a:t>
            </a:r>
            <a:r>
              <a:rPr lang="ar-SA" sz="2400" dirty="0" err="1" smtClean="0">
                <a:latin typeface="Simplified Arabic" panose="02020603050405020304" pitchFamily="18" charset="-78"/>
                <a:cs typeface="Simplified Arabic" panose="02020603050405020304" pitchFamily="18" charset="-78"/>
              </a:rPr>
              <a:t>وترتدى</a:t>
            </a:r>
            <a:r>
              <a:rPr lang="ar-SA" sz="2400" dirty="0" smtClean="0">
                <a:latin typeface="Simplified Arabic" panose="02020603050405020304" pitchFamily="18" charset="-78"/>
                <a:cs typeface="Simplified Arabic" panose="02020603050405020304" pitchFamily="18" charset="-78"/>
              </a:rPr>
              <a:t> تاج مصر السفلى الأحمر</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ويبدو الوجه كاملاً وتظهر ملامح أنثوية جميلة للملكة ذات العيون الواسعة والأنف الرفيع المعقوف وتبدو الملكة مرتدية لحية مستعارة</a:t>
            </a:r>
            <a:r>
              <a:rPr lang="en-US" sz="2400"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972">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3108" y="274638"/>
            <a:ext cx="4857784" cy="1154098"/>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8100000" scaled="1"/>
            <a:tileRect/>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785926"/>
            <a:ext cx="3203848" cy="3659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صورة 4" descr="صورة"/>
          <p:cNvPicPr/>
          <p:nvPr/>
        </p:nvPicPr>
        <p:blipFill>
          <a:blip r:embed="rId5"/>
          <a:srcRect/>
          <a:stretch>
            <a:fillRect/>
          </a:stretch>
        </p:blipFill>
        <p:spPr bwMode="auto">
          <a:xfrm>
            <a:off x="3347864" y="1571612"/>
            <a:ext cx="3357586" cy="416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مستطيل 5"/>
          <p:cNvSpPr/>
          <p:nvPr/>
        </p:nvSpPr>
        <p:spPr>
          <a:xfrm>
            <a:off x="4572000" y="2071678"/>
            <a:ext cx="4572000" cy="2523768"/>
          </a:xfrm>
          <a:prstGeom prst="rect">
            <a:avLst/>
          </a:prstGeom>
        </p:spPr>
        <p:txBody>
          <a:bodyPr>
            <a:spAutoFit/>
          </a:bodyPr>
          <a:lstStyle/>
          <a:p>
            <a:r>
              <a:rPr lang="en-US" sz="2000" dirty="0" smtClean="0"/>
              <a:t>-</a:t>
            </a:r>
            <a:r>
              <a:rPr lang="ar-SA" sz="2000" dirty="0" smtClean="0"/>
              <a:t>تمثال واقف لتحتمس الثالث</a:t>
            </a:r>
            <a:endParaRPr lang="en-US" sz="2000" dirty="0" smtClean="0"/>
          </a:p>
          <a:p>
            <a:r>
              <a:rPr lang="en-US" sz="2000" dirty="0" smtClean="0"/>
              <a:t/>
            </a:r>
            <a:br>
              <a:rPr lang="en-US" sz="2000" dirty="0" smtClean="0"/>
            </a:br>
            <a:r>
              <a:rPr lang="en-US" sz="2000" dirty="0" smtClean="0"/>
              <a:t>- </a:t>
            </a:r>
            <a:r>
              <a:rPr lang="ar-SA" sz="2000" dirty="0" err="1" smtClean="0"/>
              <a:t>الشست</a:t>
            </a:r>
            <a:endParaRPr lang="ar-EG" sz="2000" dirty="0" smtClean="0"/>
          </a:p>
          <a:p>
            <a:r>
              <a:rPr lang="en-US" sz="2000" dirty="0" smtClean="0"/>
              <a:t/>
            </a:r>
            <a:br>
              <a:rPr lang="en-US" sz="2000" dirty="0" smtClean="0"/>
            </a:br>
            <a:r>
              <a:rPr lang="en-US" sz="2000" dirty="0" smtClean="0"/>
              <a:t> 200-</a:t>
            </a:r>
            <a:r>
              <a:rPr lang="ar-SA" sz="2000" dirty="0" smtClean="0"/>
              <a:t>سم</a:t>
            </a:r>
            <a:endParaRPr lang="ar-EG" sz="2000" dirty="0" smtClean="0"/>
          </a:p>
          <a:p>
            <a:r>
              <a:rPr lang="en-US" sz="2000" dirty="0" smtClean="0"/>
              <a:t/>
            </a:r>
            <a:br>
              <a:rPr lang="en-US" sz="2000" dirty="0" smtClean="0"/>
            </a:br>
            <a:r>
              <a:rPr lang="en-US" sz="2000" dirty="0" smtClean="0"/>
              <a:t>- </a:t>
            </a:r>
            <a:r>
              <a:rPr lang="ar-SA" sz="2000" dirty="0" smtClean="0"/>
              <a:t>المتحف المصري</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75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3108" y="274638"/>
            <a:ext cx="5643602" cy="1082660"/>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p:txBody>
          <a:bodyPr anchor="ctr">
            <a:normAutofit fontScale="85000" lnSpcReduction="20000"/>
          </a:bodyPr>
          <a:lstStyle/>
          <a:p>
            <a:pPr algn="justLow"/>
            <a:r>
              <a:rPr lang="ar-SA" dirty="0" smtClean="0">
                <a:latin typeface="Simplified Arabic" panose="02020603050405020304" pitchFamily="18" charset="-78"/>
                <a:cs typeface="Simplified Arabic" panose="02020603050405020304" pitchFamily="18" charset="-78"/>
              </a:rPr>
              <a:t>عثر على هذا التمثال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خبيئة الكرنك ، ويصور التمثال تحتمس الثالث محاربا وملكا عظيما، ذا بنية رياضية رائعة</a:t>
            </a:r>
            <a:r>
              <a:rPr lang="en-US" dirty="0" smtClean="0">
                <a:latin typeface="Simplified Arabic" panose="02020603050405020304" pitchFamily="18" charset="-78"/>
                <a:cs typeface="Simplified Arabic" panose="02020603050405020304" pitchFamily="18" charset="-78"/>
              </a:rPr>
              <a:t>.</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EG" dirty="0" smtClean="0">
                <a:latin typeface="Simplified Arabic" panose="02020603050405020304" pitchFamily="18" charset="-78"/>
                <a:cs typeface="Simplified Arabic" panose="02020603050405020304" pitchFamily="18" charset="-78"/>
              </a:rPr>
              <a:t>*</a:t>
            </a:r>
            <a:r>
              <a:rPr lang="ar-SA" dirty="0" smtClean="0">
                <a:latin typeface="Simplified Arabic" panose="02020603050405020304" pitchFamily="18" charset="-78"/>
                <a:cs typeface="Simplified Arabic" panose="02020603050405020304" pitchFamily="18" charset="-78"/>
              </a:rPr>
              <a:t>ويصور التمثال الملك واقفاً على قاعدة وقدمه </a:t>
            </a:r>
            <a:r>
              <a:rPr lang="ar-SA" dirty="0" err="1" smtClean="0">
                <a:latin typeface="Simplified Arabic" panose="02020603050405020304" pitchFamily="18" charset="-78"/>
                <a:cs typeface="Simplified Arabic" panose="02020603050405020304" pitchFamily="18" charset="-78"/>
              </a:rPr>
              <a:t>اليسرى</a:t>
            </a:r>
            <a:r>
              <a:rPr lang="ar-SA" dirty="0" smtClean="0">
                <a:latin typeface="Simplified Arabic" panose="02020603050405020304" pitchFamily="18" charset="-78"/>
                <a:cs typeface="Simplified Arabic" panose="02020603050405020304" pitchFamily="18" charset="-78"/>
              </a:rPr>
              <a:t> تتقدم قدمه اليمنى ويرتدي </a:t>
            </a:r>
            <a:r>
              <a:rPr lang="ar-SA" dirty="0" err="1" smtClean="0">
                <a:latin typeface="Simplified Arabic" panose="02020603050405020304" pitchFamily="18" charset="-78"/>
                <a:cs typeface="Simplified Arabic" panose="02020603050405020304" pitchFamily="18" charset="-78"/>
              </a:rPr>
              <a:t>الشنديد</a:t>
            </a:r>
            <a:r>
              <a:rPr lang="ar-SA" dirty="0" smtClean="0">
                <a:latin typeface="Simplified Arabic" panose="02020603050405020304" pitchFamily="18" charset="-78"/>
                <a:cs typeface="Simplified Arabic" panose="02020603050405020304" pitchFamily="18" charset="-78"/>
              </a:rPr>
              <a:t> الملكي ويقبض بيديه على </a:t>
            </a:r>
            <a:r>
              <a:rPr lang="ar-SA" dirty="0" err="1" smtClean="0">
                <a:latin typeface="Simplified Arabic" panose="02020603050405020304" pitchFamily="18" charset="-78"/>
                <a:cs typeface="Simplified Arabic" panose="02020603050405020304" pitchFamily="18" charset="-78"/>
              </a:rPr>
              <a:t>المكس</a:t>
            </a:r>
            <a:r>
              <a:rPr lang="ar-SA" dirty="0" smtClean="0">
                <a:latin typeface="Simplified Arabic" panose="02020603050405020304" pitchFamily="18" charset="-78"/>
                <a:cs typeface="Simplified Arabic" panose="02020603050405020304" pitchFamily="18" charset="-78"/>
              </a:rPr>
              <a:t> ويرتدي تاجاً تحليه حية </a:t>
            </a:r>
            <a:r>
              <a:rPr lang="ar-SA" dirty="0" err="1" smtClean="0">
                <a:latin typeface="Simplified Arabic" panose="02020603050405020304" pitchFamily="18" charset="-78"/>
                <a:cs typeface="Simplified Arabic" panose="02020603050405020304" pitchFamily="18" charset="-78"/>
              </a:rPr>
              <a:t>الكوبرا</a:t>
            </a:r>
            <a:r>
              <a:rPr lang="ar-SA" dirty="0" smtClean="0">
                <a:latin typeface="Simplified Arabic" panose="02020603050405020304" pitchFamily="18" charset="-78"/>
                <a:cs typeface="Simplified Arabic" panose="02020603050405020304" pitchFamily="18" charset="-78"/>
              </a:rPr>
              <a:t> من الأمام والتاج أصابه بعض التلف</a:t>
            </a:r>
            <a:r>
              <a:rPr lang="en-US" dirty="0" smtClean="0">
                <a:latin typeface="Simplified Arabic" panose="02020603050405020304" pitchFamily="18" charset="-78"/>
                <a:cs typeface="Simplified Arabic" panose="02020603050405020304" pitchFamily="18" charset="-78"/>
              </a:rPr>
              <a:t>.</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EG" dirty="0" smtClean="0">
                <a:latin typeface="Simplified Arabic" panose="02020603050405020304" pitchFamily="18" charset="-78"/>
                <a:cs typeface="Simplified Arabic" panose="02020603050405020304" pitchFamily="18" charset="-78"/>
              </a:rPr>
              <a:t>*</a:t>
            </a:r>
            <a:r>
              <a:rPr lang="ar-SA" dirty="0" smtClean="0">
                <a:latin typeface="Simplified Arabic" panose="02020603050405020304" pitchFamily="18" charset="-78"/>
                <a:cs typeface="Simplified Arabic" panose="02020603050405020304" pitchFamily="18" charset="-78"/>
              </a:rPr>
              <a:t>وكان هذا التمثال لا شك وفق ما جاء في نقوش القاعدة، جزءا من مجموعة تماثيل دقيقة، كانت تزين غرف معبد آخ </a:t>
            </a:r>
            <a:r>
              <a:rPr lang="ar-SA" dirty="0" err="1" smtClean="0">
                <a:latin typeface="Simplified Arabic" panose="02020603050405020304" pitchFamily="18" charset="-78"/>
                <a:cs typeface="Simplified Arabic" panose="02020603050405020304" pitchFamily="18" charset="-78"/>
              </a:rPr>
              <a:t>منو</a:t>
            </a:r>
            <a:r>
              <a:rPr lang="ar-SA" dirty="0" smtClean="0">
                <a:latin typeface="Simplified Arabic" panose="02020603050405020304" pitchFamily="18" charset="-78"/>
                <a:cs typeface="Simplified Arabic" panose="02020603050405020304" pitchFamily="18" charset="-78"/>
              </a:rPr>
              <a:t> بالكرنك</a:t>
            </a:r>
            <a:r>
              <a:rPr lang="en-US" dirty="0" smtClean="0">
                <a:latin typeface="Simplified Arabic" panose="02020603050405020304" pitchFamily="18" charset="-78"/>
                <a:cs typeface="Simplified Arabic" panose="02020603050405020304" pitchFamily="18" charset="-78"/>
              </a:rPr>
              <a:t>.</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EG" dirty="0" smtClean="0">
                <a:latin typeface="Simplified Arabic" panose="02020603050405020304" pitchFamily="18" charset="-78"/>
                <a:cs typeface="Simplified Arabic" panose="02020603050405020304" pitchFamily="18" charset="-78"/>
              </a:rPr>
              <a:t>*</a:t>
            </a:r>
            <a:r>
              <a:rPr lang="ar-SA" dirty="0" smtClean="0">
                <a:latin typeface="Simplified Arabic" panose="02020603050405020304" pitchFamily="18" charset="-78"/>
                <a:cs typeface="Simplified Arabic" panose="02020603050405020304" pitchFamily="18" charset="-78"/>
              </a:rPr>
              <a:t>ومن تحت قدمي الملك ترى تسعة أقواس تدل على أعداء مصر التقليديين</a:t>
            </a:r>
            <a:r>
              <a:rPr lang="en-US"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227">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3108" y="274638"/>
            <a:ext cx="4857784" cy="1225536"/>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857364"/>
            <a:ext cx="3707904" cy="3803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071934" y="1857364"/>
            <a:ext cx="4572000" cy="1877437"/>
          </a:xfrm>
          <a:prstGeom prst="rect">
            <a:avLst/>
          </a:prstGeom>
        </p:spPr>
        <p:txBody>
          <a:bodyPr>
            <a:spAutoFit/>
          </a:bodyPr>
          <a:lstStyle/>
          <a:p>
            <a:r>
              <a:rPr lang="en-US" sz="2000" dirty="0" smtClean="0"/>
              <a:t>-</a:t>
            </a:r>
            <a:r>
              <a:rPr lang="ar-SA" sz="2000" dirty="0" smtClean="0"/>
              <a:t>تمثال جالس لتحتمس الثالث</a:t>
            </a:r>
            <a:r>
              <a:rPr lang="en-US" sz="2000" dirty="0" smtClean="0"/>
              <a:t/>
            </a:r>
            <a:br>
              <a:rPr lang="en-US" sz="2000" dirty="0" smtClean="0"/>
            </a:br>
            <a:r>
              <a:rPr lang="en-US" sz="2000" dirty="0" smtClean="0"/>
              <a:t>- </a:t>
            </a:r>
            <a:r>
              <a:rPr lang="ar-SA" sz="2000" dirty="0" smtClean="0"/>
              <a:t>جرانيت</a:t>
            </a:r>
            <a:r>
              <a:rPr lang="en-US" sz="2000" dirty="0" smtClean="0"/>
              <a:t/>
            </a:r>
            <a:br>
              <a:rPr lang="en-US" sz="2000" dirty="0" smtClean="0"/>
            </a:br>
            <a:r>
              <a:rPr lang="en-US" sz="2000" dirty="0" smtClean="0"/>
              <a:t>189 -</a:t>
            </a:r>
            <a:r>
              <a:rPr lang="ar-SA" sz="2000" dirty="0" smtClean="0"/>
              <a:t>سم</a:t>
            </a:r>
            <a:r>
              <a:rPr lang="en-US" sz="2000" dirty="0" smtClean="0"/>
              <a:t/>
            </a:r>
            <a:br>
              <a:rPr lang="en-US" sz="2000" dirty="0" smtClean="0"/>
            </a:br>
            <a:r>
              <a:rPr lang="en-US" sz="2000" dirty="0" smtClean="0"/>
              <a:t>- </a:t>
            </a:r>
            <a:r>
              <a:rPr lang="ar-SA" sz="2000" dirty="0" smtClean="0"/>
              <a:t>المتحف المصري</a:t>
            </a:r>
            <a:r>
              <a:rPr lang="en-US" dirty="0" smtClean="0"/>
              <a:t/>
            </a:r>
            <a:br>
              <a:rPr lang="en-US" dirty="0" smtClean="0"/>
            </a:br>
            <a:r>
              <a:rPr lang="en-US" dirty="0" smtClean="0"/>
              <a:t/>
            </a:r>
            <a:br>
              <a:rPr lang="en-US" dirty="0" smtClean="0"/>
            </a:br>
            <a:endParaRPr lang="ar-EG" dirty="0"/>
          </a:p>
        </p:txBody>
      </p:sp>
      <p:sp>
        <p:nvSpPr>
          <p:cNvPr id="6" name="مستطيل 5"/>
          <p:cNvSpPr/>
          <p:nvPr/>
        </p:nvSpPr>
        <p:spPr>
          <a:xfrm>
            <a:off x="3563888" y="3284984"/>
            <a:ext cx="5580112" cy="3477875"/>
          </a:xfrm>
          <a:prstGeom prst="rect">
            <a:avLst/>
          </a:prstGeom>
        </p:spPr>
        <p:txBody>
          <a:bodyPr wrap="square">
            <a:spAutoFit/>
          </a:bodyPr>
          <a:lstStyle/>
          <a:p>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عُثَر على هذا التمثال بالكرنك ويمثل التمثال الفرعون تحتمس الثالث جالسا على عرشه مرتديا التاج </a:t>
            </a:r>
            <a:r>
              <a:rPr lang="ar-SA" sz="2000" dirty="0" err="1" smtClean="0">
                <a:latin typeface="Simplified Arabic" panose="02020603050405020304" pitchFamily="18" charset="-78"/>
                <a:cs typeface="Simplified Arabic" panose="02020603050405020304" pitchFamily="18" charset="-78"/>
              </a:rPr>
              <a:t>المصرى</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التقليدى</a:t>
            </a:r>
            <a:r>
              <a:rPr lang="ar-SA" sz="2000" dirty="0" smtClean="0">
                <a:latin typeface="Simplified Arabic" panose="02020603050405020304" pitchFamily="18" charset="-78"/>
                <a:cs typeface="Simplified Arabic" panose="02020603050405020304" pitchFamily="18" charset="-78"/>
              </a:rPr>
              <a:t> المزين بالحية الملكية حارسة الفراعنة وتبدو يداه مبسوطتان على ركبتيه واسمه على خرطوش </a:t>
            </a:r>
            <a:r>
              <a:rPr lang="ar-SA" sz="2000" dirty="0" err="1" smtClean="0">
                <a:latin typeface="Simplified Arabic" panose="02020603050405020304" pitchFamily="18" charset="-78"/>
                <a:cs typeface="Simplified Arabic" panose="02020603050405020304" pitchFamily="18" charset="-78"/>
              </a:rPr>
              <a:t>ملكى</a:t>
            </a:r>
            <a:r>
              <a:rPr lang="ar-SA" sz="2000" dirty="0" smtClean="0">
                <a:latin typeface="Simplified Arabic" panose="02020603050405020304" pitchFamily="18" charset="-78"/>
                <a:cs typeface="Simplified Arabic" panose="02020603050405020304" pitchFamily="18" charset="-78"/>
              </a:rPr>
              <a:t> على حزامه</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على </a:t>
            </a:r>
            <a:r>
              <a:rPr lang="ar-SA" sz="2000" dirty="0" err="1" smtClean="0">
                <a:latin typeface="Simplified Arabic" panose="02020603050405020304" pitchFamily="18" charset="-78"/>
                <a:cs typeface="Simplified Arabic" panose="02020603050405020304" pitchFamily="18" charset="-78"/>
              </a:rPr>
              <a:t>جانبى</a:t>
            </a:r>
            <a:r>
              <a:rPr lang="ar-SA" sz="2000" dirty="0" smtClean="0">
                <a:latin typeface="Simplified Arabic" panose="02020603050405020304" pitchFamily="18" charset="-78"/>
                <a:cs typeface="Simplified Arabic" panose="02020603050405020304" pitchFamily="18" charset="-78"/>
              </a:rPr>
              <a:t> الأرجل عمودان مكتوبان بالهيروغليفية مكتوب عليهما اسمه وألقابه وعلى جانبيه كان يوجد رسم</a:t>
            </a:r>
            <a:r>
              <a:rPr lang="en-US" sz="2000" dirty="0" smtClean="0">
                <a:latin typeface="Simplified Arabic" panose="02020603050405020304" pitchFamily="18" charset="-78"/>
                <a:cs typeface="Simplified Arabic" panose="02020603050405020304" pitchFamily="18" charset="-78"/>
              </a:rPr>
              <a:t> sm3-t3wy</a:t>
            </a:r>
            <a:r>
              <a:rPr lang="ar-SA" sz="2000" dirty="0" smtClean="0">
                <a:latin typeface="Simplified Arabic" panose="02020603050405020304" pitchFamily="18" charset="-78"/>
                <a:cs typeface="Simplified Arabic" panose="02020603050405020304" pitchFamily="18" charset="-78"/>
              </a:rPr>
              <a:t>، رمز اتحاد مصر السفلى والعليا، لم يبق منه سوى جزء من نبات البردي. ونجد أن ملامح تمثال الملك تحتمس الثالث تشبه ملامح الملكة حتشبسوت</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endParaRPr lang="ar-EG" sz="2000" dirty="0">
              <a:latin typeface="Simplified Arabic" panose="02020603050405020304" pitchFamily="18" charset="-78"/>
              <a:cs typeface="Simplified Arabic" panose="02020603050405020304"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804">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14546" y="274638"/>
            <a:ext cx="4643470" cy="1296974"/>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107504" y="1643050"/>
            <a:ext cx="2464232" cy="4954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2843808" y="1700808"/>
            <a:ext cx="6192688" cy="5447645"/>
          </a:xfrm>
          <a:prstGeom prst="rect">
            <a:avLst/>
          </a:prstGeom>
        </p:spPr>
        <p:txBody>
          <a:bodyPr wrap="square">
            <a:spAutoFit/>
          </a:bodyPr>
          <a:lstStyle/>
          <a:p>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تمثال جالس لتحتمس الثالث</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المتحف المصري</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تمثال يصور الملك تحتمس الثالث على كرسي العرش وهو يرتدي النمس الملكي واللحية المستعارة </a:t>
            </a:r>
            <a:r>
              <a:rPr lang="ar-SA" sz="2400" dirty="0" err="1" smtClean="0">
                <a:latin typeface="Simplified Arabic" panose="02020603050405020304" pitchFamily="18" charset="-78"/>
                <a:cs typeface="Simplified Arabic" panose="02020603050405020304" pitchFamily="18" charset="-78"/>
              </a:rPr>
              <a:t>والشنديد</a:t>
            </a:r>
            <a:r>
              <a:rPr lang="ar-SA" sz="2400" dirty="0" smtClean="0">
                <a:latin typeface="Simplified Arabic" panose="02020603050405020304" pitchFamily="18" charset="-78"/>
                <a:cs typeface="Simplified Arabic" panose="02020603050405020304" pitchFamily="18" charset="-78"/>
              </a:rPr>
              <a:t> الملكي</a:t>
            </a:r>
            <a:r>
              <a:rPr lang="en-US" sz="2400" dirty="0" smtClean="0">
                <a:latin typeface="Simplified Arabic" panose="02020603050405020304" pitchFamily="18" charset="-78"/>
                <a:cs typeface="Simplified Arabic" panose="02020603050405020304" pitchFamily="18" charset="-78"/>
              </a:rPr>
              <a:t> .</a:t>
            </a:r>
            <a:br>
              <a:rPr lang="en-US" sz="2400" dirty="0" smtClean="0">
                <a:latin typeface="Simplified Arabic" panose="02020603050405020304" pitchFamily="18" charset="-78"/>
                <a:cs typeface="Simplified Arabic" panose="02020603050405020304" pitchFamily="18" charset="-78"/>
              </a:rPr>
            </a:br>
            <a:r>
              <a:rPr lang="ar-SA" sz="2400" dirty="0" smtClean="0">
                <a:latin typeface="Simplified Arabic" panose="02020603050405020304" pitchFamily="18" charset="-78"/>
                <a:cs typeface="Simplified Arabic" panose="02020603050405020304" pitchFamily="18" charset="-78"/>
              </a:rPr>
              <a:t>ويضع يده اليمنى مبسوطة على ركبته اليمنى والتي أصابها التلف بينما </a:t>
            </a:r>
            <a:r>
              <a:rPr lang="ar-SA" sz="2400" dirty="0" err="1" smtClean="0">
                <a:latin typeface="Simplified Arabic" panose="02020603050405020304" pitchFamily="18" charset="-78"/>
                <a:cs typeface="Simplified Arabic" panose="02020603050405020304" pitchFamily="18" charset="-78"/>
              </a:rPr>
              <a:t>اليسرى</a:t>
            </a:r>
            <a:r>
              <a:rPr lang="ar-SA" sz="2400" dirty="0" smtClean="0">
                <a:latin typeface="Simplified Arabic" panose="02020603050405020304" pitchFamily="18" charset="-78"/>
                <a:cs typeface="Simplified Arabic" panose="02020603050405020304" pitchFamily="18" charset="-78"/>
              </a:rPr>
              <a:t> مقبوضة على </a:t>
            </a:r>
            <a:r>
              <a:rPr lang="ar-SA" sz="2400" dirty="0" err="1" smtClean="0">
                <a:latin typeface="Simplified Arabic" panose="02020603050405020304" pitchFamily="18" charset="-78"/>
                <a:cs typeface="Simplified Arabic" panose="02020603050405020304" pitchFamily="18" charset="-78"/>
              </a:rPr>
              <a:t>المكس</a:t>
            </a:r>
            <a:r>
              <a:rPr lang="ar-SA" sz="2400" dirty="0" smtClean="0">
                <a:latin typeface="Simplified Arabic" panose="02020603050405020304" pitchFamily="18" charset="-78"/>
                <a:cs typeface="Simplified Arabic" panose="02020603050405020304" pitchFamily="18" charset="-78"/>
              </a:rPr>
              <a:t> على ركبته </a:t>
            </a:r>
            <a:r>
              <a:rPr lang="ar-SA" sz="2400" dirty="0" err="1" smtClean="0">
                <a:latin typeface="Simplified Arabic" panose="02020603050405020304" pitchFamily="18" charset="-78"/>
                <a:cs typeface="Simplified Arabic" panose="02020603050405020304" pitchFamily="18" charset="-78"/>
              </a:rPr>
              <a:t>اليسرى</a:t>
            </a:r>
            <a:r>
              <a:rPr lang="en-US" sz="2400" dirty="0" smtClean="0">
                <a:latin typeface="Simplified Arabic" panose="02020603050405020304" pitchFamily="18" charset="-78"/>
                <a:cs typeface="Simplified Arabic" panose="02020603050405020304" pitchFamily="18" charset="-78"/>
              </a:rPr>
              <a:t>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ونجد ملامح دقيقة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الوجه وتمثيل جميل لتفاصيل النمس الملكي ونجد عدم تناسب النسب التشريحية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الأقدام حيث تظهر الأصابع عريضة للغاية وعلى قاعدة الكرسي وتحت قدمي الملك تمثيل للأقواس التسعة وهم رمز لأعداء الملك من الأمم والشعوب الأجنبية وكأنه يطأ عليهم</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876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9144000" cy="6597352"/>
          </a:xfrm>
        </p:spPr>
        <p:txBody>
          <a:bodyPr>
            <a:normAutofit/>
          </a:bodyPr>
          <a:lstStyle/>
          <a:p>
            <a:pPr marL="0" indent="0" algn="justLow" eaLnBrk="0" fontAlgn="base" hangingPunct="0">
              <a:lnSpc>
                <a:spcPct val="150000"/>
              </a:lnSpc>
              <a:spcBef>
                <a:spcPct val="0"/>
              </a:spcBef>
              <a:spcAft>
                <a:spcPct val="0"/>
              </a:spcAft>
              <a:buNone/>
            </a:pPr>
            <a:r>
              <a:rPr lang="ar-SA" sz="2600" dirty="0">
                <a:latin typeface="Simplified Arabic" panose="02020603050405020304" pitchFamily="18" charset="-78"/>
                <a:cs typeface="Simplified Arabic" panose="02020603050405020304" pitchFamily="18" charset="-78"/>
              </a:rPr>
              <a:t>و لما كان ملوك الاسرة الثامنة عشر ينتمون الى الجنوب فهم قد انحدروا من ملوك الاسرة السابعة عشر لحما و دما, لذلك نجد ان الفن </a:t>
            </a:r>
            <a:r>
              <a:rPr lang="ar-SA" sz="2600" dirty="0" smtClean="0">
                <a:latin typeface="Simplified Arabic" panose="02020603050405020304" pitchFamily="18" charset="-78"/>
                <a:cs typeface="Simplified Arabic" panose="02020603050405020304" pitchFamily="18" charset="-78"/>
              </a:rPr>
              <a:t>الطيب</a:t>
            </a:r>
            <a:r>
              <a:rPr lang="ar-EG" sz="2600" dirty="0" smtClean="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هو السائد في هذه الفترة , و كان ممثلا في طرازين (اسلوبين) </a:t>
            </a:r>
            <a:r>
              <a:rPr lang="ar-SA" sz="2600" dirty="0" smtClean="0">
                <a:latin typeface="Simplified Arabic" panose="02020603050405020304" pitchFamily="18" charset="-78"/>
                <a:cs typeface="Simplified Arabic" panose="02020603050405020304" pitchFamily="18" charset="-78"/>
              </a:rPr>
              <a:t>هما</a:t>
            </a:r>
            <a:r>
              <a:rPr lang="en-US" sz="2600" dirty="0" smtClean="0">
                <a:latin typeface="Simplified Arabic" panose="02020603050405020304" pitchFamily="18" charset="-78"/>
                <a:cs typeface="Simplified Arabic" panose="02020603050405020304" pitchFamily="18" charset="-78"/>
              </a:rPr>
              <a:t>;</a:t>
            </a:r>
            <a:endParaRPr lang="en-US" sz="2600" dirty="0">
              <a:latin typeface="Simplified Arabic" panose="02020603050405020304" pitchFamily="18" charset="-78"/>
              <a:cs typeface="Simplified Arabic" panose="02020603050405020304" pitchFamily="18" charset="-78"/>
            </a:endParaRPr>
          </a:p>
          <a:p>
            <a:pPr marL="0" indent="0" algn="justLow" eaLnBrk="0" fontAlgn="base" hangingPunct="0">
              <a:lnSpc>
                <a:spcPct val="150000"/>
              </a:lnSpc>
              <a:spcBef>
                <a:spcPct val="0"/>
              </a:spcBef>
              <a:spcAft>
                <a:spcPct val="0"/>
              </a:spcAft>
              <a:buNone/>
            </a:pPr>
            <a:r>
              <a:rPr lang="ar-EG" sz="2600" dirty="0">
                <a:latin typeface="Simplified Arabic" panose="02020603050405020304" pitchFamily="18" charset="-78"/>
                <a:cs typeface="Simplified Arabic" panose="02020603050405020304" pitchFamily="18" charset="-78"/>
              </a:rPr>
              <a:t>1- ا</a:t>
            </a:r>
            <a:r>
              <a:rPr lang="ar-SA" sz="2600" dirty="0">
                <a:latin typeface="Simplified Arabic" panose="02020603050405020304" pitchFamily="18" charset="-78"/>
                <a:cs typeface="Simplified Arabic" panose="02020603050405020304" pitchFamily="18" charset="-78"/>
              </a:rPr>
              <a:t>لطراز </a:t>
            </a:r>
            <a:r>
              <a:rPr lang="ar-SA" sz="2600" dirty="0" smtClean="0">
                <a:latin typeface="Simplified Arabic" panose="02020603050405020304" pitchFamily="18" charset="-78"/>
                <a:cs typeface="Simplified Arabic" panose="02020603050405020304" pitchFamily="18" charset="-78"/>
              </a:rPr>
              <a:t>الطيب</a:t>
            </a:r>
            <a:r>
              <a:rPr lang="ar-EG" sz="2600" dirty="0" smtClean="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الرسم</a:t>
            </a:r>
            <a:r>
              <a:rPr lang="ar-EG" sz="2600" dirty="0" smtClean="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و الذى عرف اثناء عصر الدولة الوسطى </a:t>
            </a:r>
            <a:r>
              <a:rPr lang="ar-SA" sz="2600" dirty="0" smtClean="0">
                <a:latin typeface="Simplified Arabic" panose="02020603050405020304" pitchFamily="18" charset="-78"/>
                <a:cs typeface="Simplified Arabic" panose="02020603050405020304" pitchFamily="18" charset="-78"/>
              </a:rPr>
              <a:t>ابتداء</a:t>
            </a:r>
            <a:r>
              <a:rPr lang="ar-EG" sz="2600" dirty="0" smtClean="0">
                <a:latin typeface="Simplified Arabic" panose="02020603050405020304" pitchFamily="18" charset="-78"/>
                <a:cs typeface="Simplified Arabic" panose="02020603050405020304" pitchFamily="18" charset="-78"/>
              </a:rPr>
              <a:t>اً</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من عصر الملك </a:t>
            </a:r>
            <a:r>
              <a:rPr lang="ar-SA" sz="2600" dirty="0" err="1">
                <a:latin typeface="Simplified Arabic" panose="02020603050405020304" pitchFamily="18" charset="-78"/>
                <a:cs typeface="Simplified Arabic" panose="02020603050405020304" pitchFamily="18" charset="-78"/>
              </a:rPr>
              <a:t>منتوحتب</a:t>
            </a:r>
            <a:r>
              <a:rPr lang="ar-SA" sz="2600" dirty="0">
                <a:latin typeface="Simplified Arabic" panose="02020603050405020304" pitchFamily="18" charset="-78"/>
                <a:cs typeface="Simplified Arabic" panose="02020603050405020304" pitchFamily="18" charset="-78"/>
              </a:rPr>
              <a:t> </a:t>
            </a:r>
            <a:r>
              <a:rPr lang="ar-SA" sz="2600" dirty="0" err="1">
                <a:latin typeface="Simplified Arabic" panose="02020603050405020304" pitchFamily="18" charset="-78"/>
                <a:cs typeface="Simplified Arabic" panose="02020603050405020304" pitchFamily="18" charset="-78"/>
              </a:rPr>
              <a:t>الثانى</a:t>
            </a:r>
            <a:r>
              <a:rPr lang="ar-SA" sz="2600" dirty="0">
                <a:latin typeface="Simplified Arabic" panose="02020603050405020304" pitchFamily="18" charset="-78"/>
                <a:cs typeface="Simplified Arabic" panose="02020603050405020304" pitchFamily="18" charset="-78"/>
              </a:rPr>
              <a:t> نب حبت رع </a:t>
            </a:r>
            <a:r>
              <a:rPr lang="ar-EG" sz="2600" dirty="0" smtClean="0">
                <a:latin typeface="Simplified Arabic" panose="02020603050405020304" pitchFamily="18" charset="-78"/>
                <a:cs typeface="Simplified Arabic" panose="02020603050405020304" pitchFamily="18" charset="-78"/>
              </a:rPr>
              <a:t>.</a:t>
            </a:r>
            <a:endParaRPr lang="en-US" sz="2600" dirty="0">
              <a:latin typeface="Simplified Arabic" panose="02020603050405020304" pitchFamily="18" charset="-78"/>
              <a:cs typeface="Simplified Arabic" panose="02020603050405020304" pitchFamily="18" charset="-78"/>
            </a:endParaRPr>
          </a:p>
          <a:p>
            <a:pPr marL="0" indent="0" algn="justLow" eaLnBrk="0" fontAlgn="base" hangingPunct="0">
              <a:lnSpc>
                <a:spcPct val="150000"/>
              </a:lnSpc>
              <a:spcBef>
                <a:spcPct val="0"/>
              </a:spcBef>
              <a:spcAft>
                <a:spcPct val="0"/>
              </a:spcAft>
              <a:buNone/>
            </a:pPr>
            <a:r>
              <a:rPr lang="ar-SA" sz="2600" dirty="0">
                <a:latin typeface="Simplified Arabic" panose="02020603050405020304" pitchFamily="18" charset="-78"/>
                <a:cs typeface="Simplified Arabic" panose="02020603050405020304" pitchFamily="18" charset="-78"/>
              </a:rPr>
              <a:t>2- الطراز </a:t>
            </a:r>
            <a:r>
              <a:rPr lang="ar-SA" sz="2600" dirty="0" smtClean="0">
                <a:latin typeface="Simplified Arabic" panose="02020603050405020304" pitchFamily="18" charset="-78"/>
                <a:cs typeface="Simplified Arabic" panose="02020603050405020304" pitchFamily="18" charset="-78"/>
              </a:rPr>
              <a:t>الطيب</a:t>
            </a:r>
            <a:r>
              <a:rPr lang="ar-EG" sz="2600" dirty="0" smtClean="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غير </a:t>
            </a:r>
            <a:r>
              <a:rPr lang="ar-SA" sz="2600" dirty="0" smtClean="0">
                <a:latin typeface="Simplified Arabic" panose="02020603050405020304" pitchFamily="18" charset="-78"/>
                <a:cs typeface="Simplified Arabic" panose="02020603050405020304" pitchFamily="18" charset="-78"/>
              </a:rPr>
              <a:t>الرسم</a:t>
            </a:r>
            <a:r>
              <a:rPr lang="ar-EG" sz="2600" dirty="0" smtClean="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-المحلى- و الذى تطور في الجنوب اثناء عصر الانتقال </a:t>
            </a:r>
            <a:r>
              <a:rPr lang="ar-SA" sz="2600" dirty="0" err="1">
                <a:latin typeface="Simplified Arabic" panose="02020603050405020304" pitchFamily="18" charset="-78"/>
                <a:cs typeface="Simplified Arabic" panose="02020603050405020304" pitchFamily="18" charset="-78"/>
              </a:rPr>
              <a:t>الثانى</a:t>
            </a:r>
            <a:r>
              <a:rPr lang="ar-SA" sz="2600" dirty="0">
                <a:latin typeface="Simplified Arabic" panose="02020603050405020304" pitchFamily="18" charset="-78"/>
                <a:cs typeface="Simplified Arabic" panose="02020603050405020304" pitchFamily="18" charset="-78"/>
              </a:rPr>
              <a:t>.</a:t>
            </a:r>
            <a:endParaRPr lang="en-US" sz="2600" dirty="0">
              <a:latin typeface="Simplified Arabic" panose="02020603050405020304" pitchFamily="18" charset="-78"/>
              <a:cs typeface="Simplified Arabic" panose="02020603050405020304" pitchFamily="18" charset="-78"/>
            </a:endParaRPr>
          </a:p>
          <a:p>
            <a:pPr marL="0" indent="0" algn="justLow" eaLnBrk="0" fontAlgn="base" hangingPunct="0">
              <a:lnSpc>
                <a:spcPct val="150000"/>
              </a:lnSpc>
              <a:spcBef>
                <a:spcPct val="0"/>
              </a:spcBef>
              <a:spcAft>
                <a:spcPct val="0"/>
              </a:spcAft>
              <a:buNone/>
            </a:pPr>
            <a:r>
              <a:rPr lang="ar-SA" sz="2600" dirty="0">
                <a:latin typeface="Simplified Arabic" panose="02020603050405020304" pitchFamily="18" charset="-78"/>
                <a:cs typeface="Simplified Arabic" panose="02020603050405020304" pitchFamily="18" charset="-78"/>
              </a:rPr>
              <a:t>اما الاسلوب المنفى هو الذى كان سائد في الشمال منذ عصر الدولة القديمة , و استمر قائما في بعض الاعمال الفنية لملوك الاسرة الثانية عشر , فيبدوا ان </a:t>
            </a:r>
            <a:r>
              <a:rPr lang="ar-SA" sz="2600" dirty="0" smtClean="0">
                <a:latin typeface="Simplified Arabic" panose="02020603050405020304" pitchFamily="18" charset="-78"/>
                <a:cs typeface="Simplified Arabic" panose="02020603050405020304" pitchFamily="18" charset="-78"/>
              </a:rPr>
              <a:t>فنان</a:t>
            </a:r>
            <a:r>
              <a:rPr lang="ar-EG" sz="2600" dirty="0">
                <a:latin typeface="Simplified Arabic" panose="02020603050405020304" pitchFamily="18" charset="-78"/>
                <a:cs typeface="Simplified Arabic" panose="02020603050405020304" pitchFamily="18" charset="-78"/>
              </a:rPr>
              <a:t>ي</a:t>
            </a:r>
            <a:r>
              <a:rPr lang="ar-SA" sz="2600" dirty="0" smtClean="0">
                <a:latin typeface="Simplified Arabic" panose="02020603050405020304" pitchFamily="18" charset="-78"/>
                <a:cs typeface="Simplified Arabic" panose="02020603050405020304" pitchFamily="18" charset="-78"/>
              </a:rPr>
              <a:t> </a:t>
            </a:r>
            <a:r>
              <a:rPr lang="ar-SA" sz="2600" dirty="0">
                <a:latin typeface="Simplified Arabic" panose="02020603050405020304" pitchFamily="18" charset="-78"/>
                <a:cs typeface="Simplified Arabic" panose="02020603050405020304" pitchFamily="18" charset="-78"/>
              </a:rPr>
              <a:t>مطلع الاسرة الثامنة عشر قد تجنبوه لبعض الوقت</a:t>
            </a:r>
            <a:r>
              <a:rPr lang="ar-SA" dirty="0" smtClean="0">
                <a:latin typeface="ArialCoptic" charset="0"/>
                <a:ea typeface="Times New Roman" pitchFamily="18" charset="0"/>
                <a:cs typeface="Arial" pitchFamily="34" charset="0"/>
              </a:rPr>
              <a:t>.</a:t>
            </a:r>
            <a:endParaRPr lang="en-US" dirty="0" smtClean="0">
              <a:latin typeface="ArialCoptic" charset="0"/>
              <a:ea typeface="Times New Roman" pitchFamily="18" charset="0"/>
              <a:cs typeface="Arial" pitchFamily="34" charset="0"/>
            </a:endParaRPr>
          </a:p>
          <a:p>
            <a:pPr marL="0" indent="0" algn="justLow" eaLnBrk="0" fontAlgn="base" hangingPunct="0">
              <a:lnSpc>
                <a:spcPct val="150000"/>
              </a:lnSpc>
              <a:spcBef>
                <a:spcPct val="0"/>
              </a:spcBef>
              <a:spcAft>
                <a:spcPct val="0"/>
              </a:spcAft>
              <a:buNone/>
            </a:pP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4434683"/>
      </p:ext>
    </p:extLst>
  </p:cSld>
  <p:clrMapOvr>
    <a:masterClrMapping/>
  </p:clrMapOvr>
  <p:transition advTm="4965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39752" y="332656"/>
            <a:ext cx="4572032" cy="796908"/>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357298"/>
            <a:ext cx="3635896" cy="4808006"/>
          </a:xfrm>
          <a:prstGeom prst="rect">
            <a:avLst/>
          </a:prstGeom>
          <a:noFill/>
          <a:ln w="9525">
            <a:noFill/>
            <a:miter lim="800000"/>
            <a:headEnd/>
            <a:tailEnd/>
          </a:ln>
        </p:spPr>
      </p:pic>
      <p:sp>
        <p:nvSpPr>
          <p:cNvPr id="5" name="مستطيل 4"/>
          <p:cNvSpPr/>
          <p:nvPr/>
        </p:nvSpPr>
        <p:spPr>
          <a:xfrm>
            <a:off x="3635896" y="1268760"/>
            <a:ext cx="5508104" cy="4708981"/>
          </a:xfrm>
          <a:prstGeom prst="rect">
            <a:avLst/>
          </a:prstGeom>
        </p:spPr>
        <p:txBody>
          <a:bodyPr wrap="square" anchor="ctr">
            <a:spAutoFit/>
          </a:bodyPr>
          <a:lstStyle/>
          <a:p>
            <a:r>
              <a:rPr lang="ar-EG" sz="2000" dirty="0" smtClean="0">
                <a:solidFill>
                  <a:srgbClr val="000099"/>
                </a:solidFill>
                <a:latin typeface="Simplified Arabic" panose="02020603050405020304" pitchFamily="18" charset="-78"/>
                <a:ea typeface="Times New Roman"/>
                <a:cs typeface="Simplified Arabic" panose="02020603050405020304" pitchFamily="18" charset="-78"/>
              </a:rPr>
              <a:t>-</a:t>
            </a:r>
            <a:r>
              <a:rPr lang="ar-SA" sz="2000" dirty="0" smtClean="0">
                <a:solidFill>
                  <a:srgbClr val="000099"/>
                </a:solidFill>
                <a:latin typeface="Simplified Arabic" panose="02020603050405020304" pitchFamily="18" charset="-78"/>
                <a:ea typeface="Times New Roman"/>
                <a:cs typeface="Simplified Arabic" panose="02020603050405020304" pitchFamily="18" charset="-78"/>
              </a:rPr>
              <a:t>تمثال لتحتمس الثالث</a:t>
            </a:r>
            <a: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t/>
            </a:r>
            <a:b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br>
            <a: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t>- </a:t>
            </a:r>
            <a:r>
              <a:rPr lang="ar-SA" sz="2000" dirty="0" err="1" smtClean="0">
                <a:solidFill>
                  <a:srgbClr val="000099"/>
                </a:solidFill>
                <a:latin typeface="Simplified Arabic" panose="02020603050405020304" pitchFamily="18" charset="-78"/>
                <a:ea typeface="Times New Roman"/>
                <a:cs typeface="Simplified Arabic" panose="02020603050405020304" pitchFamily="18" charset="-78"/>
              </a:rPr>
              <a:t>حجرجيري</a:t>
            </a:r>
            <a:r>
              <a:rPr lang="ar-SA" sz="2000" dirty="0" smtClean="0">
                <a:solidFill>
                  <a:srgbClr val="000099"/>
                </a:solidFill>
                <a:latin typeface="Simplified Arabic" panose="02020603050405020304" pitchFamily="18" charset="-78"/>
                <a:ea typeface="Times New Roman"/>
                <a:cs typeface="Simplified Arabic" panose="02020603050405020304" pitchFamily="18" charset="-78"/>
              </a:rPr>
              <a:t> </a:t>
            </a:r>
            <a:r>
              <a:rPr lang="ar-SA" sz="2000" dirty="0" err="1" smtClean="0">
                <a:solidFill>
                  <a:srgbClr val="000099"/>
                </a:solidFill>
                <a:latin typeface="Simplified Arabic" panose="02020603050405020304" pitchFamily="18" charset="-78"/>
                <a:ea typeface="Times New Roman"/>
                <a:cs typeface="Simplified Arabic" panose="02020603050405020304" pitchFamily="18" charset="-78"/>
              </a:rPr>
              <a:t>بللوري</a:t>
            </a:r>
            <a: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t/>
            </a:r>
            <a:b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br>
            <a:r>
              <a:rPr lang="en-US" sz="2000" dirty="0" smtClean="0">
                <a:solidFill>
                  <a:srgbClr val="000099"/>
                </a:solidFill>
                <a:latin typeface="Simplified Arabic" panose="02020603050405020304" pitchFamily="18" charset="-78"/>
                <a:ea typeface="Times New Roman"/>
                <a:cs typeface="Simplified Arabic" panose="02020603050405020304" pitchFamily="18" charset="-78"/>
              </a:rPr>
              <a:t>- </a:t>
            </a:r>
            <a:r>
              <a:rPr lang="ar-SA" sz="2000" dirty="0" smtClean="0">
                <a:solidFill>
                  <a:srgbClr val="000099"/>
                </a:solidFill>
                <a:latin typeface="Simplified Arabic" panose="02020603050405020304" pitchFamily="18" charset="-78"/>
                <a:ea typeface="Times New Roman"/>
                <a:cs typeface="Simplified Arabic" panose="02020603050405020304" pitchFamily="18" charset="-78"/>
              </a:rPr>
              <a:t>المتحف المصري</a:t>
            </a: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r>
              <a:rPr lang="ar-EG" sz="2000" dirty="0" smtClean="0">
                <a:solidFill>
                  <a:srgbClr val="006600"/>
                </a:solidFill>
                <a:latin typeface="Simplified Arabic" panose="02020603050405020304" pitchFamily="18" charset="-78"/>
                <a:ea typeface="Times New Roman"/>
                <a:cs typeface="Simplified Arabic" panose="02020603050405020304" pitchFamily="18" charset="-78"/>
              </a:rPr>
              <a:t>*</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عثر على هذا التمثال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معبد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منتوحتب</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الثاني بالدير البحري، واكتشفه إدوارد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نافيل</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ونجد أن الوجه قد أزيل وأعيد تركيبه مرة ثانية...والتمثال فقد جزؤه الأسفل ويصور الملك وهو يرتدي النمس تحليه حية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الكوبرا</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ويرتدي اللحية المستعارة ويظهر التطعيم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العين ناهيك عن هيئته الرشيقة</a:t>
            </a: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 .</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ويمثل الملك تحتمس الثالث بهيئة رياضية رشيقة ، ونلاحظ أن التمثال أصابه التلف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منطقة الوجه وباقي الجسد</a:t>
            </a: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r>
              <a:rPr lang="ar-EG" sz="2000" dirty="0" smtClean="0">
                <a:solidFill>
                  <a:srgbClr val="006600"/>
                </a:solidFill>
                <a:latin typeface="Simplified Arabic" panose="02020603050405020304" pitchFamily="18" charset="-78"/>
                <a:ea typeface="Times New Roman"/>
                <a:cs typeface="Simplified Arabic" panose="02020603050405020304" pitchFamily="18" charset="-78"/>
              </a:rPr>
              <a:t>*</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ويظهر </a:t>
            </a:r>
            <a:r>
              <a:rPr lang="ar-SA" sz="20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2000" dirty="0" smtClean="0">
                <a:solidFill>
                  <a:srgbClr val="006600"/>
                </a:solidFill>
                <a:latin typeface="Simplified Arabic" panose="02020603050405020304" pitchFamily="18" charset="-78"/>
                <a:ea typeface="Times New Roman"/>
                <a:cs typeface="Simplified Arabic" panose="02020603050405020304" pitchFamily="18" charset="-78"/>
              </a:rPr>
              <a:t> التمثال ملامح دقيقة لتحتمس الثالث من حيث الأنف العريض والشفاه الدقيقة والعيون الواسعة والوجه المستدير</a:t>
            </a:r>
            <a: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t>.</a:t>
            </a:r>
            <a:br>
              <a:rPr lang="en-US" sz="2000" dirty="0" smtClean="0">
                <a:solidFill>
                  <a:srgbClr val="006600"/>
                </a:solidFill>
                <a:latin typeface="Simplified Arabic" panose="02020603050405020304" pitchFamily="18" charset="-78"/>
                <a:ea typeface="Times New Roman"/>
                <a:cs typeface="Simplified Arabic" panose="02020603050405020304" pitchFamily="18" charset="-78"/>
              </a:rPr>
            </a:br>
            <a:endParaRPr lang="ar-EG" sz="2000" dirty="0">
              <a:latin typeface="Simplified Arabic" panose="02020603050405020304" pitchFamily="18" charset="-78"/>
              <a:cs typeface="Simplified Arabic" panose="02020603050405020304" pitchFamily="18"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07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794" y="274638"/>
            <a:ext cx="5357850" cy="1225536"/>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الثالث</a:t>
            </a:r>
            <a:endParaRPr lang="ar-EG" dirty="0"/>
          </a:p>
        </p:txBody>
      </p:sp>
      <p:sp>
        <p:nvSpPr>
          <p:cNvPr id="3" name="عنصر نائب للمحتوى 2"/>
          <p:cNvSpPr>
            <a:spLocks noGrp="1"/>
          </p:cNvSpPr>
          <p:nvPr>
            <p:ph idx="1"/>
          </p:nvPr>
        </p:nvSpPr>
        <p:spPr/>
        <p:txBody>
          <a:bodyPr>
            <a:normAutofit/>
          </a:bodyPr>
          <a:lstStyle/>
          <a:p>
            <a:r>
              <a:rPr lang="ar-SA" dirty="0" smtClean="0"/>
              <a:t>تمثال مزدوج لتحتمس الثالث مع آمون رع</a:t>
            </a:r>
            <a:r>
              <a:rPr lang="en-US" dirty="0" smtClean="0"/>
              <a:t/>
            </a:r>
            <a:br>
              <a:rPr lang="en-US" dirty="0" smtClean="0"/>
            </a:br>
            <a:r>
              <a:rPr lang="en-US" dirty="0" smtClean="0"/>
              <a:t>- </a:t>
            </a:r>
            <a:r>
              <a:rPr lang="ar-SA" dirty="0" err="1" smtClean="0"/>
              <a:t>شست</a:t>
            </a:r>
            <a:r>
              <a:rPr lang="en-US" dirty="0" smtClean="0"/>
              <a:t/>
            </a:r>
            <a:br>
              <a:rPr lang="en-US" dirty="0" smtClean="0"/>
            </a:br>
            <a:r>
              <a:rPr lang="en-US" dirty="0" smtClean="0"/>
              <a:t>68 -</a:t>
            </a:r>
            <a:r>
              <a:rPr lang="ar-SA" dirty="0" smtClean="0"/>
              <a:t>سم</a:t>
            </a:r>
            <a:r>
              <a:rPr lang="en-US" dirty="0" smtClean="0"/>
              <a:t/>
            </a:r>
            <a:br>
              <a:rPr lang="en-US" dirty="0" smtClean="0"/>
            </a:br>
            <a:r>
              <a:rPr lang="en-US" dirty="0" smtClean="0"/>
              <a:t>- </a:t>
            </a:r>
            <a:r>
              <a:rPr lang="ar-SA" dirty="0" smtClean="0"/>
              <a:t>المتحف المصري</a:t>
            </a:r>
            <a:r>
              <a:rPr lang="en-US" dirty="0" smtClean="0"/>
              <a:t/>
            </a:r>
            <a:br>
              <a:rPr lang="en-US" dirty="0" smtClean="0"/>
            </a:br>
            <a:r>
              <a:rPr lang="en-US" dirty="0" smtClean="0"/>
              <a:t/>
            </a:r>
            <a:br>
              <a:rPr lang="en-US" dirty="0" smtClean="0"/>
            </a:br>
            <a:r>
              <a:rPr lang="en-US" dirty="0" smtClean="0"/>
              <a:t/>
            </a:r>
            <a:br>
              <a:rPr lang="en-US" dirty="0" smtClean="0"/>
            </a:br>
            <a:endParaRPr lang="ar-EG" dirty="0"/>
          </a:p>
        </p:txBody>
      </p:sp>
      <p:pic>
        <p:nvPicPr>
          <p:cNvPr id="4" name="صورة 3" descr="صورة"/>
          <p:cNvPicPr/>
          <p:nvPr/>
        </p:nvPicPr>
        <p:blipFill>
          <a:blip r:embed="rId4"/>
          <a:srcRect/>
          <a:stretch>
            <a:fillRect/>
          </a:stretch>
        </p:blipFill>
        <p:spPr bwMode="auto">
          <a:xfrm>
            <a:off x="0" y="2420888"/>
            <a:ext cx="5458691" cy="4090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719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488" y="260648"/>
            <a:ext cx="4286280" cy="1154098"/>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600200"/>
            <a:ext cx="9144000" cy="5257800"/>
          </a:xfrm>
        </p:spPr>
        <p:txBody>
          <a:bodyPr>
            <a:noAutofit/>
          </a:bodyPr>
          <a:lstStyle/>
          <a:p>
            <a:r>
              <a:rPr lang="ar-SA" sz="2800" dirty="0" smtClean="0"/>
              <a:t>عُثَر عليه بالكرنك، تمثال مزدوج أبدع نحته، لتحتمس الثالث والإله آمون رع؛ متعانقين في لفتة لطيفة تعبر عن الوحدة. ويرتدي الملك تاج </a:t>
            </a:r>
            <a:r>
              <a:rPr lang="ar-SA" sz="2800" dirty="0" err="1" smtClean="0"/>
              <a:t>الأتف</a:t>
            </a:r>
            <a:r>
              <a:rPr lang="ar-SA" sz="2800" dirty="0" smtClean="0"/>
              <a:t> المرتفع بالريشتين الطويلتين وقرني الكبش، ويرتدي تحته غطاء الرأس الملكي "النمس</a:t>
            </a:r>
            <a:r>
              <a:rPr lang="en-US" sz="2800" dirty="0" smtClean="0"/>
              <a:t> " </a:t>
            </a:r>
            <a:r>
              <a:rPr lang="ar-SA" sz="2800" dirty="0" smtClean="0"/>
              <a:t>من الكتان، ويضع كذلك اللحية الملكية المتموجة المستعارة الخاصة </a:t>
            </a:r>
            <a:r>
              <a:rPr lang="ar-SA" sz="2800" dirty="0" err="1" smtClean="0"/>
              <a:t>بالإحتفالات</a:t>
            </a:r>
            <a:r>
              <a:rPr lang="en-US" sz="2800" dirty="0" smtClean="0"/>
              <a:t>.</a:t>
            </a:r>
            <a:br>
              <a:rPr lang="en-US" sz="2800" dirty="0" smtClean="0"/>
            </a:br>
            <a:r>
              <a:rPr lang="en-US" sz="2800" dirty="0" smtClean="0"/>
              <a:t/>
            </a:r>
            <a:br>
              <a:rPr lang="en-US" sz="2800" dirty="0" smtClean="0"/>
            </a:br>
            <a:r>
              <a:rPr lang="ar-SA" sz="2800" dirty="0" smtClean="0"/>
              <a:t>ويبدو الملك وسيما؛ بملامح ناعمة وأنف معقوف. ويبينه الجذع النحيف شخصا شابا رياضيا. ويرتدي الملك </a:t>
            </a:r>
            <a:r>
              <a:rPr lang="ar-SA" sz="2800" dirty="0" err="1" smtClean="0"/>
              <a:t>نقبة</a:t>
            </a:r>
            <a:r>
              <a:rPr lang="ar-SA" sz="2800" dirty="0" smtClean="0"/>
              <a:t> ملكية قصيرة ذات طيات ويمسك بعلامة عنخ رمز العمر المديد. وتظهر على الجانب الأيمن للتمثال نقوش مكتوبة تعطي اسم الملك ولقبه: "المعبود، من-خبر-رع، عله يتمتع بطول العمر</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ar-SA" sz="2800" dirty="0" smtClean="0"/>
              <a:t>ولقد كسر تمثال الإله وفقد معظمه، وكانت هناك محاولة لترميمه في الأزمنة القديمة. ويظهر هذا واضحا من الأخاديد المحفورة في الجزء العلوي؛ بغرض تثبيت القطع المكسورة في مواضعها</a:t>
            </a:r>
            <a:r>
              <a:rPr lang="en-US" sz="2800" dirty="0" smtClean="0"/>
              <a:t>.</a:t>
            </a:r>
            <a:endParaRPr lang="ar-EG"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778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643174" y="274638"/>
            <a:ext cx="4429156" cy="939784"/>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571612"/>
            <a:ext cx="3851920" cy="5097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3782192" y="1392310"/>
            <a:ext cx="5076056" cy="1107996"/>
          </a:xfrm>
          <a:prstGeom prst="rect">
            <a:avLst/>
          </a:prstGeom>
        </p:spPr>
        <p:txBody>
          <a:bodyPr wrap="square">
            <a:spAutoFit/>
          </a:bodyPr>
          <a:lstStyle/>
          <a:p>
            <a:pPr marL="342900" indent="-342900">
              <a:buFont typeface="Arial" panose="020B0604020202020204" pitchFamily="34" charset="0"/>
              <a:buChar char="•"/>
            </a:pPr>
            <a:r>
              <a:rPr lang="ar-SA" sz="2400" dirty="0" smtClean="0">
                <a:latin typeface="Simplified Arabic" panose="02020603050405020304" pitchFamily="18" charset="-78"/>
                <a:cs typeface="Simplified Arabic" panose="02020603050405020304" pitchFamily="18" charset="-78"/>
              </a:rPr>
              <a:t>تمثال جالس لتحتمس الثالث</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متحف </a:t>
            </a:r>
            <a:r>
              <a:rPr lang="ar-SA" sz="2400" dirty="0" err="1" smtClean="0">
                <a:latin typeface="Simplified Arabic" panose="02020603050405020304" pitchFamily="18" charset="-78"/>
                <a:cs typeface="Simplified Arabic" panose="02020603050405020304" pitchFamily="18" charset="-78"/>
              </a:rPr>
              <a:t>تورين</a:t>
            </a:r>
            <a:r>
              <a:rPr lang="en-US" dirty="0" smtClean="0"/>
              <a:t/>
            </a:r>
            <a:br>
              <a:rPr lang="en-US" dirty="0" smtClean="0"/>
            </a:br>
            <a:endParaRPr lang="ar-EG" dirty="0"/>
          </a:p>
        </p:txBody>
      </p:sp>
      <p:sp>
        <p:nvSpPr>
          <p:cNvPr id="6" name="مستطيل 5"/>
          <p:cNvSpPr/>
          <p:nvPr/>
        </p:nvSpPr>
        <p:spPr>
          <a:xfrm>
            <a:off x="4286248" y="2500306"/>
            <a:ext cx="4572000" cy="4431983"/>
          </a:xfrm>
          <a:prstGeom prst="rect">
            <a:avLst/>
          </a:prstGeom>
        </p:spPr>
        <p:txBody>
          <a:bodyPr>
            <a:spAutoFit/>
          </a:bodyPr>
          <a:lstStyle/>
          <a:p>
            <a:pPr algn="justLow"/>
            <a:r>
              <a:rPr lang="ar-EG" sz="2400" dirty="0" smtClean="0"/>
              <a:t>*</a:t>
            </a:r>
            <a:r>
              <a:rPr lang="ar-SA" sz="2400" dirty="0" smtClean="0">
                <a:latin typeface="Simplified Arabic" panose="02020603050405020304" pitchFamily="18" charset="-78"/>
                <a:cs typeface="Simplified Arabic" panose="02020603050405020304" pitchFamily="18" charset="-78"/>
              </a:rPr>
              <a:t>تمثال يمثل الملك تحتمس الثالث جالساً على كرسي العرش والذي نقش على جانبيه علامة </a:t>
            </a:r>
            <a:r>
              <a:rPr lang="en-US" sz="2400" dirty="0" smtClean="0">
                <a:latin typeface="Simplified Arabic" panose="02020603050405020304" pitchFamily="18" charset="-78"/>
                <a:cs typeface="Simplified Arabic" panose="02020603050405020304" pitchFamily="18" charset="-78"/>
              </a:rPr>
              <a:t> sm3-t3wy </a:t>
            </a:r>
            <a:r>
              <a:rPr lang="ar-SA" sz="2400" dirty="0" smtClean="0">
                <a:latin typeface="Simplified Arabic" panose="02020603050405020304" pitchFamily="18" charset="-78"/>
                <a:cs typeface="Simplified Arabic" panose="02020603050405020304" pitchFamily="18" charset="-78"/>
              </a:rPr>
              <a:t>ويظهر</a:t>
            </a: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وهو يرتدي النمس من الكتان يحليه </a:t>
            </a:r>
            <a:r>
              <a:rPr lang="ar-SA" sz="2400" dirty="0" err="1" smtClean="0">
                <a:latin typeface="Simplified Arabic" panose="02020603050405020304" pitchFamily="18" charset="-78"/>
                <a:cs typeface="Simplified Arabic" panose="02020603050405020304" pitchFamily="18" charset="-78"/>
              </a:rPr>
              <a:t>الصل</a:t>
            </a:r>
            <a:r>
              <a:rPr lang="ar-SA" sz="2400" dirty="0" smtClean="0">
                <a:latin typeface="Simplified Arabic" panose="02020603050405020304" pitchFamily="18" charset="-78"/>
                <a:cs typeface="Simplified Arabic" panose="02020603050405020304" pitchFamily="18" charset="-78"/>
              </a:rPr>
              <a:t> الملكي </a:t>
            </a:r>
            <a:r>
              <a:rPr lang="ar-SA" sz="2400" dirty="0" err="1" smtClean="0">
                <a:latin typeface="Simplified Arabic" panose="02020603050405020304" pitchFamily="18" charset="-78"/>
                <a:cs typeface="Simplified Arabic" panose="02020603050405020304" pitchFamily="18" charset="-78"/>
              </a:rPr>
              <a:t>والشنديد</a:t>
            </a:r>
            <a:r>
              <a:rPr lang="ar-SA" sz="2400" dirty="0" smtClean="0">
                <a:latin typeface="Simplified Arabic" panose="02020603050405020304" pitchFamily="18" charset="-78"/>
                <a:cs typeface="Simplified Arabic" panose="02020603050405020304" pitchFamily="18" charset="-78"/>
              </a:rPr>
              <a:t> ويضع يده اليمنى مقبوضة على ركبته اليمنى بينما </a:t>
            </a:r>
            <a:r>
              <a:rPr lang="ar-SA" sz="2400" dirty="0" err="1" smtClean="0">
                <a:latin typeface="Simplified Arabic" panose="02020603050405020304" pitchFamily="18" charset="-78"/>
                <a:cs typeface="Simplified Arabic" panose="02020603050405020304" pitchFamily="18" charset="-78"/>
              </a:rPr>
              <a:t>اليسرى</a:t>
            </a:r>
            <a:r>
              <a:rPr lang="ar-SA" sz="2400" dirty="0" smtClean="0">
                <a:latin typeface="Simplified Arabic" panose="02020603050405020304" pitchFamily="18" charset="-78"/>
                <a:cs typeface="Simplified Arabic" panose="02020603050405020304" pitchFamily="18" charset="-78"/>
              </a:rPr>
              <a:t> مبسوطة على ركبته </a:t>
            </a:r>
            <a:r>
              <a:rPr lang="ar-SA" sz="2400" dirty="0" err="1" smtClean="0">
                <a:latin typeface="Simplified Arabic" panose="02020603050405020304" pitchFamily="18" charset="-78"/>
                <a:cs typeface="Simplified Arabic" panose="02020603050405020304" pitchFamily="18" charset="-78"/>
              </a:rPr>
              <a:t>اليسرى</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ونُقَش على كرسي العرش من الجانبين ألقاب الملك </a:t>
            </a:r>
            <a:r>
              <a:rPr lang="ar-SA" sz="2400" dirty="0" err="1" smtClean="0">
                <a:latin typeface="Simplified Arabic" panose="02020603050405020304" pitchFamily="18" charset="-78"/>
                <a:cs typeface="Simplified Arabic" panose="02020603050405020304" pitchFamily="18" charset="-78"/>
              </a:rPr>
              <a:t>واسمائه</a:t>
            </a:r>
            <a:r>
              <a:rPr lang="ar-SA" sz="2400" dirty="0" smtClean="0">
                <a:latin typeface="Simplified Arabic" panose="02020603050405020304" pitchFamily="18" charset="-78"/>
                <a:cs typeface="Simplified Arabic" panose="02020603050405020304" pitchFamily="18" charset="-78"/>
              </a:rPr>
              <a:t> ونلاحظ تضخم الساقين وعدم تناسب النسب التشريحية فيهما وخاصة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منطقة الأصابع</a:t>
            </a:r>
            <a:r>
              <a:rPr lang="en-US" sz="2400"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563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07704" y="116632"/>
            <a:ext cx="5500726" cy="1011222"/>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500174"/>
            <a:ext cx="3491880" cy="5097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180561" y="1268760"/>
            <a:ext cx="4572000" cy="1600438"/>
          </a:xfrm>
          <a:prstGeom prst="rect">
            <a:avLst/>
          </a:prstGeom>
        </p:spPr>
        <p:txBody>
          <a:bodyPr>
            <a:spAutoFit/>
          </a:bodyPr>
          <a:lstStyle/>
          <a:p>
            <a:pPr marL="342900" indent="-342900">
              <a:buFont typeface="Arial" panose="020B0604020202020204" pitchFamily="34" charset="0"/>
              <a:buChar char="•"/>
            </a:pPr>
            <a:r>
              <a:rPr lang="ar-EG" sz="2000" dirty="0"/>
              <a:t>ت</a:t>
            </a:r>
            <a:r>
              <a:rPr lang="ar-SA" sz="2000" dirty="0" smtClean="0"/>
              <a:t>مثال واقف لتحتمس الثالث</a:t>
            </a:r>
            <a:r>
              <a:rPr lang="en-US" sz="2000" dirty="0" smtClean="0"/>
              <a:t/>
            </a:r>
            <a:br>
              <a:rPr lang="en-US" sz="2000" dirty="0" smtClean="0"/>
            </a:br>
            <a:r>
              <a:rPr lang="en-US" sz="2000" dirty="0" smtClean="0"/>
              <a:t>- </a:t>
            </a:r>
            <a:r>
              <a:rPr lang="ar-SA" sz="2000" dirty="0" smtClean="0"/>
              <a:t>عاج-خشب أبنوس-ذهب</a:t>
            </a:r>
            <a:r>
              <a:rPr lang="en-US" sz="2000" dirty="0" smtClean="0"/>
              <a:t/>
            </a:r>
            <a:br>
              <a:rPr lang="en-US" sz="2000" dirty="0" smtClean="0"/>
            </a:br>
            <a:r>
              <a:rPr lang="ar-EG" sz="2000" dirty="0" smtClean="0"/>
              <a:t>-</a:t>
            </a:r>
            <a:r>
              <a:rPr lang="en-US" sz="2000" dirty="0" smtClean="0"/>
              <a:t> 18 </a:t>
            </a:r>
            <a:r>
              <a:rPr lang="ar-SA" sz="2000" dirty="0" smtClean="0"/>
              <a:t>سم</a:t>
            </a:r>
            <a:r>
              <a:rPr lang="en-US" sz="2000" dirty="0" smtClean="0"/>
              <a:t/>
            </a:r>
            <a:br>
              <a:rPr lang="en-US" sz="2000" dirty="0" smtClean="0"/>
            </a:br>
            <a:r>
              <a:rPr lang="en-US" sz="2000" dirty="0" smtClean="0"/>
              <a:t>- </a:t>
            </a:r>
            <a:r>
              <a:rPr lang="ar-SA" sz="2000" dirty="0" smtClean="0"/>
              <a:t>المتحف المصري</a:t>
            </a:r>
            <a:r>
              <a:rPr lang="en-US" dirty="0" smtClean="0"/>
              <a:t/>
            </a:r>
            <a:br>
              <a:rPr lang="en-US" dirty="0" smtClean="0"/>
            </a:br>
            <a:endParaRPr lang="ar-EG" dirty="0"/>
          </a:p>
        </p:txBody>
      </p:sp>
      <p:sp>
        <p:nvSpPr>
          <p:cNvPr id="6" name="مستطيل 5"/>
          <p:cNvSpPr/>
          <p:nvPr/>
        </p:nvSpPr>
        <p:spPr>
          <a:xfrm>
            <a:off x="3491880" y="2492896"/>
            <a:ext cx="5400600" cy="4339650"/>
          </a:xfrm>
          <a:prstGeom prst="rect">
            <a:avLst/>
          </a:prstGeom>
        </p:spPr>
        <p:txBody>
          <a:bodyPr wrap="square">
            <a:spAutoFit/>
          </a:bodyPr>
          <a:lstStyle/>
          <a:p>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يصور هذا التمثال الصغير الدقيق النحت الملك تحتمس الثالث واقفاً ومرتدياً </a:t>
            </a:r>
            <a:r>
              <a:rPr lang="ar-SA" sz="2000" dirty="0" err="1" smtClean="0">
                <a:latin typeface="Simplified Arabic" panose="02020603050405020304" pitchFamily="18" charset="-78"/>
                <a:cs typeface="Simplified Arabic" panose="02020603050405020304" pitchFamily="18" charset="-78"/>
              </a:rPr>
              <a:t>نقبة</a:t>
            </a:r>
            <a:r>
              <a:rPr lang="ar-SA" sz="2000" dirty="0" smtClean="0">
                <a:latin typeface="Simplified Arabic" panose="02020603050405020304" pitchFamily="18" charset="-78"/>
                <a:cs typeface="Simplified Arabic" panose="02020603050405020304" pitchFamily="18" charset="-78"/>
              </a:rPr>
              <a:t> قصيرة وتاج مصر العليا الأبيض. وقد طعم التاج بنحاس مصفح بالذهب</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ويتكون التمثال من قطع متعددة نحتت كل منها على حدة، ثم جمعت معاً لتنتج التمثال،وكان الملك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الأصل يمسك بصولجان وعصا إلا أنهما مفقودان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الوقت </a:t>
            </a:r>
            <a:r>
              <a:rPr lang="ar-SA" sz="2000" dirty="0" err="1" smtClean="0">
                <a:latin typeface="Simplified Arabic" panose="02020603050405020304" pitchFamily="18" charset="-78"/>
                <a:cs typeface="Simplified Arabic" panose="02020603050405020304" pitchFamily="18" charset="-78"/>
              </a:rPr>
              <a:t>الحالى</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ويرتكز التمثال على قاعدة خشبية مطعمة بعمود </a:t>
            </a:r>
            <a:r>
              <a:rPr lang="ar-SA" sz="2000" dirty="0" err="1" smtClean="0">
                <a:latin typeface="Simplified Arabic" panose="02020603050405020304" pitchFamily="18" charset="-78"/>
                <a:cs typeface="Simplified Arabic" panose="02020603050405020304" pitchFamily="18" charset="-78"/>
              </a:rPr>
              <a:t>رأسى</a:t>
            </a:r>
            <a:r>
              <a:rPr lang="ar-SA" sz="2000" dirty="0" smtClean="0">
                <a:latin typeface="Simplified Arabic" panose="02020603050405020304" pitchFamily="18" charset="-78"/>
                <a:cs typeface="Simplified Arabic" panose="02020603050405020304" pitchFamily="18" charset="-78"/>
              </a:rPr>
              <a:t> من الكتابة الهيروغليفية تقول: ملك مصر العليا والسفلى، من-خبر-رع، ابن رع، تحتمس</a:t>
            </a:r>
            <a:r>
              <a:rPr lang="en-US" sz="20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95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67744" y="0"/>
            <a:ext cx="4786346" cy="1011222"/>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b="100000"/>
            </a:path>
            <a:tileRect t="-100000" r="-100000"/>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196752"/>
            <a:ext cx="3923928" cy="5661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214810" y="1124744"/>
            <a:ext cx="4821686" cy="1846659"/>
          </a:xfrm>
          <a:prstGeom prst="rect">
            <a:avLst/>
          </a:prstGeom>
        </p:spPr>
        <p:txBody>
          <a:bodyPr wrap="square">
            <a:spAutoFit/>
          </a:bodyPr>
          <a:lstStyle/>
          <a:p>
            <a:r>
              <a:rPr lang="en-US" sz="2000" dirty="0" smtClean="0"/>
              <a:t>-</a:t>
            </a:r>
            <a:r>
              <a:rPr lang="ar-SA" sz="2400" dirty="0" smtClean="0"/>
              <a:t>تمثال يمثل تحتمس راكعاً يقدم القرابين</a:t>
            </a:r>
            <a:r>
              <a:rPr lang="en-US" sz="2400" dirty="0" smtClean="0"/>
              <a:t/>
            </a:r>
            <a:br>
              <a:rPr lang="en-US" sz="2400" dirty="0" smtClean="0"/>
            </a:br>
            <a:r>
              <a:rPr lang="en-US" sz="2400" dirty="0" smtClean="0"/>
              <a:t>- </a:t>
            </a:r>
            <a:r>
              <a:rPr lang="ar-SA" sz="2400" dirty="0" smtClean="0"/>
              <a:t>رخام مرمر</a:t>
            </a:r>
            <a:endParaRPr lang="en-US" sz="2400" dirty="0" smtClean="0"/>
          </a:p>
          <a:p>
            <a:r>
              <a:rPr lang="en-US" sz="2400" dirty="0" smtClean="0"/>
              <a:t> 27.5-</a:t>
            </a:r>
            <a:r>
              <a:rPr lang="ar-SA" sz="2400" dirty="0" smtClean="0"/>
              <a:t>سم</a:t>
            </a:r>
            <a:r>
              <a:rPr lang="en-US" sz="2400" dirty="0" smtClean="0"/>
              <a:t/>
            </a:r>
            <a:br>
              <a:rPr lang="en-US" sz="2400" dirty="0" smtClean="0"/>
            </a:br>
            <a:r>
              <a:rPr lang="en-US" sz="2400" dirty="0" smtClean="0"/>
              <a:t>- </a:t>
            </a:r>
            <a:r>
              <a:rPr lang="ar-SA" sz="2400" dirty="0" smtClean="0"/>
              <a:t>المتحف المصري</a:t>
            </a:r>
            <a:r>
              <a:rPr lang="en-US" dirty="0" smtClean="0"/>
              <a:t/>
            </a:r>
            <a:br>
              <a:rPr lang="en-US" dirty="0" smtClean="0"/>
            </a:br>
            <a:endParaRPr lang="ar-EG" dirty="0"/>
          </a:p>
        </p:txBody>
      </p:sp>
      <p:sp>
        <p:nvSpPr>
          <p:cNvPr id="6" name="مستطيل 5"/>
          <p:cNvSpPr/>
          <p:nvPr/>
        </p:nvSpPr>
        <p:spPr>
          <a:xfrm>
            <a:off x="4143372" y="2899803"/>
            <a:ext cx="4572000" cy="3970318"/>
          </a:xfrm>
          <a:prstGeom prst="rect">
            <a:avLst/>
          </a:prstGeom>
        </p:spPr>
        <p:txBody>
          <a:bodyPr>
            <a:spAutoFit/>
          </a:bodyPr>
          <a:lstStyle/>
          <a:p>
            <a:pPr algn="justLow"/>
            <a:r>
              <a:rPr lang="en-US"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عثر على هذا التمثال البديع بدير المدينة، ويصور الملك وهو راكعاً متعبداً مقدماً إناءي</a:t>
            </a:r>
            <a:r>
              <a:rPr lang="ar-EG" sz="2400" dirty="0" smtClean="0">
                <a:latin typeface="Simplified Arabic" panose="02020603050405020304" pitchFamily="18" charset="-78"/>
                <a:cs typeface="Simplified Arabic" panose="02020603050405020304" pitchFamily="18" charset="-78"/>
              </a:rPr>
              <a:t> </a:t>
            </a:r>
            <a:r>
              <a:rPr lang="en-US" sz="2400" dirty="0" smtClean="0">
                <a:latin typeface="Simplified Arabic" panose="02020603050405020304" pitchFamily="18" charset="-78"/>
                <a:cs typeface="Simplified Arabic" panose="02020603050405020304" pitchFamily="18" charset="-78"/>
              </a:rPr>
              <a:t> </a:t>
            </a:r>
            <a:r>
              <a:rPr lang="en-US" sz="2400" dirty="0" err="1" smtClean="0">
                <a:latin typeface="Simplified Arabic" panose="02020603050405020304" pitchFamily="18" charset="-78"/>
                <a:cs typeface="Simplified Arabic" panose="02020603050405020304" pitchFamily="18" charset="-78"/>
              </a:rPr>
              <a:t>nw</a:t>
            </a: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لآمون رع ويرتدى الملك غطاء الرأس </a:t>
            </a:r>
            <a:r>
              <a:rPr lang="ar-SA" sz="2400" dirty="0" err="1" smtClean="0">
                <a:latin typeface="Simplified Arabic" panose="02020603050405020304" pitchFamily="18" charset="-78"/>
                <a:cs typeface="Simplified Arabic" panose="02020603050405020304" pitchFamily="18" charset="-78"/>
              </a:rPr>
              <a:t>الملكى</a:t>
            </a:r>
            <a:r>
              <a:rPr lang="ar-SA" sz="2400" dirty="0" smtClean="0">
                <a:latin typeface="Simplified Arabic" panose="02020603050405020304" pitchFamily="18" charset="-78"/>
                <a:cs typeface="Simplified Arabic" panose="02020603050405020304" pitchFamily="18" charset="-78"/>
              </a:rPr>
              <a:t> النمس يعلوه </a:t>
            </a:r>
            <a:r>
              <a:rPr lang="ar-SA" sz="2400" dirty="0" err="1" smtClean="0">
                <a:latin typeface="Simplified Arabic" panose="02020603050405020304" pitchFamily="18" charset="-78"/>
                <a:cs typeface="Simplified Arabic" panose="02020603050405020304" pitchFamily="18" charset="-78"/>
              </a:rPr>
              <a:t>الصل</a:t>
            </a:r>
            <a:r>
              <a:rPr lang="ar-SA" sz="2400" dirty="0" smtClean="0">
                <a:latin typeface="Simplified Arabic" panose="02020603050405020304" pitchFamily="18" charset="-78"/>
                <a:cs typeface="Simplified Arabic" panose="02020603050405020304" pitchFamily="18" charset="-78"/>
              </a:rPr>
              <a:t> المقدس أو </a:t>
            </a:r>
            <a:r>
              <a:rPr lang="ar-SA" sz="2400" dirty="0" err="1" smtClean="0">
                <a:latin typeface="Simplified Arabic" panose="02020603050405020304" pitchFamily="18" charset="-78"/>
                <a:cs typeface="Simplified Arabic" panose="02020603050405020304" pitchFamily="18" charset="-78"/>
              </a:rPr>
              <a:t>الكوبرا</a:t>
            </a:r>
            <a:r>
              <a:rPr lang="ar-SA" sz="2400" dirty="0" smtClean="0">
                <a:latin typeface="Simplified Arabic" panose="02020603050405020304" pitchFamily="18" charset="-78"/>
                <a:cs typeface="Simplified Arabic" panose="02020603050405020304" pitchFamily="18" charset="-78"/>
              </a:rPr>
              <a:t> الملكية</a:t>
            </a:r>
            <a:r>
              <a:rPr lang="en-US" sz="2400" dirty="0" smtClean="0">
                <a:latin typeface="Simplified Arabic" panose="02020603050405020304" pitchFamily="18" charset="-78"/>
                <a:cs typeface="Simplified Arabic" panose="02020603050405020304" pitchFamily="18" charset="-78"/>
              </a:rPr>
              <a:t>.</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a:t>
            </a:r>
            <a:r>
              <a:rPr lang="ar-SA" sz="2400" dirty="0" smtClean="0">
                <a:latin typeface="Simplified Arabic" panose="02020603050405020304" pitchFamily="18" charset="-78"/>
                <a:cs typeface="Simplified Arabic" panose="02020603050405020304" pitchFamily="18" charset="-78"/>
              </a:rPr>
              <a:t>ولقد أحسن الفنان </a:t>
            </a:r>
            <a:r>
              <a:rPr lang="ar-SA" sz="2400" dirty="0" err="1" smtClean="0">
                <a:latin typeface="Simplified Arabic" panose="02020603050405020304" pitchFamily="18" charset="-78"/>
                <a:cs typeface="Simplified Arabic" panose="02020603050405020304" pitchFamily="18" charset="-78"/>
              </a:rPr>
              <a:t>فى</a:t>
            </a:r>
            <a:r>
              <a:rPr lang="ar-SA" sz="2400" dirty="0" smtClean="0">
                <a:latin typeface="Simplified Arabic" panose="02020603050405020304" pitchFamily="18" charset="-78"/>
                <a:cs typeface="Simplified Arabic" panose="02020603050405020304" pitchFamily="18" charset="-78"/>
              </a:rPr>
              <a:t> تشكيل تفاصيل عضلات الجسم. وتحت ركبتيه نقشت الأقواس التسعة </a:t>
            </a:r>
            <a:r>
              <a:rPr lang="ar-SA" sz="2400" dirty="0" err="1" smtClean="0">
                <a:latin typeface="Simplified Arabic" panose="02020603050405020304" pitchFamily="18" charset="-78"/>
                <a:cs typeface="Simplified Arabic" panose="02020603050405020304" pitchFamily="18" charset="-78"/>
              </a:rPr>
              <a:t>التى</a:t>
            </a:r>
            <a:r>
              <a:rPr lang="ar-SA" sz="2400" dirty="0" smtClean="0">
                <a:latin typeface="Simplified Arabic" panose="02020603050405020304" pitchFamily="18" charset="-78"/>
                <a:cs typeface="Simplified Arabic" panose="02020603050405020304" pitchFamily="18" charset="-78"/>
              </a:rPr>
              <a:t> تمثل أعداء مصر التقليديين</a:t>
            </a:r>
            <a:r>
              <a:rPr lang="en-US" sz="2400" dirty="0" smtClean="0">
                <a:latin typeface="Simplified Arabic" panose="02020603050405020304" pitchFamily="18" charset="-78"/>
                <a:cs typeface="Simplified Arabic" panose="02020603050405020304" pitchFamily="18" charset="-78"/>
              </a:rPr>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729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57422" y="274638"/>
            <a:ext cx="4643470" cy="1154098"/>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21169" y="1484784"/>
            <a:ext cx="2864977" cy="5256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صورة 4" descr="صورة"/>
          <p:cNvPicPr/>
          <p:nvPr/>
        </p:nvPicPr>
        <p:blipFill>
          <a:blip r:embed="rId5"/>
          <a:srcRect/>
          <a:stretch>
            <a:fillRect/>
          </a:stretch>
        </p:blipFill>
        <p:spPr bwMode="auto">
          <a:xfrm>
            <a:off x="3000364" y="1484784"/>
            <a:ext cx="3515852" cy="5256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مستطيل 5"/>
          <p:cNvSpPr/>
          <p:nvPr/>
        </p:nvSpPr>
        <p:spPr>
          <a:xfrm>
            <a:off x="6588224" y="2500307"/>
            <a:ext cx="2555776" cy="2862322"/>
          </a:xfrm>
          <a:prstGeom prst="rect">
            <a:avLst/>
          </a:prstGeom>
        </p:spPr>
        <p:txBody>
          <a:bodyPr wrap="square">
            <a:spAutoFit/>
          </a:bodyPr>
          <a:lstStyle/>
          <a:p>
            <a:r>
              <a:rPr lang="ar-EG" dirty="0"/>
              <a:t>٤- تمثال الملك تحتمس الثالث</a:t>
            </a:r>
            <a:br>
              <a:rPr lang="ar-EG" dirty="0"/>
            </a:br>
            <a:r>
              <a:rPr lang="ar-EG" dirty="0"/>
              <a:t>مكان العثور : عثر عليه </a:t>
            </a:r>
            <a:r>
              <a:rPr lang="ar-EG" dirty="0" err="1"/>
              <a:t>فى</a:t>
            </a:r>
            <a:r>
              <a:rPr lang="ar-EG" dirty="0"/>
              <a:t> خبيئة الكرنك</a:t>
            </a:r>
            <a:br>
              <a:rPr lang="ar-EG" dirty="0"/>
            </a:br>
            <a:r>
              <a:rPr lang="ar-EG" dirty="0"/>
              <a:t>مكان الحفظ : حاليا </a:t>
            </a:r>
            <a:r>
              <a:rPr lang="ar-EG" dirty="0" err="1"/>
              <a:t>فى</a:t>
            </a:r>
            <a:r>
              <a:rPr lang="ar-EG" dirty="0"/>
              <a:t> متحف </a:t>
            </a:r>
            <a:r>
              <a:rPr lang="ar-EG" dirty="0" err="1"/>
              <a:t>الآقصر</a:t>
            </a:r>
            <a:r>
              <a:rPr lang="ar-EG" dirty="0"/>
              <a:t/>
            </a:r>
            <a:br>
              <a:rPr lang="ar-EG" dirty="0"/>
            </a:br>
            <a:r>
              <a:rPr lang="ar-EG" dirty="0"/>
              <a:t>مادة الصنع : مصنوع من البازلت</a:t>
            </a:r>
            <a:br>
              <a:rPr lang="ar-EG" dirty="0"/>
            </a:br>
            <a:r>
              <a:rPr lang="ar-EG" dirty="0" err="1"/>
              <a:t>الآبعاد</a:t>
            </a:r>
            <a:r>
              <a:rPr lang="ar-EG" dirty="0"/>
              <a:t>. : ارتفاعه حوالى ٩٠ ســم</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580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274638"/>
            <a:ext cx="4714908" cy="1082660"/>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600200"/>
            <a:ext cx="9144000" cy="5141168"/>
          </a:xfrm>
        </p:spPr>
        <p:txBody>
          <a:bodyPr>
            <a:normAutofit fontScale="92500"/>
          </a:bodyPr>
          <a:lstStyle/>
          <a:p>
            <a:pPr marL="0" indent="0">
              <a:lnSpc>
                <a:spcPct val="150000"/>
              </a:lnSpc>
              <a:buNone/>
            </a:pPr>
            <a:r>
              <a:rPr lang="ar-EG" sz="2400" dirty="0" smtClean="0"/>
              <a:t>الوصف :</a:t>
            </a:r>
            <a:br>
              <a:rPr lang="ar-EG" sz="2400" dirty="0" smtClean="0"/>
            </a:br>
            <a:r>
              <a:rPr lang="ar-SA" sz="2400" dirty="0"/>
              <a:t>عثر على هذا التمثال </a:t>
            </a:r>
            <a:r>
              <a:rPr lang="ar-SA" sz="2400" dirty="0" err="1"/>
              <a:t>فى</a:t>
            </a:r>
            <a:r>
              <a:rPr lang="ar-SA" sz="2400" dirty="0"/>
              <a:t> خبيئة الكرنك عام 1904 ، ونجد أن هذا التمثال مصمم بطريقة </a:t>
            </a:r>
            <a:r>
              <a:rPr lang="ar-SA" sz="2400" dirty="0" err="1"/>
              <a:t>إنسيابية</a:t>
            </a:r>
            <a:r>
              <a:rPr lang="ar-SA" sz="2400" dirty="0"/>
              <a:t> ومصقول بطريقة بديعة الشكل الذي يجعله من روائع فن النحت </a:t>
            </a:r>
            <a:r>
              <a:rPr lang="ar-EG" sz="2400" dirty="0" smtClean="0"/>
              <a:t>يقال أن هذا التمثال كان أحد التمثالين اللذين كانا موضوعان على مدخلين المقصورة </a:t>
            </a:r>
            <a:r>
              <a:rPr lang="ar-EG" sz="2400" dirty="0" err="1" smtClean="0"/>
              <a:t>التى</a:t>
            </a:r>
            <a:r>
              <a:rPr lang="ar-EG" sz="2400" dirty="0" smtClean="0"/>
              <a:t> أقامها الملك تحتمس الثالث أمام البحيرة المقدسة بمعبد الكرنك .</a:t>
            </a:r>
            <a:br>
              <a:rPr lang="ar-EG" sz="2400" dirty="0" smtClean="0"/>
            </a:br>
            <a:r>
              <a:rPr lang="ar-EG" sz="2400" dirty="0" smtClean="0"/>
              <a:t>وهذا التمثال يمثل الملك واقفا ولكن الجزء السفلى من التمثال اصابه الكسر , وهو واقفا ويرتدى النقبة الملكية القصيرة , وغطاء الرأس النمس وتزينه الحية الكبرى , والذقن الملكية المستعارة المستقيمة , وأسم الملك مكتوب على الحزام الذى يعلو النقبة .</a:t>
            </a:r>
            <a:br>
              <a:rPr lang="ar-EG" sz="2400" dirty="0" smtClean="0"/>
            </a:br>
            <a:r>
              <a:rPr lang="ar-EG" sz="2400" dirty="0" smtClean="0"/>
              <a:t>أما ملامح الوجه </a:t>
            </a:r>
            <a:r>
              <a:rPr lang="ar-EG" sz="2400" dirty="0" err="1" smtClean="0"/>
              <a:t>فهى</a:t>
            </a:r>
            <a:r>
              <a:rPr lang="ar-EG" sz="2400" dirty="0" smtClean="0"/>
              <a:t> مثالية واضحة </a:t>
            </a:r>
            <a:r>
              <a:rPr lang="ar-EG" sz="2400" dirty="0" err="1" smtClean="0"/>
              <a:t>فى</a:t>
            </a:r>
            <a:r>
              <a:rPr lang="ar-EG" sz="2400" dirty="0" smtClean="0"/>
              <a:t> العيون الضيقة , والحواجب الرفيعة , والأنف المعقوف, وتظهر ابتسامة خفيفة على الوجه .</a:t>
            </a:r>
            <a:endParaRPr lang="ar-EG"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262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274638"/>
            <a:ext cx="5143536" cy="1011222"/>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500174"/>
            <a:ext cx="7020272" cy="5357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6084168" y="1857364"/>
            <a:ext cx="3059832" cy="2585323"/>
          </a:xfrm>
          <a:prstGeom prst="rect">
            <a:avLst/>
          </a:prstGeom>
        </p:spPr>
        <p:txBody>
          <a:bodyPr wrap="square">
            <a:spAutoFit/>
          </a:bodyPr>
          <a:lstStyle/>
          <a:p>
            <a:pPr marL="285750" indent="-285750">
              <a:buFont typeface="Arial" panose="020B0604020202020204" pitchFamily="34" charset="0"/>
              <a:buChar char="•"/>
            </a:pPr>
            <a:r>
              <a:rPr lang="ar-SA" sz="2400" dirty="0" smtClean="0"/>
              <a:t>تمثال أبو الهول </a:t>
            </a:r>
            <a:endParaRPr lang="ar-EG" sz="2400" dirty="0" smtClean="0"/>
          </a:p>
          <a:p>
            <a:r>
              <a:rPr lang="ar-EG" sz="2400" dirty="0" smtClean="0"/>
              <a:t> </a:t>
            </a:r>
            <a:r>
              <a:rPr lang="ar-SA" sz="2400" dirty="0" smtClean="0"/>
              <a:t>لتحتمس الثالث</a:t>
            </a:r>
            <a:endParaRPr lang="en-US" sz="2400" dirty="0" smtClean="0"/>
          </a:p>
          <a:p>
            <a:r>
              <a:rPr lang="en-US" sz="2400" dirty="0" smtClean="0"/>
              <a:t/>
            </a:r>
            <a:br>
              <a:rPr lang="en-US" sz="2400" dirty="0" smtClean="0"/>
            </a:br>
            <a:r>
              <a:rPr lang="en-US" sz="2400" dirty="0" smtClean="0"/>
              <a:t>- </a:t>
            </a:r>
            <a:r>
              <a:rPr lang="ar-SA" sz="2400" dirty="0" smtClean="0"/>
              <a:t>جرانيت وردي</a:t>
            </a:r>
            <a:endParaRPr lang="ar-EG" sz="2400" dirty="0" smtClean="0"/>
          </a:p>
          <a:p>
            <a:r>
              <a:rPr lang="en-US" sz="2400" dirty="0" smtClean="0"/>
              <a:t/>
            </a:r>
            <a:br>
              <a:rPr lang="en-US" sz="2400" dirty="0" smtClean="0"/>
            </a:br>
            <a:r>
              <a:rPr lang="en-US" sz="2400" dirty="0" smtClean="0"/>
              <a:t>- </a:t>
            </a:r>
            <a:r>
              <a:rPr lang="ar-SA" sz="2400" dirty="0" smtClean="0"/>
              <a:t>المتحف المصري</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927">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43042" y="274638"/>
            <a:ext cx="6000792" cy="939784"/>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810000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p:txBody>
          <a:bodyPr>
            <a:normAutofit fontScale="92500" lnSpcReduction="10000"/>
          </a:bodyPr>
          <a:lstStyle/>
          <a:p>
            <a:r>
              <a:rPr lang="ar-SA" dirty="0" smtClean="0"/>
              <a:t>يوجد هذا التمثال </a:t>
            </a:r>
            <a:r>
              <a:rPr lang="ar-SA" dirty="0" err="1" smtClean="0"/>
              <a:t>فى</a:t>
            </a:r>
            <a:r>
              <a:rPr lang="ar-SA" dirty="0" smtClean="0"/>
              <a:t> حديقة المتحف المصري ويمثل تحتمس الثالث بهيئة أبو الهول الشهيرة بجسد أسد ذو أيد وأقدام حيوانية ورأس بشرية لتحتمس الثالث</a:t>
            </a:r>
            <a:r>
              <a:rPr lang="en-US" dirty="0" smtClean="0"/>
              <a:t>.</a:t>
            </a:r>
            <a:br>
              <a:rPr lang="en-US" dirty="0" smtClean="0"/>
            </a:br>
            <a:r>
              <a:rPr lang="en-US" dirty="0" smtClean="0"/>
              <a:t/>
            </a:r>
            <a:br>
              <a:rPr lang="en-US" dirty="0" smtClean="0"/>
            </a:br>
            <a:r>
              <a:rPr lang="ar-SA" dirty="0" smtClean="0"/>
              <a:t>ونجد تحتمس يظهر وهو يرتدي النمس من الكتان الذي يحليه </a:t>
            </a:r>
            <a:r>
              <a:rPr lang="ar-SA" dirty="0" err="1" smtClean="0"/>
              <a:t>الصل</a:t>
            </a:r>
            <a:r>
              <a:rPr lang="ar-SA" dirty="0" smtClean="0"/>
              <a:t> الملكي وقد أصابه التلف ويرتدي اللحية المستعارة التي كسرت، وهناك خرطوش يحوي لقب الملك على صدر التمثال</a:t>
            </a:r>
            <a:r>
              <a:rPr lang="en-US" dirty="0" smtClean="0"/>
              <a:t>.</a:t>
            </a:r>
            <a:br>
              <a:rPr lang="en-US" dirty="0" smtClean="0"/>
            </a:br>
            <a:r>
              <a:rPr lang="en-US" dirty="0" smtClean="0"/>
              <a:t/>
            </a:r>
            <a:br>
              <a:rPr lang="en-US" dirty="0" smtClean="0"/>
            </a:br>
            <a:r>
              <a:rPr lang="ar-SA" dirty="0" smtClean="0"/>
              <a:t>وهذا التمثال أكتشفه </a:t>
            </a:r>
            <a:r>
              <a:rPr lang="ar-SA" dirty="0" err="1" smtClean="0"/>
              <a:t>مارييت</a:t>
            </a:r>
            <a:r>
              <a:rPr lang="ar-SA" dirty="0" smtClean="0"/>
              <a:t> </a:t>
            </a:r>
            <a:r>
              <a:rPr lang="ar-SA" dirty="0" err="1" smtClean="0"/>
              <a:t>فى</a:t>
            </a:r>
            <a:r>
              <a:rPr lang="ar-SA" dirty="0" smtClean="0"/>
              <a:t> معبد آمون بالكرنك</a:t>
            </a:r>
            <a:r>
              <a:rPr lang="en-US" dirty="0" smtClean="0"/>
              <a:t>.</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07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9036496" cy="6480720"/>
          </a:xfrm>
        </p:spPr>
        <p:txBody>
          <a:bodyPr>
            <a:normAutofit/>
          </a:bodyPr>
          <a:lstStyle/>
          <a:p>
            <a:pPr marL="0" indent="0" algn="just">
              <a:buNone/>
            </a:pPr>
            <a:r>
              <a:rPr lang="en-US" sz="3100" dirty="0">
                <a:latin typeface="Simplified Arabic" panose="02020603050405020304" pitchFamily="18" charset="-78"/>
                <a:cs typeface="Simplified Arabic" panose="02020603050405020304" pitchFamily="18" charset="-78"/>
              </a:rPr>
              <a:t> </a:t>
            </a:r>
            <a:r>
              <a:rPr lang="ar-SA" sz="3100" dirty="0">
                <a:latin typeface="Simplified Arabic" panose="02020603050405020304" pitchFamily="18" charset="-78"/>
                <a:cs typeface="Simplified Arabic" panose="02020603050405020304" pitchFamily="18" charset="-78"/>
              </a:rPr>
              <a:t>وتدل أعمال النحت التي ترجع لأواخر الأسرة السابعة عشرة على أن تقاليد عصر الدولة الوسطى الفنية لم تتأثر كثيراً بفترة الاحتلال التي </a:t>
            </a:r>
            <a:r>
              <a:rPr lang="en-US" sz="3100" dirty="0">
                <a:latin typeface="Simplified Arabic" panose="02020603050405020304" pitchFamily="18" charset="-78"/>
                <a:cs typeface="Simplified Arabic" panose="02020603050405020304" pitchFamily="18" charset="-78"/>
              </a:rPr>
              <a:t>  </a:t>
            </a:r>
          </a:p>
          <a:p>
            <a:pPr marL="0" indent="0" algn="just">
              <a:buNone/>
            </a:pPr>
            <a:r>
              <a:rPr lang="ar-SA" sz="3100" dirty="0">
                <a:latin typeface="Simplified Arabic" panose="02020603050405020304" pitchFamily="18" charset="-78"/>
                <a:cs typeface="Simplified Arabic" panose="02020603050405020304" pitchFamily="18" charset="-78"/>
              </a:rPr>
              <a:t>مرت بها البلاد، فتمثال الملكة أحمس </a:t>
            </a:r>
            <a:r>
              <a:rPr lang="ar-SA" sz="3100" dirty="0" err="1">
                <a:latin typeface="Simplified Arabic" panose="02020603050405020304" pitchFamily="18" charset="-78"/>
                <a:cs typeface="Simplified Arabic" panose="02020603050405020304" pitchFamily="18" charset="-78"/>
              </a:rPr>
              <a:t>نفرتاري</a:t>
            </a:r>
            <a:r>
              <a:rPr lang="ar-SA" sz="3100" dirty="0">
                <a:latin typeface="Simplified Arabic" panose="02020603050405020304" pitchFamily="18" charset="-78"/>
                <a:cs typeface="Simplified Arabic" panose="02020603050405020304" pitchFamily="18" charset="-78"/>
              </a:rPr>
              <a:t> (زوجة الملك أحمس</a:t>
            </a:r>
            <a:endParaRPr lang="en-US" sz="3100" dirty="0">
              <a:latin typeface="Simplified Arabic" panose="02020603050405020304" pitchFamily="18" charset="-78"/>
              <a:cs typeface="Simplified Arabic" panose="02020603050405020304" pitchFamily="18" charset="-78"/>
            </a:endParaRPr>
          </a:p>
          <a:p>
            <a:pPr marL="0" indent="0" algn="just">
              <a:buNone/>
            </a:pPr>
            <a:r>
              <a:rPr lang="ar-SA" sz="3100" dirty="0">
                <a:latin typeface="Simplified Arabic" panose="02020603050405020304" pitchFamily="18" charset="-78"/>
                <a:cs typeface="Simplified Arabic" panose="02020603050405020304" pitchFamily="18" charset="-78"/>
              </a:rPr>
              <a:t>الأول) </a:t>
            </a:r>
            <a:r>
              <a:rPr lang="ar-SA" sz="3100" dirty="0" smtClean="0">
                <a:latin typeface="Simplified Arabic" panose="02020603050405020304" pitchFamily="18" charset="-78"/>
                <a:cs typeface="Simplified Arabic" panose="02020603050405020304" pitchFamily="18" charset="-78"/>
              </a:rPr>
              <a:t>فيه</a:t>
            </a:r>
            <a:r>
              <a:rPr lang="ar-EG" sz="3100" dirty="0" smtClean="0">
                <a:latin typeface="Simplified Arabic" panose="02020603050405020304" pitchFamily="18" charset="-78"/>
                <a:cs typeface="Simplified Arabic" panose="02020603050405020304" pitchFamily="18" charset="-78"/>
              </a:rPr>
              <a:t> </a:t>
            </a:r>
            <a:r>
              <a:rPr lang="ar-SA" sz="3100" dirty="0" smtClean="0">
                <a:latin typeface="Simplified Arabic" panose="02020603050405020304" pitchFamily="18" charset="-78"/>
                <a:cs typeface="Simplified Arabic" panose="02020603050405020304" pitchFamily="18" charset="-78"/>
              </a:rPr>
              <a:t>سمات </a:t>
            </a:r>
            <a:r>
              <a:rPr lang="ar-SA" sz="3100" dirty="0">
                <a:latin typeface="Simplified Arabic" panose="02020603050405020304" pitchFamily="18" charset="-78"/>
                <a:cs typeface="Simplified Arabic" panose="02020603050405020304" pitchFamily="18" charset="-78"/>
              </a:rPr>
              <a:t>البساطة والوقار، ويبشر بازدهار في </a:t>
            </a:r>
            <a:r>
              <a:rPr lang="ar-SA" sz="3100" dirty="0">
                <a:latin typeface="Simplified Arabic" panose="02020603050405020304" pitchFamily="18" charset="-78"/>
                <a:cs typeface="Simplified Arabic" panose="02020603050405020304" pitchFamily="18" charset="-78"/>
                <a:hlinkClick r:id="rId4"/>
              </a:rPr>
              <a:t>فن النحت</a:t>
            </a:r>
            <a:r>
              <a:rPr lang="en-US" sz="3100" dirty="0">
                <a:latin typeface="Simplified Arabic" panose="02020603050405020304" pitchFamily="18" charset="-78"/>
                <a:cs typeface="Simplified Arabic" panose="02020603050405020304" pitchFamily="18" charset="-78"/>
              </a:rPr>
              <a:t>   </a:t>
            </a:r>
            <a:r>
              <a:rPr lang="ar-SA" sz="3100" dirty="0">
                <a:latin typeface="Simplified Arabic" panose="02020603050405020304" pitchFamily="18" charset="-78"/>
                <a:cs typeface="Simplified Arabic" panose="02020603050405020304" pitchFamily="18" charset="-78"/>
              </a:rPr>
              <a:t>وسرعان ما ظهرت الروائع الفنية</a:t>
            </a:r>
            <a:r>
              <a:rPr lang="ar-EG" sz="3100" dirty="0">
                <a:latin typeface="Simplified Arabic" panose="02020603050405020304" pitchFamily="18" charset="-78"/>
                <a:cs typeface="Simplified Arabic" panose="02020603050405020304" pitchFamily="18" charset="-78"/>
              </a:rPr>
              <a:t> </a:t>
            </a:r>
            <a:r>
              <a:rPr lang="ar-EG" sz="3100" dirty="0" err="1">
                <a:latin typeface="Simplified Arabic" panose="02020603050405020304" pitchFamily="18" charset="-78"/>
                <a:cs typeface="Simplified Arabic" panose="02020603050405020304" pitchFamily="18" charset="-78"/>
              </a:rPr>
              <a:t>فى</a:t>
            </a:r>
            <a:r>
              <a:rPr lang="ar-EG" sz="3100" dirty="0">
                <a:latin typeface="Simplified Arabic" panose="02020603050405020304" pitchFamily="18" charset="-78"/>
                <a:cs typeface="Simplified Arabic" panose="02020603050405020304" pitchFamily="18" charset="-78"/>
              </a:rPr>
              <a:t> وقت قصير</a:t>
            </a:r>
            <a:r>
              <a:rPr lang="ar-SA" sz="3100" dirty="0">
                <a:latin typeface="Simplified Arabic" panose="02020603050405020304" pitchFamily="18" charset="-78"/>
                <a:cs typeface="Simplified Arabic" panose="02020603050405020304" pitchFamily="18" charset="-78"/>
              </a:rPr>
              <a:t>، والدليل على ذلك التمثال الرائع للمكلة حتشبسوت، والذي وجد في معبدها في الدير البحري، ويمثلها في زي الرجال، ويبدو الجسم في مظهر رجولة وفي شيء من الصلابة، ولكنه مع ذلك مفعم بالجمال والحيوية. وتدل قسمات الوجه على الرقة والدهاء الخليقين بالأنثى، وقد اقترنا بإرادة لا تقهر</a:t>
            </a:r>
            <a:r>
              <a:rPr lang="en-US" sz="3100" dirty="0">
                <a:latin typeface="Simplified Arabic" panose="02020603050405020304" pitchFamily="18" charset="-78"/>
                <a:cs typeface="Simplified Arabic" panose="02020603050405020304" pitchFamily="18" charset="-78"/>
              </a:rPr>
              <a:t>.</a:t>
            </a:r>
          </a:p>
          <a:p>
            <a:pPr marL="0" indent="0" algn="just">
              <a:buNone/>
            </a:pPr>
            <a:r>
              <a:rPr lang="ar-SA" sz="3100" dirty="0">
                <a:latin typeface="Simplified Arabic" panose="02020603050405020304" pitchFamily="18" charset="-78"/>
                <a:cs typeface="Simplified Arabic" panose="02020603050405020304" pitchFamily="18" charset="-78"/>
              </a:rPr>
              <a:t>وتحققت نفس الصفات التعبيرية في تمثال تحتمس الثالث المحفوظ بمتحف القاهرة، والذي يمثله وهو يطأ بقدميه الأقواس التسعة، وفي مجموعة تحتمس الرابع بمتحف القاهرة أيضاً</a:t>
            </a:r>
            <a:r>
              <a:rPr lang="ar-EG" sz="3100" dirty="0">
                <a:latin typeface="Simplified Arabic" panose="02020603050405020304" pitchFamily="18" charset="-78"/>
                <a:cs typeface="Simplified Arabic" panose="02020603050405020304" pitchFamily="18" charset="-78"/>
              </a:rPr>
              <a:t>.</a:t>
            </a:r>
            <a:endParaRPr lang="en-US" sz="3100" dirty="0">
              <a:latin typeface="Simplified Arabic" panose="02020603050405020304" pitchFamily="18" charset="-78"/>
              <a:cs typeface="Simplified Arabic" panose="02020603050405020304" pitchFamily="18" charset="-78"/>
            </a:endParaRPr>
          </a:p>
          <a:p>
            <a:pPr marL="0" indent="0">
              <a:buNone/>
            </a:pP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011362"/>
      </p:ext>
    </p:extLst>
  </p:cSld>
  <p:clrMapOvr>
    <a:masterClrMapping/>
  </p:clrMapOvr>
  <p:transition advTm="85497">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987824" y="0"/>
            <a:ext cx="3929090" cy="1154098"/>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p:spPr>
        <p:txBody>
          <a:bodyPr/>
          <a:lstStyle/>
          <a:p>
            <a:r>
              <a:rPr lang="ar-EG" dirty="0" smtClean="0"/>
              <a:t>تحتمس الثالث</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785926"/>
            <a:ext cx="4067944" cy="4883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139952" y="1124744"/>
            <a:ext cx="5004048" cy="5509200"/>
          </a:xfrm>
          <a:prstGeom prst="rect">
            <a:avLst/>
          </a:prstGeom>
        </p:spPr>
        <p:txBody>
          <a:bodyPr wrap="square">
            <a:spAutoFit/>
          </a:bodyPr>
          <a:lstStyle/>
          <a:p>
            <a:pPr marL="342900" indent="-342900">
              <a:buFont typeface="Arial" panose="020B0604020202020204" pitchFamily="34" charset="0"/>
              <a:buChar char="•"/>
            </a:pPr>
            <a:r>
              <a:rPr lang="ar-SA" sz="2400" dirty="0" smtClean="0">
                <a:latin typeface="Simplified Arabic" panose="02020603050405020304" pitchFamily="18" charset="-78"/>
                <a:cs typeface="Simplified Arabic" panose="02020603050405020304" pitchFamily="18" charset="-78"/>
              </a:rPr>
              <a:t>وجه ملكي ربما كان لتحتمس الثالث</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err="1" smtClean="0">
                <a:latin typeface="Simplified Arabic" panose="02020603050405020304" pitchFamily="18" charset="-78"/>
                <a:cs typeface="Simplified Arabic" panose="02020603050405020304" pitchFamily="18" charset="-78"/>
              </a:rPr>
              <a:t>أوبسديان</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ar-EG" sz="2400" dirty="0" smtClean="0">
                <a:latin typeface="Simplified Arabic" panose="02020603050405020304" pitchFamily="18" charset="-78"/>
                <a:cs typeface="Simplified Arabic" panose="02020603050405020304" pitchFamily="18" charset="-78"/>
              </a:rPr>
              <a:t>- </a:t>
            </a:r>
            <a:r>
              <a:rPr lang="en-US" sz="2400" dirty="0" smtClean="0">
                <a:latin typeface="Simplified Arabic" panose="02020603050405020304" pitchFamily="18" charset="-78"/>
                <a:cs typeface="Simplified Arabic" panose="02020603050405020304" pitchFamily="18" charset="-78"/>
              </a:rPr>
              <a:t> 18</a:t>
            </a:r>
            <a:r>
              <a:rPr lang="ar-SA" sz="2400" dirty="0" smtClean="0">
                <a:latin typeface="Simplified Arabic" panose="02020603050405020304" pitchFamily="18" charset="-78"/>
                <a:cs typeface="Simplified Arabic" panose="02020603050405020304" pitchFamily="18" charset="-78"/>
              </a:rPr>
              <a:t>سم</a:t>
            </a:r>
            <a:r>
              <a:rPr lang="en-US" sz="2400" dirty="0" smtClean="0">
                <a:latin typeface="Simplified Arabic" panose="02020603050405020304" pitchFamily="18" charset="-78"/>
                <a:cs typeface="Simplified Arabic" panose="02020603050405020304" pitchFamily="18" charset="-78"/>
              </a:rPr>
              <a:t/>
            </a:r>
            <a:br>
              <a:rPr lang="en-US" sz="2400" dirty="0" smtClean="0">
                <a:latin typeface="Simplified Arabic" panose="02020603050405020304" pitchFamily="18" charset="-78"/>
                <a:cs typeface="Simplified Arabic" panose="02020603050405020304" pitchFamily="18" charset="-78"/>
              </a:rPr>
            </a:b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المتحف المصري</a:t>
            </a:r>
            <a:r>
              <a:rPr lang="en-US" sz="2000" dirty="0" smtClean="0"/>
              <a:t/>
            </a:r>
            <a:br>
              <a:rPr lang="en-US" sz="2000" dirty="0" smtClean="0"/>
            </a:br>
            <a:r>
              <a:rPr lang="en-US" sz="2000" dirty="0" smtClean="0"/>
              <a:t/>
            </a:r>
            <a:br>
              <a:rPr lang="en-US" sz="2000" dirty="0" smtClean="0"/>
            </a:br>
            <a:r>
              <a:rPr lang="ar-EG" sz="2000" dirty="0" smtClean="0"/>
              <a:t>*</a:t>
            </a:r>
            <a:r>
              <a:rPr lang="ar-SA" sz="2000" dirty="0" smtClean="0"/>
              <a:t>عثر على هذا الوجه بخبيئة الكرنك، لم يبق من هذا الوجه المنحوت </a:t>
            </a:r>
            <a:r>
              <a:rPr lang="ar-SA" sz="2000" dirty="0" err="1" smtClean="0"/>
              <a:t>فى</a:t>
            </a:r>
            <a:r>
              <a:rPr lang="ar-SA" sz="2000" dirty="0" smtClean="0"/>
              <a:t> حجر </a:t>
            </a:r>
            <a:r>
              <a:rPr lang="ar-SA" sz="2000" dirty="0" err="1" smtClean="0"/>
              <a:t>الأوبسيديان</a:t>
            </a:r>
            <a:r>
              <a:rPr lang="ar-SA" sz="2000" dirty="0" smtClean="0"/>
              <a:t> غبر أجزاء، إلا أنه واضح من الملامح أنها كانت رقيقة جداً. ومن خلال الأسلوب يمكن تأريخها للنصف الأول من عصر الأسرة الثامنة عشرة، وغالباً لفترة حكم تحتمس الثالث</a:t>
            </a:r>
            <a:r>
              <a:rPr lang="en-US" sz="2000" dirty="0" smtClean="0"/>
              <a:t>.</a:t>
            </a:r>
            <a:br>
              <a:rPr lang="en-US" sz="2000" dirty="0" smtClean="0"/>
            </a:br>
            <a:r>
              <a:rPr lang="en-US" sz="2000" dirty="0" smtClean="0"/>
              <a:t/>
            </a:r>
            <a:br>
              <a:rPr lang="en-US" sz="2000" dirty="0" smtClean="0"/>
            </a:br>
            <a:r>
              <a:rPr lang="ar-EG" sz="2000" dirty="0" smtClean="0"/>
              <a:t>*</a:t>
            </a:r>
            <a:r>
              <a:rPr lang="ar-SA" sz="2000" dirty="0" smtClean="0"/>
              <a:t>وقد حفرت العينان والحواجب بالنقش الغائر، حيث أنها ربما كانت مطعمة بحجر أو عجينة. وحرفية النحت هنا تدعو للإعجاب خاصة وأن حجر </a:t>
            </a:r>
            <a:r>
              <a:rPr lang="ar-SA" sz="2000" dirty="0" err="1" smtClean="0"/>
              <a:t>الأوبسيديان</a:t>
            </a:r>
            <a:r>
              <a:rPr lang="ar-SA" sz="2000" dirty="0" smtClean="0"/>
              <a:t> يعتبر من أشد الأحجار النارية صلابة</a:t>
            </a:r>
            <a:r>
              <a:rPr lang="en-US" sz="2000" dirty="0" smtClean="0"/>
              <a:t>.</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476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932040" y="1700808"/>
            <a:ext cx="4110608" cy="4608512"/>
          </a:xfrm>
        </p:spPr>
        <p:txBody>
          <a:bodyPr>
            <a:normAutofit fontScale="92500" lnSpcReduction="20000"/>
          </a:bodyPr>
          <a:lstStyle/>
          <a:p>
            <a:pPr marL="0" indent="0">
              <a:lnSpc>
                <a:spcPct val="150000"/>
              </a:lnSpc>
              <a:buNone/>
            </a:pPr>
            <a:r>
              <a:rPr lang="ar-EG" b="1" dirty="0"/>
              <a:t>٥ </a:t>
            </a:r>
            <a:r>
              <a:rPr lang="ar-EG" sz="2600" b="1" dirty="0">
                <a:latin typeface="Simplified Arabic" panose="02020603050405020304" pitchFamily="18" charset="-78"/>
                <a:cs typeface="Simplified Arabic" panose="02020603050405020304" pitchFamily="18" charset="-78"/>
              </a:rPr>
              <a:t>- تمثال الملك </a:t>
            </a:r>
            <a:r>
              <a:rPr lang="ar-EG" sz="2600" b="1" dirty="0" err="1">
                <a:latin typeface="Simplified Arabic" panose="02020603050405020304" pitchFamily="18" charset="-78"/>
                <a:cs typeface="Simplified Arabic" panose="02020603050405020304" pitchFamily="18" charset="-78"/>
              </a:rPr>
              <a:t>أمنحتب</a:t>
            </a:r>
            <a:r>
              <a:rPr lang="ar-EG" sz="2600" b="1" dirty="0">
                <a:latin typeface="Simplified Arabic" panose="02020603050405020304" pitchFamily="18" charset="-78"/>
                <a:cs typeface="Simplified Arabic" panose="02020603050405020304" pitchFamily="18" charset="-78"/>
              </a:rPr>
              <a:t> </a:t>
            </a:r>
            <a:r>
              <a:rPr lang="ar-EG" sz="2600" b="1" dirty="0" err="1">
                <a:latin typeface="Simplified Arabic" panose="02020603050405020304" pitchFamily="18" charset="-78"/>
                <a:cs typeface="Simplified Arabic" panose="02020603050405020304" pitchFamily="18" charset="-78"/>
              </a:rPr>
              <a:t>الثانى</a:t>
            </a:r>
            <a:r>
              <a:rPr lang="ar-EG" sz="2600" b="1" dirty="0">
                <a:latin typeface="Simplified Arabic" panose="02020603050405020304" pitchFamily="18" charset="-78"/>
                <a:cs typeface="Simplified Arabic" panose="02020603050405020304" pitchFamily="18" charset="-78"/>
              </a:rPr>
              <a:t> مع الآلهة </a:t>
            </a:r>
            <a:r>
              <a:rPr lang="ar-EG" sz="2600" b="1" dirty="0" err="1" smtClean="0">
                <a:latin typeface="Simplified Arabic" panose="02020603050405020304" pitchFamily="18" charset="-78"/>
                <a:cs typeface="Simplified Arabic" panose="02020603050405020304" pitchFamily="18" charset="-78"/>
              </a:rPr>
              <a:t>حتحور</a:t>
            </a:r>
            <a:r>
              <a:rPr lang="ar-EG" sz="2600" b="1" dirty="0" smtClean="0">
                <a:latin typeface="Simplified Arabic" panose="02020603050405020304" pitchFamily="18" charset="-78"/>
                <a:cs typeface="Simplified Arabic" panose="02020603050405020304" pitchFamily="18" charset="-78"/>
              </a:rPr>
              <a:t>.</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مكان العثور :عثر عليه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مقصورة </a:t>
            </a:r>
            <a:r>
              <a:rPr lang="ar-EG" sz="2600" dirty="0" err="1">
                <a:latin typeface="Simplified Arabic" panose="02020603050405020304" pitchFamily="18" charset="-78"/>
                <a:cs typeface="Simplified Arabic" panose="02020603050405020304" pitchFamily="18" charset="-78"/>
              </a:rPr>
              <a:t>حتحور</a:t>
            </a:r>
            <a:r>
              <a:rPr lang="ar-EG" sz="2600" dirty="0">
                <a:latin typeface="Simplified Arabic" panose="02020603050405020304" pitchFamily="18" charset="-78"/>
                <a:cs typeface="Simplified Arabic" panose="02020603050405020304" pitchFamily="18" charset="-78"/>
              </a:rPr>
              <a:t> </a:t>
            </a:r>
            <a:r>
              <a:rPr lang="ar-EG" sz="2600" dirty="0" smtClean="0">
                <a:latin typeface="Simplified Arabic" panose="02020603050405020304" pitchFamily="18" charset="-78"/>
                <a:cs typeface="Simplified Arabic" panose="02020603050405020304" pitchFamily="18" charset="-78"/>
              </a:rPr>
              <a:t>بالدير </a:t>
            </a:r>
            <a:r>
              <a:rPr lang="ar-EG" sz="2600" dirty="0" err="1" smtClean="0">
                <a:latin typeface="Simplified Arabic" panose="02020603050405020304" pitchFamily="18" charset="-78"/>
                <a:cs typeface="Simplified Arabic" panose="02020603050405020304" pitchFamily="18" charset="-78"/>
              </a:rPr>
              <a:t>البحرى</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مكان الحفظ : حاليا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المتحف </a:t>
            </a:r>
            <a:r>
              <a:rPr lang="ar-EG" sz="2600" dirty="0" err="1">
                <a:latin typeface="Simplified Arabic" panose="02020603050405020304" pitchFamily="18" charset="-78"/>
                <a:cs typeface="Simplified Arabic" panose="02020603050405020304" pitchFamily="18" charset="-78"/>
              </a:rPr>
              <a:t>المصرى</a:t>
            </a:r>
            <a:r>
              <a:rPr lang="ar-EG" sz="2600" dirty="0">
                <a:latin typeface="Simplified Arabic" panose="02020603050405020304" pitchFamily="18" charset="-78"/>
                <a:cs typeface="Simplified Arabic" panose="02020603050405020304" pitchFamily="18" charset="-78"/>
              </a:rPr>
              <a:t> بالقاهرة</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مادة الصنع. : مصنوع من الحجر </a:t>
            </a:r>
            <a:r>
              <a:rPr lang="ar-EG" sz="2600" dirty="0" err="1">
                <a:latin typeface="Simplified Arabic" panose="02020603050405020304" pitchFamily="18" charset="-78"/>
                <a:cs typeface="Simplified Arabic" panose="02020603050405020304" pitchFamily="18" charset="-78"/>
              </a:rPr>
              <a:t>الجيرى</a:t>
            </a:r>
            <a:r>
              <a:rPr lang="ar-EG" sz="2600" dirty="0">
                <a:latin typeface="Simplified Arabic" panose="02020603050405020304" pitchFamily="18" charset="-78"/>
                <a:cs typeface="Simplified Arabic" panose="02020603050405020304" pitchFamily="18" charset="-78"/>
              </a:rPr>
              <a:t> الملون</a:t>
            </a:r>
            <a:br>
              <a:rPr lang="ar-EG" sz="2600" dirty="0">
                <a:latin typeface="Simplified Arabic" panose="02020603050405020304" pitchFamily="18" charset="-78"/>
                <a:cs typeface="Simplified Arabic" panose="02020603050405020304" pitchFamily="18" charset="-78"/>
              </a:rPr>
            </a:br>
            <a:r>
              <a:rPr lang="ar-EG" sz="2600" dirty="0" err="1">
                <a:latin typeface="Simplified Arabic" panose="02020603050405020304" pitchFamily="18" charset="-78"/>
                <a:cs typeface="Simplified Arabic" panose="02020603050405020304" pitchFamily="18" charset="-78"/>
              </a:rPr>
              <a:t>الآبعاد</a:t>
            </a:r>
            <a:r>
              <a:rPr lang="ar-EG" sz="2600" dirty="0">
                <a:latin typeface="Simplified Arabic" panose="02020603050405020304" pitchFamily="18" charset="-78"/>
                <a:cs typeface="Simplified Arabic" panose="02020603050405020304" pitchFamily="18" charset="-78"/>
              </a:rPr>
              <a:t>. : ارتفاعه حوالى ٢.٢٥ م</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808"/>
            <a:ext cx="4921696" cy="492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عنوان 1"/>
          <p:cNvSpPr>
            <a:spLocks noGrp="1"/>
          </p:cNvSpPr>
          <p:nvPr>
            <p:ph type="title"/>
          </p:nvPr>
        </p:nvSpPr>
        <p:spPr>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p:spPr>
        <p:txBody>
          <a:bodyPr/>
          <a:lstStyle/>
          <a:p>
            <a:r>
              <a:rPr lang="ar-EG" dirty="0" err="1" smtClean="0"/>
              <a:t>أمنحوتب</a:t>
            </a:r>
            <a:r>
              <a:rPr lang="ar-EG" dirty="0" smtClean="0"/>
              <a:t> الثاني</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168085"/>
      </p:ext>
    </p:extLst>
  </p:cSld>
  <p:clrMapOvr>
    <a:masterClrMapping/>
  </p:clrMapOvr>
  <p:transition advTm="2296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692697"/>
            <a:ext cx="8130658" cy="5909310"/>
          </a:xfrm>
          <a:prstGeom prst="rect">
            <a:avLst/>
          </a:prstGeom>
        </p:spPr>
        <p:txBody>
          <a:bodyPr wrap="square">
            <a:spAutoFit/>
          </a:bodyPr>
          <a:lstStyle/>
          <a:p>
            <a:pPr algn="just">
              <a:lnSpc>
                <a:spcPct val="150000"/>
              </a:lnSpc>
            </a:pPr>
            <a:r>
              <a:rPr lang="ar-EG" sz="2800" dirty="0" smtClean="0">
                <a:latin typeface="Simplified Arabic" panose="02020603050405020304" pitchFamily="18" charset="-78"/>
                <a:cs typeface="Simplified Arabic" panose="02020603050405020304" pitchFamily="18" charset="-78"/>
              </a:rPr>
              <a:t>يظهر </a:t>
            </a:r>
            <a:r>
              <a:rPr lang="ar-EG" sz="2800" dirty="0">
                <a:latin typeface="Simplified Arabic" panose="02020603050405020304" pitchFamily="18" charset="-78"/>
                <a:cs typeface="Simplified Arabic" panose="02020603050405020304" pitchFamily="18" charset="-78"/>
              </a:rPr>
              <a:t>الملك </a:t>
            </a:r>
            <a:r>
              <a:rPr lang="ar-EG" sz="2800" dirty="0" err="1">
                <a:latin typeface="Simplified Arabic" panose="02020603050405020304" pitchFamily="18" charset="-78"/>
                <a:cs typeface="Simplified Arabic" panose="02020603050405020304" pitchFamily="18" charset="-78"/>
              </a:rPr>
              <a:t>أمنحتب</a:t>
            </a:r>
            <a:r>
              <a:rPr lang="ar-EG" sz="2800" dirty="0">
                <a:latin typeface="Simplified Arabic" panose="02020603050405020304" pitchFamily="18" charset="-78"/>
                <a:cs typeface="Simplified Arabic" panose="02020603050405020304" pitchFamily="18" charset="-78"/>
              </a:rPr>
              <a:t> </a:t>
            </a:r>
            <a:r>
              <a:rPr lang="ar-EG" sz="2800" dirty="0" err="1">
                <a:latin typeface="Simplified Arabic" panose="02020603050405020304" pitchFamily="18" charset="-78"/>
                <a:cs typeface="Simplified Arabic" panose="02020603050405020304" pitchFamily="18" charset="-78"/>
              </a:rPr>
              <a:t>الثانى</a:t>
            </a:r>
            <a:r>
              <a:rPr lang="ar-EG" sz="2800" dirty="0">
                <a:latin typeface="Simplified Arabic" panose="02020603050405020304" pitchFamily="18" charset="-78"/>
                <a:cs typeface="Simplified Arabic" panose="02020603050405020304" pitchFamily="18" charset="-78"/>
              </a:rPr>
              <a:t> أسفل رأس البقرة </a:t>
            </a:r>
            <a:r>
              <a:rPr lang="ar-EG" sz="2800" dirty="0" err="1" smtClean="0">
                <a:latin typeface="Simplified Arabic" panose="02020603050405020304" pitchFamily="18" charset="-78"/>
                <a:cs typeface="Simplified Arabic" panose="02020603050405020304" pitchFamily="18" charset="-78"/>
              </a:rPr>
              <a:t>حتحور</a:t>
            </a:r>
            <a:r>
              <a:rPr lang="ar-EG" sz="2800" dirty="0" smtClean="0">
                <a:latin typeface="Simplified Arabic" panose="02020603050405020304" pitchFamily="18" charset="-78"/>
                <a:cs typeface="Simplified Arabic" panose="02020603050405020304" pitchFamily="18" charset="-78"/>
              </a:rPr>
              <a:t> </a:t>
            </a:r>
            <a:r>
              <a:rPr lang="ar-EG" sz="2800" dirty="0">
                <a:latin typeface="Simplified Arabic" panose="02020603050405020304" pitchFamily="18" charset="-78"/>
                <a:cs typeface="Simplified Arabic" panose="02020603050405020304" pitchFamily="18" charset="-78"/>
              </a:rPr>
              <a:t>كنوع من أنواع </a:t>
            </a:r>
            <a:r>
              <a:rPr lang="ar-EG" sz="2800" dirty="0" smtClean="0">
                <a:latin typeface="Simplified Arabic" panose="02020603050405020304" pitchFamily="18" charset="-78"/>
                <a:cs typeface="Simplified Arabic" panose="02020603050405020304" pitchFamily="18" charset="-78"/>
              </a:rPr>
              <a:t>الحماية, </a:t>
            </a:r>
            <a:r>
              <a:rPr lang="ar-EG" sz="2800" dirty="0">
                <a:latin typeface="Simplified Arabic" panose="02020603050405020304" pitchFamily="18" charset="-78"/>
                <a:cs typeface="Simplified Arabic" panose="02020603050405020304" pitchFamily="18" charset="-78"/>
              </a:rPr>
              <a:t>والملك يرتدى النقبة الملكية </a:t>
            </a:r>
            <a:r>
              <a:rPr lang="ar-EG" sz="2800" dirty="0" smtClean="0">
                <a:latin typeface="Simplified Arabic" panose="02020603050405020304" pitchFamily="18" charset="-78"/>
                <a:cs typeface="Simplified Arabic" panose="02020603050405020304" pitchFamily="18" charset="-78"/>
              </a:rPr>
              <a:t>القصيرة. </a:t>
            </a:r>
            <a:r>
              <a:rPr lang="ar-EG" sz="2800" dirty="0">
                <a:latin typeface="Simplified Arabic" panose="02020603050405020304" pitchFamily="18" charset="-78"/>
                <a:cs typeface="Simplified Arabic" panose="02020603050405020304" pitchFamily="18" charset="-78"/>
              </a:rPr>
              <a:t>وتظهر </a:t>
            </a:r>
            <a:r>
              <a:rPr lang="ar-EG" sz="2800" dirty="0" err="1" smtClean="0">
                <a:latin typeface="Simplified Arabic" panose="02020603050405020304" pitchFamily="18" charset="-78"/>
                <a:cs typeface="Simplified Arabic" panose="02020603050405020304" pitchFamily="18" charset="-78"/>
              </a:rPr>
              <a:t>حتحور</a:t>
            </a:r>
            <a:r>
              <a:rPr lang="ar-EG" sz="2800" dirty="0" smtClean="0">
                <a:latin typeface="Simplified Arabic" panose="02020603050405020304" pitchFamily="18" charset="-78"/>
                <a:cs typeface="Simplified Arabic" panose="02020603050405020304" pitchFamily="18" charset="-78"/>
              </a:rPr>
              <a:t> </a:t>
            </a:r>
            <a:r>
              <a:rPr lang="ar-EG" sz="2800" dirty="0">
                <a:latin typeface="Simplified Arabic" panose="02020603050405020304" pitchFamily="18" charset="-78"/>
                <a:cs typeface="Simplified Arabic" panose="02020603050405020304" pitchFamily="18" charset="-78"/>
              </a:rPr>
              <a:t>على هيئة بقرة ويعلو رأسها </a:t>
            </a:r>
            <a:r>
              <a:rPr lang="ar-EG" sz="2800" dirty="0" err="1">
                <a:latin typeface="Simplified Arabic" panose="02020603050405020304" pitchFamily="18" charset="-78"/>
                <a:cs typeface="Simplified Arabic" panose="02020603050405020304" pitchFamily="18" charset="-78"/>
              </a:rPr>
              <a:t>قرنى</a:t>
            </a:r>
            <a:r>
              <a:rPr lang="ar-EG" sz="2800" dirty="0">
                <a:latin typeface="Simplified Arabic" panose="02020603050405020304" pitchFamily="18" charset="-78"/>
                <a:cs typeface="Simplified Arabic" panose="02020603050405020304" pitchFamily="18" charset="-78"/>
              </a:rPr>
              <a:t> البقرة وريشتين مرتفعتين وهى تخرج من أحراش النيل الممثلة بسيقان البردى ويظهر على الجانب نقش يمثل الملك وهو يرضع من لبن </a:t>
            </a:r>
            <a:r>
              <a:rPr lang="ar-EG" sz="2800" dirty="0" err="1">
                <a:latin typeface="Simplified Arabic" panose="02020603050405020304" pitchFamily="18" charset="-78"/>
                <a:cs typeface="Simplified Arabic" panose="02020603050405020304" pitchFamily="18" charset="-78"/>
              </a:rPr>
              <a:t>حاتحور</a:t>
            </a:r>
            <a:r>
              <a:rPr lang="ar-EG" sz="2800" dirty="0">
                <a:latin typeface="Simplified Arabic" panose="02020603050405020304" pitchFamily="18" charset="-78"/>
                <a:cs typeface="Simplified Arabic" panose="02020603050405020304" pitchFamily="18" charset="-78"/>
              </a:rPr>
              <a:t> المقدس وأهتم الفنان هنا بإظهار المغزى </a:t>
            </a:r>
            <a:r>
              <a:rPr lang="ar-EG" sz="2800" dirty="0" err="1">
                <a:latin typeface="Simplified Arabic" panose="02020603050405020304" pitchFamily="18" charset="-78"/>
                <a:cs typeface="Simplified Arabic" panose="02020603050405020304" pitchFamily="18" charset="-78"/>
              </a:rPr>
              <a:t>الدينى</a:t>
            </a:r>
            <a:r>
              <a:rPr lang="ar-EG" sz="2800" dirty="0">
                <a:latin typeface="Simplified Arabic" panose="02020603050405020304" pitchFamily="18" charset="-78"/>
                <a:cs typeface="Simplified Arabic" panose="02020603050405020304" pitchFamily="18" charset="-78"/>
              </a:rPr>
              <a:t> حيث أن الآلهة </a:t>
            </a:r>
            <a:r>
              <a:rPr lang="ar-EG" sz="2800" dirty="0" err="1">
                <a:latin typeface="Simplified Arabic" panose="02020603050405020304" pitchFamily="18" charset="-78"/>
                <a:cs typeface="Simplified Arabic" panose="02020603050405020304" pitchFamily="18" charset="-78"/>
              </a:rPr>
              <a:t>حاتحور</a:t>
            </a:r>
            <a:r>
              <a:rPr lang="ar-EG" sz="2800" dirty="0">
                <a:latin typeface="Simplified Arabic" panose="02020603050405020304" pitchFamily="18" charset="-78"/>
                <a:cs typeface="Simplified Arabic" panose="02020603050405020304" pitchFamily="18" charset="-78"/>
              </a:rPr>
              <a:t> تمثل الام </a:t>
            </a:r>
            <a:r>
              <a:rPr lang="ar-EG" sz="2800" dirty="0" err="1">
                <a:latin typeface="Simplified Arabic" panose="02020603050405020304" pitchFamily="18" charset="-78"/>
                <a:cs typeface="Simplified Arabic" panose="02020603050405020304" pitchFamily="18" charset="-78"/>
              </a:rPr>
              <a:t>فهى</a:t>
            </a:r>
            <a:r>
              <a:rPr lang="ar-EG" sz="2800" dirty="0">
                <a:latin typeface="Simplified Arabic" panose="02020603050405020304" pitchFamily="18" charset="-78"/>
                <a:cs typeface="Simplified Arabic" panose="02020603050405020304" pitchFamily="18" charset="-78"/>
              </a:rPr>
              <a:t> الهة جبانة الموتى </a:t>
            </a:r>
            <a:r>
              <a:rPr lang="ar-EG" sz="2800" dirty="0" err="1">
                <a:latin typeface="Simplified Arabic" panose="02020603050405020304" pitchFamily="18" charset="-78"/>
                <a:cs typeface="Simplified Arabic" panose="02020603050405020304" pitchFamily="18" charset="-78"/>
              </a:rPr>
              <a:t>فى</a:t>
            </a:r>
            <a:r>
              <a:rPr lang="ar-EG" sz="2800" dirty="0">
                <a:latin typeface="Simplified Arabic" panose="02020603050405020304" pitchFamily="18" charset="-78"/>
                <a:cs typeface="Simplified Arabic" panose="02020603050405020304" pitchFamily="18" charset="-78"/>
              </a:rPr>
              <a:t> غرب طيبة, والهة السماء </a:t>
            </a:r>
            <a:r>
              <a:rPr lang="ar-EG" sz="2800" dirty="0" err="1">
                <a:latin typeface="Simplified Arabic" panose="02020603050405020304" pitchFamily="18" charset="-78"/>
                <a:cs typeface="Simplified Arabic" panose="02020603050405020304" pitchFamily="18" charset="-78"/>
              </a:rPr>
              <a:t>التى</a:t>
            </a:r>
            <a:r>
              <a:rPr lang="ar-EG" sz="2800" dirty="0">
                <a:latin typeface="Simplified Arabic" panose="02020603050405020304" pitchFamily="18" charset="-78"/>
                <a:cs typeface="Simplified Arabic" panose="02020603050405020304" pitchFamily="18" charset="-78"/>
              </a:rPr>
              <a:t> ترفع الطفل الى عالم السماء وتحميه والفنان لم يهتم بتفاصيل وملامح وجه الملك لأنه أهتم بالمغزى </a:t>
            </a:r>
            <a:r>
              <a:rPr lang="ar-EG" sz="2800" dirty="0" err="1">
                <a:latin typeface="Simplified Arabic" panose="02020603050405020304" pitchFamily="18" charset="-78"/>
                <a:cs typeface="Simplified Arabic" panose="02020603050405020304" pitchFamily="18" charset="-78"/>
              </a:rPr>
              <a:t>الدينى</a:t>
            </a:r>
            <a:r>
              <a:rPr lang="ar-EG" sz="2800" dirty="0">
                <a:latin typeface="Simplified Arabic" panose="02020603050405020304" pitchFamily="18" charset="-78"/>
                <a:cs typeface="Simplified Arabic" panose="02020603050405020304" pitchFamily="18" charset="-78"/>
              </a:rPr>
              <a:t> وليس المغزى </a:t>
            </a:r>
            <a:r>
              <a:rPr lang="ar-EG" sz="2800" dirty="0" err="1">
                <a:latin typeface="Simplified Arabic" panose="02020603050405020304" pitchFamily="18" charset="-78"/>
                <a:cs typeface="Simplified Arabic" panose="02020603050405020304" pitchFamily="18" charset="-78"/>
              </a:rPr>
              <a:t>الفنى</a:t>
            </a:r>
            <a:r>
              <a:rPr lang="ar-EG" sz="2800" dirty="0">
                <a:latin typeface="Simplified Arabic" panose="02020603050405020304" pitchFamily="18" charset="-78"/>
                <a:cs typeface="Simplified Arabic" panose="02020603050405020304" pitchFamily="18" charset="-78"/>
              </a:rPr>
              <a:t> .</a:t>
            </a:r>
          </a:p>
        </p:txBody>
      </p:sp>
      <p:sp>
        <p:nvSpPr>
          <p:cNvPr id="7" name="Content Placeholder 6"/>
          <p:cNvSpPr>
            <a:spLocks noGrp="1"/>
          </p:cNvSpPr>
          <p:nvPr>
            <p:ph idx="1"/>
          </p:nvPr>
        </p:nvSpPr>
        <p:spPr>
          <a:xfrm>
            <a:off x="27709" y="1524000"/>
            <a:ext cx="8797635" cy="5320145"/>
          </a:xfrm>
        </p:spPr>
        <p:txBody>
          <a:bodyPr/>
          <a:lstStyle/>
          <a:p>
            <a:endParaRPr lang="ar-EG" dirty="0" smtClean="0"/>
          </a:p>
          <a:p>
            <a:pPr marL="0" indent="0">
              <a:buNone/>
            </a:pPr>
            <a:endParaRPr lang="ar-EG" dirty="0"/>
          </a:p>
        </p:txBody>
      </p:sp>
      <p:sp>
        <p:nvSpPr>
          <p:cNvPr id="8" name="عنوان 1"/>
          <p:cNvSpPr>
            <a:spLocks noGrp="1"/>
          </p:cNvSpPr>
          <p:nvPr>
            <p:ph type="title"/>
          </p:nvPr>
        </p:nvSpPr>
        <p:spPr>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9089079"/>
      </p:ext>
    </p:extLst>
  </p:cSld>
  <p:clrMapOvr>
    <a:masterClrMapping/>
  </p:clrMapOvr>
  <p:transition advTm="8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16632"/>
            <a:ext cx="5072098" cy="1011222"/>
          </a:xfrm>
          <a:solidFill>
            <a:schemeClr val="accent6">
              <a:lumMod val="75000"/>
            </a:schemeClr>
          </a:solidFill>
        </p:spPr>
        <p:txBody>
          <a:bodyPr/>
          <a:lstStyle/>
          <a:p>
            <a:r>
              <a:rPr lang="ar-EG" dirty="0" smtClean="0"/>
              <a:t>أمنحتب </a:t>
            </a:r>
            <a:r>
              <a:rPr lang="ar-EG" dirty="0" err="1" smtClean="0"/>
              <a:t>الثانى</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268760"/>
            <a:ext cx="3786182" cy="5357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3786182" y="2000240"/>
            <a:ext cx="5357818" cy="2123658"/>
          </a:xfrm>
          <a:prstGeom prst="rect">
            <a:avLst/>
          </a:prstGeom>
        </p:spPr>
        <p:txBody>
          <a:bodyPr wrap="square">
            <a:spAutoFit/>
          </a:bodyPr>
          <a:lstStyle/>
          <a:p>
            <a:r>
              <a:rPr lang="en-US" sz="3200" dirty="0" smtClean="0"/>
              <a:t>- </a:t>
            </a:r>
            <a:r>
              <a:rPr lang="ar-SA" sz="3200" dirty="0" smtClean="0"/>
              <a:t>تمثال يمثل أمنحتب الثاني يقدم القرابين</a:t>
            </a:r>
            <a:r>
              <a:rPr lang="en-US" sz="3200" dirty="0" smtClean="0"/>
              <a:t/>
            </a:r>
            <a:br>
              <a:rPr lang="en-US" sz="3200" dirty="0" smtClean="0"/>
            </a:br>
            <a:r>
              <a:rPr lang="en-US" sz="3200" dirty="0" smtClean="0"/>
              <a:t>- </a:t>
            </a:r>
            <a:r>
              <a:rPr lang="ar-SA" sz="3200" dirty="0" err="1" smtClean="0"/>
              <a:t>كوارتز</a:t>
            </a:r>
            <a:r>
              <a:rPr lang="ar-SA" sz="3200" dirty="0" smtClean="0"/>
              <a:t> أحمر</a:t>
            </a:r>
            <a:r>
              <a:rPr lang="en-US" sz="3200" dirty="0" smtClean="0"/>
              <a:t/>
            </a:r>
            <a:br>
              <a:rPr lang="en-US" sz="3200" dirty="0" smtClean="0"/>
            </a:br>
            <a:r>
              <a:rPr lang="en-US" sz="3200" dirty="0" smtClean="0"/>
              <a:t>- </a:t>
            </a:r>
            <a:r>
              <a:rPr lang="ar-SA" sz="3200" dirty="0" smtClean="0"/>
              <a:t>متحف </a:t>
            </a:r>
            <a:r>
              <a:rPr lang="ar-SA" sz="3200" dirty="0" err="1" smtClean="0"/>
              <a:t>الكوم</a:t>
            </a:r>
            <a:r>
              <a:rPr lang="ar-SA" sz="3200" dirty="0" smtClean="0"/>
              <a:t> بالنوبة</a:t>
            </a:r>
            <a:r>
              <a:rPr lang="ar-EG" sz="3200" dirty="0" smtClean="0"/>
              <a:t> </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701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11760" y="0"/>
            <a:ext cx="4500594" cy="1082660"/>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107504" y="1340768"/>
            <a:ext cx="9036496" cy="5400600"/>
          </a:xfrm>
        </p:spPr>
        <p:txBody>
          <a:bodyPr>
            <a:noAutofit/>
          </a:bodyPr>
          <a:lstStyle/>
          <a:p>
            <a:r>
              <a:rPr lang="ar-SA" sz="2800" dirty="0"/>
              <a:t>يمثل هذا التمثال أمنحتب الثاني راكعاً يقدم القرابين والتي تظهر </a:t>
            </a:r>
            <a:r>
              <a:rPr lang="ar-SA" sz="2800" dirty="0" err="1"/>
              <a:t>فى</a:t>
            </a:r>
            <a:r>
              <a:rPr lang="ar-SA" sz="2800" dirty="0"/>
              <a:t> يديه على هيئة إناءي </a:t>
            </a:r>
            <a:r>
              <a:rPr lang="en-US" sz="2800" dirty="0" err="1"/>
              <a:t>nw</a:t>
            </a:r>
            <a:r>
              <a:rPr lang="en-US" sz="2800" dirty="0"/>
              <a:t> </a:t>
            </a:r>
            <a:r>
              <a:rPr lang="ar-SA" sz="2800" dirty="0"/>
              <a:t>للمعبود </a:t>
            </a:r>
            <a:r>
              <a:rPr lang="ar-EG" sz="2800" dirty="0"/>
              <a:t>رع </a:t>
            </a:r>
            <a:r>
              <a:rPr lang="ar-SA" sz="2800" dirty="0"/>
              <a:t>والملك يظهر </a:t>
            </a:r>
            <a:r>
              <a:rPr lang="ar-SA" sz="2800" dirty="0" err="1"/>
              <a:t>وهويرتدي</a:t>
            </a:r>
            <a:r>
              <a:rPr lang="ar-SA" sz="2800" dirty="0"/>
              <a:t> </a:t>
            </a:r>
            <a:r>
              <a:rPr lang="ar-SA" sz="2800" dirty="0" err="1"/>
              <a:t>الشنديد</a:t>
            </a:r>
            <a:r>
              <a:rPr lang="ar-SA" sz="2800" dirty="0"/>
              <a:t> الملكي ويرتدي النمس الملكي وهو من الكتان والذي يحليه </a:t>
            </a:r>
            <a:r>
              <a:rPr lang="ar-SA" sz="2800" dirty="0" err="1"/>
              <a:t>الصل</a:t>
            </a:r>
            <a:r>
              <a:rPr lang="ar-SA" sz="2800" dirty="0"/>
              <a:t> الملكي ونلاحظ أن الفنان أجاد </a:t>
            </a:r>
            <a:r>
              <a:rPr lang="ar-SA" sz="2800" dirty="0" err="1"/>
              <a:t>فى</a:t>
            </a:r>
            <a:r>
              <a:rPr lang="ar-SA" sz="2800" dirty="0"/>
              <a:t> تمثيل جسد الملك حيث يظهر ببنية لطيفة جميلة رشيقة تدل على أنه رياضي</a:t>
            </a:r>
            <a:r>
              <a:rPr lang="en-US" sz="2800" dirty="0"/>
              <a:t> .</a:t>
            </a:r>
            <a:br>
              <a:rPr lang="en-US" sz="2800" dirty="0"/>
            </a:br>
            <a:r>
              <a:rPr lang="en-US" sz="2800" dirty="0"/>
              <a:t/>
            </a:r>
            <a:br>
              <a:rPr lang="en-US" sz="2800" dirty="0"/>
            </a:br>
            <a:r>
              <a:rPr lang="ar-EG" sz="2800" dirty="0"/>
              <a:t>*</a:t>
            </a:r>
            <a:r>
              <a:rPr lang="ar-SA" sz="2800" dirty="0"/>
              <a:t>ونجد عدم تناسب النسب التشريحية وخاصة </a:t>
            </a:r>
            <a:r>
              <a:rPr lang="ar-SA" sz="2800" dirty="0" err="1"/>
              <a:t>فى</a:t>
            </a:r>
            <a:r>
              <a:rPr lang="ar-SA" sz="2800" dirty="0"/>
              <a:t> منطقة الأطراف حيث نجد تمثيل </a:t>
            </a:r>
            <a:r>
              <a:rPr lang="ar-SA" sz="2800" dirty="0" err="1"/>
              <a:t>سىء</a:t>
            </a:r>
            <a:r>
              <a:rPr lang="ar-SA" sz="2800" dirty="0"/>
              <a:t> للأقدام وخاصة </a:t>
            </a:r>
            <a:r>
              <a:rPr lang="ar-SA" sz="2800" dirty="0" err="1"/>
              <a:t>فى</a:t>
            </a:r>
            <a:r>
              <a:rPr lang="ar-SA" sz="2800" dirty="0"/>
              <a:t> الأصابع حيث تظهر عريضة ..ونلاحظ ملامح دقيقة </a:t>
            </a:r>
            <a:r>
              <a:rPr lang="ar-SA" sz="2800" dirty="0" err="1"/>
              <a:t>فى</a:t>
            </a:r>
            <a:r>
              <a:rPr lang="ar-SA" sz="2800" dirty="0"/>
              <a:t> الوجه من حيث الأنف العريض والوجنتين المرتفعتين</a:t>
            </a:r>
            <a:r>
              <a:rPr lang="en-US" sz="2800" dirty="0"/>
              <a:t/>
            </a:r>
            <a:br>
              <a:rPr lang="en-US" sz="2800" dirty="0"/>
            </a:br>
            <a:r>
              <a:rPr lang="ar-EG" sz="2800" dirty="0"/>
              <a:t>*</a:t>
            </a:r>
            <a:r>
              <a:rPr lang="ar-SA" sz="2800" dirty="0"/>
              <a:t>والعيون الواسعة المسحوبة </a:t>
            </a:r>
            <a:r>
              <a:rPr lang="ar-SA" sz="2800" dirty="0" err="1"/>
              <a:t>اللوزية</a:t>
            </a:r>
            <a:r>
              <a:rPr lang="ar-SA" sz="2800" dirty="0"/>
              <a:t> وكذلك الذقن الصغير وكذلك نلاحظ كبر حجم الأذنين ونلاحظ ملامح </a:t>
            </a:r>
            <a:r>
              <a:rPr lang="ar-SA" sz="2800" dirty="0" err="1"/>
              <a:t>إبتسامة</a:t>
            </a:r>
            <a:r>
              <a:rPr lang="ar-SA" sz="2800" dirty="0"/>
              <a:t> خفيفة على الوجه</a:t>
            </a:r>
            <a:endParaRPr lang="ar-EG"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99">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488" y="274638"/>
            <a:ext cx="4143404" cy="1225536"/>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err="1" smtClean="0"/>
              <a:t>امنحتب</a:t>
            </a:r>
            <a:r>
              <a:rPr lang="ar-EG" dirty="0" smtClean="0"/>
              <a:t> </a:t>
            </a:r>
            <a:r>
              <a:rPr lang="ar-EG" dirty="0" err="1" smtClean="0"/>
              <a:t>الثانى</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714488"/>
            <a:ext cx="4355976" cy="4954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214810" y="2571744"/>
            <a:ext cx="4572000" cy="2123658"/>
          </a:xfrm>
          <a:prstGeom prst="rect">
            <a:avLst/>
          </a:prstGeom>
        </p:spPr>
        <p:txBody>
          <a:bodyPr>
            <a:spAutoFit/>
          </a:bodyPr>
          <a:lstStyle/>
          <a:p>
            <a:r>
              <a:rPr lang="ar-EG" sz="2400" dirty="0" smtClean="0"/>
              <a:t>-</a:t>
            </a:r>
            <a:r>
              <a:rPr lang="ar-SA" sz="2400" dirty="0" smtClean="0"/>
              <a:t>تمثال لأمنحتب الثاني والمعبودة مرت </a:t>
            </a:r>
            <a:r>
              <a:rPr lang="ar-SA" sz="2400" dirty="0" err="1" smtClean="0"/>
              <a:t>سجر</a:t>
            </a:r>
            <a:r>
              <a:rPr lang="en-US" sz="2400" dirty="0" smtClean="0"/>
              <a:t/>
            </a:r>
            <a:br>
              <a:rPr lang="en-US" sz="2400" dirty="0" smtClean="0"/>
            </a:br>
            <a:r>
              <a:rPr lang="en-US" sz="2400" dirty="0" smtClean="0"/>
              <a:t>- </a:t>
            </a:r>
            <a:r>
              <a:rPr lang="ar-SA" sz="2400" dirty="0" smtClean="0"/>
              <a:t>جرانيت</a:t>
            </a:r>
            <a:r>
              <a:rPr lang="en-US" sz="2400" dirty="0" smtClean="0"/>
              <a:t/>
            </a:r>
            <a:br>
              <a:rPr lang="en-US" sz="2400" dirty="0" smtClean="0"/>
            </a:br>
            <a:r>
              <a:rPr lang="ar-EG" sz="2400" dirty="0" smtClean="0"/>
              <a:t>-</a:t>
            </a:r>
            <a:r>
              <a:rPr lang="en-US" sz="2400" dirty="0" smtClean="0"/>
              <a:t> 150 </a:t>
            </a:r>
            <a:r>
              <a:rPr lang="ar-SA" sz="2400" dirty="0" smtClean="0"/>
              <a:t>سم</a:t>
            </a:r>
            <a:r>
              <a:rPr lang="en-US" sz="2400" dirty="0" smtClean="0"/>
              <a:t/>
            </a:r>
            <a:br>
              <a:rPr lang="en-US" sz="2400" dirty="0" smtClean="0"/>
            </a:br>
            <a:r>
              <a:rPr lang="en-US" sz="2400" dirty="0" smtClean="0"/>
              <a:t>- </a:t>
            </a:r>
            <a:r>
              <a:rPr lang="ar-SA" sz="2400" dirty="0" smtClean="0"/>
              <a:t>المتحف المصري</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9112">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85918" y="274638"/>
            <a:ext cx="5214974" cy="1154098"/>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8100000" scaled="1"/>
            <a:tileRect/>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p:txBody>
          <a:bodyPr>
            <a:normAutofit fontScale="70000" lnSpcReduction="20000"/>
          </a:bodyPr>
          <a:lstStyle/>
          <a:p>
            <a:r>
              <a:rPr lang="ar-EG" dirty="0" smtClean="0"/>
              <a:t>*</a:t>
            </a:r>
            <a:r>
              <a:rPr lang="ar-SA" dirty="0" smtClean="0"/>
              <a:t>عثر عليه بالكرنك ، كان الفرعون أمنحتب الثاني يريد تمثالا يستمد الحماية من الربة الحية ميريت </a:t>
            </a:r>
            <a:r>
              <a:rPr lang="ar-SA" dirty="0" err="1" smtClean="0"/>
              <a:t>سجر</a:t>
            </a:r>
            <a:r>
              <a:rPr lang="ar-SA" dirty="0" smtClean="0"/>
              <a:t> "محبة السكون" ، ومن أجل دفع خطر </a:t>
            </a:r>
            <a:r>
              <a:rPr lang="ar-SA" dirty="0" err="1" smtClean="0"/>
              <a:t>الكوبرا</a:t>
            </a:r>
            <a:r>
              <a:rPr lang="ar-SA" dirty="0" smtClean="0"/>
              <a:t>، فقد صورت متمثلة في أحد صور الربة </a:t>
            </a:r>
            <a:r>
              <a:rPr lang="ar-SA" dirty="0" err="1" smtClean="0"/>
              <a:t>حتحور</a:t>
            </a:r>
            <a:r>
              <a:rPr lang="ar-SA" dirty="0" smtClean="0"/>
              <a:t> ربة الغرب، مرتدية تاج </a:t>
            </a:r>
            <a:r>
              <a:rPr lang="ar-SA" dirty="0" err="1" smtClean="0"/>
              <a:t>حتحور</a:t>
            </a:r>
            <a:r>
              <a:rPr lang="ar-SA" dirty="0" smtClean="0"/>
              <a:t> </a:t>
            </a:r>
            <a:r>
              <a:rPr lang="ar-SA" dirty="0" err="1" smtClean="0"/>
              <a:t>بقرنى</a:t>
            </a:r>
            <a:r>
              <a:rPr lang="ar-SA" dirty="0" smtClean="0"/>
              <a:t> البقرة وقرص الشمس</a:t>
            </a:r>
            <a:r>
              <a:rPr lang="en-US" dirty="0" smtClean="0"/>
              <a:t>.</a:t>
            </a:r>
            <a:br>
              <a:rPr lang="en-US" dirty="0" smtClean="0"/>
            </a:br>
            <a:r>
              <a:rPr lang="en-US" dirty="0" smtClean="0"/>
              <a:t/>
            </a:r>
            <a:br>
              <a:rPr lang="en-US" dirty="0" smtClean="0"/>
            </a:br>
            <a:r>
              <a:rPr lang="ar-EG" dirty="0" smtClean="0"/>
              <a:t>*</a:t>
            </a:r>
            <a:r>
              <a:rPr lang="ar-SA" dirty="0" smtClean="0"/>
              <a:t>وتعتبر </a:t>
            </a:r>
            <a:r>
              <a:rPr lang="ar-SA" dirty="0" err="1" smtClean="0"/>
              <a:t>حتحور</a:t>
            </a:r>
            <a:r>
              <a:rPr lang="ar-SA" dirty="0" smtClean="0"/>
              <a:t> مانحة الحياة للموتى في العالم الأخر </a:t>
            </a:r>
            <a:r>
              <a:rPr lang="ar-SA" dirty="0" err="1" smtClean="0"/>
              <a:t>وبالتالى</a:t>
            </a:r>
            <a:r>
              <a:rPr lang="ar-SA" dirty="0" smtClean="0"/>
              <a:t> </a:t>
            </a:r>
            <a:r>
              <a:rPr lang="ar-SA" dirty="0" err="1" smtClean="0"/>
              <a:t>فهى</a:t>
            </a:r>
            <a:r>
              <a:rPr lang="ar-SA" dirty="0" smtClean="0"/>
              <a:t> تعطى مزيدا من الحماية للملك. وأمام </a:t>
            </a:r>
            <a:r>
              <a:rPr lang="ar-SA" dirty="0" err="1" smtClean="0"/>
              <a:t>الكوبرا</a:t>
            </a:r>
            <a:r>
              <a:rPr lang="ar-SA" dirty="0" smtClean="0"/>
              <a:t>، صور الملك واقفاً بالقدم </a:t>
            </a:r>
            <a:r>
              <a:rPr lang="ar-SA" dirty="0" err="1" smtClean="0"/>
              <a:t>اليسرى</a:t>
            </a:r>
            <a:r>
              <a:rPr lang="ar-SA" dirty="0" smtClean="0"/>
              <a:t> متقدمة إلى الأمام. كما يرتدى التاج الأبيض لمصر العليا المزين </a:t>
            </a:r>
            <a:r>
              <a:rPr lang="ar-SA" dirty="0" err="1" smtClean="0"/>
              <a:t>بالكوبرا</a:t>
            </a:r>
            <a:r>
              <a:rPr lang="ar-SA" dirty="0" smtClean="0"/>
              <a:t> الملكية بالإضافة إلى </a:t>
            </a:r>
            <a:r>
              <a:rPr lang="ar-SA" dirty="0" err="1" smtClean="0"/>
              <a:t>النقبة</a:t>
            </a:r>
            <a:r>
              <a:rPr lang="ar-SA" dirty="0" smtClean="0"/>
              <a:t> الملكية المنشاة</a:t>
            </a:r>
            <a:r>
              <a:rPr lang="en-US" dirty="0" smtClean="0"/>
              <a:t>.</a:t>
            </a:r>
            <a:br>
              <a:rPr lang="en-US" dirty="0" smtClean="0"/>
            </a:br>
            <a:r>
              <a:rPr lang="en-US" dirty="0" smtClean="0"/>
              <a:t/>
            </a:r>
            <a:br>
              <a:rPr lang="en-US" dirty="0" smtClean="0"/>
            </a:br>
            <a:r>
              <a:rPr lang="ar-EG" dirty="0" smtClean="0"/>
              <a:t>*</a:t>
            </a:r>
            <a:r>
              <a:rPr lang="ar-SA" dirty="0" smtClean="0"/>
              <a:t>ونجد أن الفنان أجاد </a:t>
            </a:r>
            <a:r>
              <a:rPr lang="ar-SA" dirty="0" err="1" smtClean="0"/>
              <a:t>فى</a:t>
            </a:r>
            <a:r>
              <a:rPr lang="ar-SA" dirty="0" smtClean="0"/>
              <a:t> تمثيل الجسد </a:t>
            </a:r>
            <a:r>
              <a:rPr lang="ar-SA" dirty="0" err="1" smtClean="0"/>
              <a:t>الإنسيابي</a:t>
            </a:r>
            <a:r>
              <a:rPr lang="ar-SA" dirty="0" smtClean="0"/>
              <a:t> لحية </a:t>
            </a:r>
            <a:r>
              <a:rPr lang="ar-SA" dirty="0" err="1" smtClean="0"/>
              <a:t>الكوبرا</a:t>
            </a:r>
            <a:r>
              <a:rPr lang="ar-SA" dirty="0" smtClean="0"/>
              <a:t> بشكل لطيف وتحديد </a:t>
            </a:r>
            <a:r>
              <a:rPr lang="ar-SA" dirty="0" err="1" smtClean="0"/>
              <a:t>الثنيات</a:t>
            </a:r>
            <a:r>
              <a:rPr lang="ar-SA" dirty="0" smtClean="0"/>
              <a:t> ونجد الفنان قد قام بوضع حية </a:t>
            </a:r>
            <a:r>
              <a:rPr lang="ar-SA" dirty="0" err="1" smtClean="0"/>
              <a:t>الكوبرا</a:t>
            </a:r>
            <a:r>
              <a:rPr lang="ar-SA" dirty="0" smtClean="0"/>
              <a:t> على قاعدة مرتفعة عن الملك لكي تشرف على الملك لكي يتحقق معنى الحماية وكأنها تحيطه وتحميه من أعدائه</a:t>
            </a:r>
            <a:r>
              <a:rPr lang="en-US" dirty="0" smtClean="0"/>
              <a:t>.</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269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786050" y="274638"/>
            <a:ext cx="4214842" cy="1225536"/>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b="100000"/>
            </a:path>
            <a:tileRect t="-100000" r="-100000"/>
          </a:gradFill>
        </p:spPr>
        <p:txBody>
          <a:bodyPr/>
          <a:lstStyle/>
          <a:p>
            <a:r>
              <a:rPr lang="ar-EG" dirty="0" err="1" smtClean="0"/>
              <a:t>امنحتب</a:t>
            </a:r>
            <a:r>
              <a:rPr lang="ar-EG" dirty="0" smtClean="0"/>
              <a:t> </a:t>
            </a:r>
            <a:r>
              <a:rPr lang="ar-EG" dirty="0" err="1" smtClean="0"/>
              <a:t>الثانى</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714488"/>
            <a:ext cx="3857620" cy="5026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3857620" y="2071678"/>
            <a:ext cx="4929190" cy="2092881"/>
          </a:xfrm>
          <a:prstGeom prst="rect">
            <a:avLst/>
          </a:prstGeom>
        </p:spPr>
        <p:txBody>
          <a:bodyPr wrap="square">
            <a:spAutoFit/>
          </a:bodyPr>
          <a:lstStyle/>
          <a:p>
            <a:r>
              <a:rPr lang="ar-EG" sz="2800" dirty="0" smtClean="0"/>
              <a:t>-</a:t>
            </a:r>
            <a:r>
              <a:rPr lang="ar-SA" sz="2800" dirty="0" smtClean="0"/>
              <a:t>تمثال لأمنحتب الثاني على هيئة أبو الهول</a:t>
            </a:r>
            <a:r>
              <a:rPr lang="en-US" sz="2800" dirty="0" smtClean="0"/>
              <a:t/>
            </a:r>
            <a:br>
              <a:rPr lang="en-US" sz="2800" dirty="0" smtClean="0"/>
            </a:br>
            <a:r>
              <a:rPr lang="en-US" sz="2800" dirty="0" smtClean="0"/>
              <a:t>- </a:t>
            </a:r>
            <a:r>
              <a:rPr lang="ar-SA" sz="2800" dirty="0" smtClean="0"/>
              <a:t>جرانيت</a:t>
            </a:r>
            <a:r>
              <a:rPr lang="en-US" sz="2800" dirty="0" smtClean="0"/>
              <a:t/>
            </a:r>
            <a:br>
              <a:rPr lang="en-US" sz="2800" dirty="0" smtClean="0"/>
            </a:br>
            <a:r>
              <a:rPr lang="ar-EG" sz="2800" dirty="0" smtClean="0"/>
              <a:t>-</a:t>
            </a:r>
            <a:r>
              <a:rPr lang="en-US" sz="2800" dirty="0" smtClean="0"/>
              <a:t> 33</a:t>
            </a:r>
            <a:r>
              <a:rPr lang="ar-SA" sz="2800" dirty="0" smtClean="0"/>
              <a:t>سم</a:t>
            </a:r>
            <a:r>
              <a:rPr lang="en-US" sz="2800" dirty="0" smtClean="0"/>
              <a:t/>
            </a:r>
            <a:br>
              <a:rPr lang="en-US" sz="2800" dirty="0" smtClean="0"/>
            </a:br>
            <a:r>
              <a:rPr lang="en-US" sz="2800" dirty="0" smtClean="0"/>
              <a:t>- </a:t>
            </a:r>
            <a:r>
              <a:rPr lang="ar-SA" sz="2800" dirty="0" smtClean="0"/>
              <a:t>المتحف المصري</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8853">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619672" y="116632"/>
            <a:ext cx="4929222" cy="1154098"/>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340768"/>
            <a:ext cx="9144000" cy="5229200"/>
          </a:xfrm>
        </p:spPr>
        <p:txBody>
          <a:bodyPr>
            <a:noAutofit/>
          </a:bodyPr>
          <a:lstStyle/>
          <a:p>
            <a:r>
              <a:rPr lang="ar-EG" sz="2400" dirty="0" smtClean="0"/>
              <a:t>*</a:t>
            </a:r>
            <a:r>
              <a:rPr lang="ar-SA" sz="2400" dirty="0" smtClean="0"/>
              <a:t>عثر عليه بخبيئة الكرنك ، </a:t>
            </a:r>
            <a:r>
              <a:rPr lang="ar-SA" sz="2400" dirty="0" err="1" smtClean="0"/>
              <a:t>دة</a:t>
            </a:r>
            <a:r>
              <a:rPr lang="ar-SA" sz="2400" dirty="0" smtClean="0"/>
              <a:t> ما يكون جزء الرأس ممثلا لوجه الفرعون الحاكم بينما الجسد ممثلا لجسد الأسد رمزا للقوة بينما الرأس ترمز للحكمة والذكاء.وقد نحت المصريون القدماء أشكالا مختلفة من تماثيل أبى الهول بعضها يحمل ملامح وجه إنسان أو وجه كبش أو وجه إنسان له لبدة الأسد</a:t>
            </a:r>
            <a:r>
              <a:rPr lang="en-US" sz="2400" dirty="0" smtClean="0"/>
              <a:t>.</a:t>
            </a:r>
            <a:br>
              <a:rPr lang="en-US" sz="2400" dirty="0" smtClean="0"/>
            </a:br>
            <a:r>
              <a:rPr lang="en-US" sz="2400" dirty="0" smtClean="0"/>
              <a:t/>
            </a:r>
            <a:br>
              <a:rPr lang="en-US" sz="2400" dirty="0" smtClean="0"/>
            </a:br>
            <a:r>
              <a:rPr lang="ar-EG" sz="2400" dirty="0" smtClean="0"/>
              <a:t>*</a:t>
            </a:r>
            <a:r>
              <a:rPr lang="ar-SA" sz="2400" dirty="0" smtClean="0"/>
              <a:t>ويمثل هذا التمثال صورة آمون رع والتي كانت تعرف في ذلك الوقت الذي نحت فيه التمثال وهذه الوجوه عادة ما تكون ممثلة لوجه الفرعون الحاكم. وهو هنا أمنحتب الثاني</a:t>
            </a:r>
            <a:r>
              <a:rPr lang="en-US" sz="2400" dirty="0" smtClean="0"/>
              <a:t>.</a:t>
            </a:r>
            <a:br>
              <a:rPr lang="en-US" sz="2400" dirty="0" smtClean="0"/>
            </a:br>
            <a:r>
              <a:rPr lang="en-US" sz="2400" dirty="0" smtClean="0"/>
              <a:t/>
            </a:r>
            <a:br>
              <a:rPr lang="en-US" sz="2400" dirty="0" smtClean="0"/>
            </a:br>
            <a:r>
              <a:rPr lang="ar-EG" sz="2400" dirty="0" smtClean="0"/>
              <a:t>*</a:t>
            </a:r>
            <a:r>
              <a:rPr lang="ar-SA" sz="2400" dirty="0" smtClean="0"/>
              <a:t>ونجد هنا أن الفنان أجاد </a:t>
            </a:r>
            <a:r>
              <a:rPr lang="ar-SA" sz="2400" dirty="0" err="1" smtClean="0"/>
              <a:t>فى</a:t>
            </a:r>
            <a:r>
              <a:rPr lang="ar-SA" sz="2400" dirty="0" smtClean="0"/>
              <a:t> تمثيل جسد الأسد الذي يظهر مدى </a:t>
            </a:r>
            <a:r>
              <a:rPr lang="ar-SA" sz="2400" dirty="0" err="1" smtClean="0"/>
              <a:t>الإنسيابية</a:t>
            </a:r>
            <a:r>
              <a:rPr lang="ar-SA" sz="2400" dirty="0" smtClean="0"/>
              <a:t> فيه من ناحية ومدى القوة من ناحية أخرى ،ونلاحظ أنه مثل الأيدي والأقدام حيوانية تمثل أقدام الأسد والنمس منحوت بطريقة بديعة ويظهر من تحته أذني الملك وهما كبيرتان نوعاً ما</a:t>
            </a:r>
            <a:r>
              <a:rPr lang="en-US" sz="2400" dirty="0" smtClean="0"/>
              <a:t>.</a:t>
            </a:r>
            <a:br>
              <a:rPr lang="en-US" sz="2400" dirty="0" smtClean="0"/>
            </a:br>
            <a:r>
              <a:rPr lang="en-US" sz="2400" dirty="0" smtClean="0"/>
              <a:t/>
            </a:r>
            <a:br>
              <a:rPr lang="en-US" sz="2400" dirty="0" smtClean="0"/>
            </a:br>
            <a:r>
              <a:rPr lang="ar-EG" sz="2400" dirty="0" smtClean="0"/>
              <a:t>*</a:t>
            </a:r>
            <a:r>
              <a:rPr lang="ar-SA" sz="2400" dirty="0" smtClean="0"/>
              <a:t>ونجد </a:t>
            </a:r>
            <a:r>
              <a:rPr lang="ar-SA" sz="2400" dirty="0" err="1" smtClean="0"/>
              <a:t>إلتفاتة</a:t>
            </a:r>
            <a:r>
              <a:rPr lang="ar-SA" sz="2400" dirty="0" smtClean="0"/>
              <a:t> جانبية من رأس الملك أعطت المنظر الكثير من الحيوية والتألق..وتظهر ملامح </a:t>
            </a:r>
            <a:r>
              <a:rPr lang="ar-SA" sz="2400" dirty="0" err="1" smtClean="0"/>
              <a:t>إبتسامة</a:t>
            </a:r>
            <a:r>
              <a:rPr lang="ar-SA" sz="2400" dirty="0" smtClean="0"/>
              <a:t> خفيفة على الوجه</a:t>
            </a:r>
            <a:r>
              <a:rPr lang="en-US" sz="2400" dirty="0" smtClean="0"/>
              <a:t>.</a:t>
            </a:r>
            <a:br>
              <a:rPr lang="en-US" sz="2400" dirty="0" smtClean="0"/>
            </a:br>
            <a:endParaRPr lang="ar-EG"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902">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75656" y="116632"/>
            <a:ext cx="5972188" cy="1082660"/>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r="100000" b="100000"/>
            </a:path>
            <a:tileRect l="-100000" t="-100000"/>
          </a:gradFill>
        </p:spPr>
        <p:txBody>
          <a:bodyPr/>
          <a:lstStyle/>
          <a:p>
            <a:r>
              <a:rPr lang="ar-EG" dirty="0" smtClean="0"/>
              <a:t>تحتمس الرابع</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179512" y="1571613"/>
            <a:ext cx="4176026" cy="4305659"/>
          </a:xfrm>
          <a:prstGeom prst="ellipse">
            <a:avLst/>
          </a:prstGeom>
          <a:ln>
            <a:noFill/>
          </a:ln>
          <a:effectLst>
            <a:softEdge rad="112500"/>
          </a:effectLst>
        </p:spPr>
      </p:pic>
      <p:sp>
        <p:nvSpPr>
          <p:cNvPr id="5" name="مستطيل 4"/>
          <p:cNvSpPr/>
          <p:nvPr/>
        </p:nvSpPr>
        <p:spPr>
          <a:xfrm>
            <a:off x="4000496" y="1714488"/>
            <a:ext cx="5143504" cy="1384995"/>
          </a:xfrm>
          <a:prstGeom prst="rect">
            <a:avLst/>
          </a:prstGeom>
        </p:spPr>
        <p:txBody>
          <a:bodyPr wrap="square">
            <a:spAutoFit/>
          </a:bodyPr>
          <a:lstStyle/>
          <a:p>
            <a:r>
              <a:rPr lang="ar-EG" sz="2800" dirty="0" smtClean="0"/>
              <a:t>-</a:t>
            </a:r>
            <a:r>
              <a:rPr lang="ar-SA" sz="2800" dirty="0" smtClean="0"/>
              <a:t>وجه يعتقد أنه للملك تحتمس الرابع</a:t>
            </a:r>
            <a:r>
              <a:rPr lang="en-US" sz="2800" dirty="0" smtClean="0"/>
              <a:t/>
            </a:r>
            <a:br>
              <a:rPr lang="en-US" sz="2800" dirty="0" smtClean="0"/>
            </a:br>
            <a:r>
              <a:rPr lang="en-US" sz="2800" dirty="0" smtClean="0"/>
              <a:t>- </a:t>
            </a:r>
            <a:r>
              <a:rPr lang="ar-SA" sz="2800" dirty="0" smtClean="0"/>
              <a:t>حجر كريم أحمر</a:t>
            </a:r>
            <a:r>
              <a:rPr lang="en-US" sz="2800" dirty="0" smtClean="0"/>
              <a:t/>
            </a:r>
            <a:br>
              <a:rPr lang="en-US" sz="2800" dirty="0" smtClean="0"/>
            </a:br>
            <a:r>
              <a:rPr lang="en-US" sz="2800" dirty="0" smtClean="0"/>
              <a:t>- </a:t>
            </a:r>
            <a:r>
              <a:rPr lang="ar-SA" sz="2800" dirty="0" smtClean="0"/>
              <a:t>متحف </a:t>
            </a:r>
            <a:r>
              <a:rPr lang="ar-SA" sz="2800" dirty="0" err="1" smtClean="0"/>
              <a:t>المتروبوليتان</a:t>
            </a:r>
            <a:endParaRPr lang="ar-EG" sz="2800" dirty="0"/>
          </a:p>
        </p:txBody>
      </p:sp>
      <p:sp>
        <p:nvSpPr>
          <p:cNvPr id="6" name="مستطيل 5"/>
          <p:cNvSpPr/>
          <p:nvPr/>
        </p:nvSpPr>
        <p:spPr>
          <a:xfrm>
            <a:off x="4211960" y="3103126"/>
            <a:ext cx="4717726" cy="3754874"/>
          </a:xfrm>
          <a:prstGeom prst="rect">
            <a:avLst/>
          </a:prstGeom>
        </p:spPr>
        <p:txBody>
          <a:bodyPr wrap="square">
            <a:spAutoFit/>
          </a:bodyPr>
          <a:lstStyle/>
          <a:p>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عثر على العديد من الرؤوس وبقايا الوجوه الفرعونية والتي أعيد تجميع البعض منها ومنها هذا الوجه الذي يعتقد أنه إما ينتمي لحقبة الملك تحتمس الرابع أو لعهد الملك أمنحتب الرابع (إخناتون) من فن العمارنة وذلك للشبه الواضح لكل من ملامح هذين الملكين</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وبقايا هذا الوجه تحطمت وفقدت لكن أعيد تجميع </a:t>
            </a:r>
            <a:r>
              <a:rPr lang="ar-SA" sz="2000" dirty="0" err="1" smtClean="0">
                <a:latin typeface="Simplified Arabic" panose="02020603050405020304" pitchFamily="18" charset="-78"/>
                <a:cs typeface="Simplified Arabic" panose="02020603050405020304" pitchFamily="18" charset="-78"/>
              </a:rPr>
              <a:t>ماتبقى</a:t>
            </a:r>
            <a:r>
              <a:rPr lang="ar-SA" sz="2000" dirty="0" smtClean="0">
                <a:latin typeface="Simplified Arabic" panose="02020603050405020304" pitchFamily="18" charset="-78"/>
                <a:cs typeface="Simplified Arabic" panose="02020603050405020304" pitchFamily="18" charset="-78"/>
              </a:rPr>
              <a:t> منها وذلك عام 1993وربما كان التمثال الكامل مصنوع من </a:t>
            </a:r>
            <a:r>
              <a:rPr lang="ar-SA" sz="2000" dirty="0" err="1" smtClean="0">
                <a:latin typeface="Simplified Arabic" panose="02020603050405020304" pitchFamily="18" charset="-78"/>
                <a:cs typeface="Simplified Arabic" panose="02020603050405020304" pitchFamily="18" charset="-78"/>
              </a:rPr>
              <a:t>الألباستر</a:t>
            </a:r>
            <a:r>
              <a:rPr lang="ar-SA" sz="2000" dirty="0" smtClean="0">
                <a:latin typeface="Simplified Arabic" panose="02020603050405020304" pitchFamily="18" charset="-78"/>
                <a:cs typeface="Simplified Arabic" panose="02020603050405020304" pitchFamily="18" charset="-78"/>
              </a:rPr>
              <a:t> الأبيض ماعدا الوجه والأيدي والأقدام فمن حجر كريم </a:t>
            </a:r>
            <a:r>
              <a:rPr lang="ar-SA" sz="2000" dirty="0" err="1" smtClean="0">
                <a:latin typeface="Simplified Arabic" panose="02020603050405020304" pitchFamily="18" charset="-78"/>
                <a:cs typeface="Simplified Arabic" panose="02020603050405020304" pitchFamily="18" charset="-78"/>
              </a:rPr>
              <a:t>أحمروالتاج</a:t>
            </a:r>
            <a:r>
              <a:rPr lang="ar-SA" sz="2000" dirty="0" smtClean="0">
                <a:latin typeface="Simplified Arabic" panose="02020603050405020304" pitchFamily="18" charset="-78"/>
                <a:cs typeface="Simplified Arabic" panose="02020603050405020304" pitchFamily="18" charset="-78"/>
              </a:rPr>
              <a:t> عادة من من </a:t>
            </a:r>
            <a:r>
              <a:rPr lang="ar-SA" sz="2000" dirty="0" err="1" smtClean="0">
                <a:latin typeface="Simplified Arabic" panose="02020603050405020304" pitchFamily="18" charset="-78"/>
                <a:cs typeface="Simplified Arabic" panose="02020603050405020304" pitchFamily="18" charset="-78"/>
              </a:rPr>
              <a:t>الفيانس</a:t>
            </a:r>
            <a:r>
              <a:rPr lang="ar-SA" sz="2000" dirty="0" smtClean="0">
                <a:latin typeface="Simplified Arabic" panose="02020603050405020304" pitchFamily="18" charset="-78"/>
                <a:cs typeface="Simplified Arabic" panose="02020603050405020304" pitchFamily="18" charset="-78"/>
              </a:rPr>
              <a:t> الأزرق ومطلي بالذهب</a:t>
            </a:r>
            <a:r>
              <a:rPr lang="en-US" sz="2000"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647">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EG" sz="2800" b="1" dirty="0" smtClean="0"/>
              <a:t>بعض نماذج التماثيل إلي النصف الأول من الأسرة الثامنة عشر</a:t>
            </a:r>
            <a:endParaRPr lang="ar-EG" sz="2800" b="1" dirty="0"/>
          </a:p>
        </p:txBody>
      </p:sp>
      <p:sp>
        <p:nvSpPr>
          <p:cNvPr id="5" name="Content Placeholder 4"/>
          <p:cNvSpPr>
            <a:spLocks noGrp="1"/>
          </p:cNvSpPr>
          <p:nvPr>
            <p:ph sz="half" idx="2"/>
          </p:nvPr>
        </p:nvSpPr>
        <p:spPr>
          <a:xfrm>
            <a:off x="107504" y="1551666"/>
            <a:ext cx="4464496" cy="5189702"/>
          </a:xfrm>
        </p:spPr>
        <p:txBody>
          <a:bodyPr/>
          <a:lstStyle/>
          <a:p>
            <a:pPr marL="0" indent="0">
              <a:buNone/>
            </a:pPr>
            <a:endParaRPr lang="ar-EG" dirty="0"/>
          </a:p>
        </p:txBody>
      </p:sp>
      <p:sp>
        <p:nvSpPr>
          <p:cNvPr id="7" name="Content Placeholder 6"/>
          <p:cNvSpPr>
            <a:spLocks noGrp="1"/>
          </p:cNvSpPr>
          <p:nvPr>
            <p:ph sz="quarter" idx="4"/>
          </p:nvPr>
        </p:nvSpPr>
        <p:spPr>
          <a:xfrm>
            <a:off x="4645025" y="1844824"/>
            <a:ext cx="4103439" cy="4281339"/>
          </a:xfrm>
        </p:spPr>
        <p:txBody>
          <a:bodyPr/>
          <a:lstStyle/>
          <a:p>
            <a:pPr marL="0" indent="0">
              <a:buNone/>
            </a:pPr>
            <a:r>
              <a:rPr lang="ar-EG" sz="2600" dirty="0" smtClean="0">
                <a:latin typeface="Simplified Arabic" panose="02020603050405020304" pitchFamily="18" charset="-78"/>
                <a:cs typeface="Simplified Arabic" panose="02020603050405020304" pitchFamily="18" charset="-78"/>
              </a:rPr>
              <a:t> </a:t>
            </a:r>
            <a:r>
              <a:rPr lang="ar-EG" sz="2800" b="1" dirty="0">
                <a:latin typeface="Simplified Arabic" panose="02020603050405020304" pitchFamily="18" charset="-78"/>
                <a:cs typeface="Simplified Arabic" panose="02020603050405020304" pitchFamily="18" charset="-78"/>
              </a:rPr>
              <a:t>تمثال الملكة </a:t>
            </a:r>
            <a:r>
              <a:rPr lang="ar-EG" sz="2800" b="1" dirty="0" err="1">
                <a:latin typeface="Simplified Arabic" panose="02020603050405020304" pitchFamily="18" charset="-78"/>
                <a:cs typeface="Simplified Arabic" panose="02020603050405020304" pitchFamily="18" charset="-78"/>
              </a:rPr>
              <a:t>تتى</a:t>
            </a:r>
            <a:r>
              <a:rPr lang="ar-EG" sz="2800" b="1" dirty="0">
                <a:latin typeface="Simplified Arabic" panose="02020603050405020304" pitchFamily="18" charset="-78"/>
                <a:cs typeface="Simplified Arabic" panose="02020603050405020304" pitchFamily="18" charset="-78"/>
              </a:rPr>
              <a:t> </a:t>
            </a:r>
            <a:r>
              <a:rPr lang="ar-EG" sz="2800" b="1" dirty="0" err="1" smtClean="0">
                <a:latin typeface="Simplified Arabic" panose="02020603050405020304" pitchFamily="18" charset="-78"/>
                <a:cs typeface="Simplified Arabic" panose="02020603050405020304" pitchFamily="18" charset="-78"/>
              </a:rPr>
              <a:t>شيرى</a:t>
            </a:r>
            <a:endParaRPr lang="ar-EG" sz="2800" b="1" dirty="0">
              <a:latin typeface="Simplified Arabic" panose="02020603050405020304" pitchFamily="18" charset="-78"/>
              <a:cs typeface="Simplified Arabic" panose="02020603050405020304" pitchFamily="18" charset="-78"/>
            </a:endParaRPr>
          </a:p>
          <a:p>
            <a:pPr marL="0" indent="0">
              <a:buNone/>
            </a:pPr>
            <a:r>
              <a:rPr lang="ar-EG" sz="2600" dirty="0">
                <a:latin typeface="Simplified Arabic" panose="02020603050405020304" pitchFamily="18" charset="-78"/>
                <a:cs typeface="Simplified Arabic" panose="02020603050405020304" pitchFamily="18" charset="-78"/>
              </a:rPr>
              <a:t>مكان العثور : عثر عليه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طيبة</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مكان الحفظ : حاليا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المتحف </a:t>
            </a:r>
            <a:r>
              <a:rPr lang="ar-EG" sz="2600" dirty="0" smtClean="0">
                <a:latin typeface="Simplified Arabic" panose="02020603050405020304" pitchFamily="18" charset="-78"/>
                <a:cs typeface="Simplified Arabic" panose="02020603050405020304" pitchFamily="18" charset="-78"/>
              </a:rPr>
              <a:t>البريطاني بلندن.</a:t>
            </a:r>
            <a:r>
              <a:rPr lang="ar-EG" sz="2600" dirty="0">
                <a:latin typeface="Simplified Arabic" panose="02020603050405020304" pitchFamily="18" charset="-78"/>
                <a:cs typeface="Simplified Arabic" panose="02020603050405020304" pitchFamily="18" charset="-78"/>
              </a:rPr>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مادة </a:t>
            </a:r>
            <a:r>
              <a:rPr lang="ar-EG" sz="2600" dirty="0" smtClean="0">
                <a:latin typeface="Simplified Arabic" panose="02020603050405020304" pitchFamily="18" charset="-78"/>
                <a:cs typeface="Simplified Arabic" panose="02020603050405020304" pitchFamily="18" charset="-78"/>
              </a:rPr>
              <a:t>الصنع: </a:t>
            </a:r>
            <a:r>
              <a:rPr lang="ar-EG" sz="2600" dirty="0">
                <a:latin typeface="Simplified Arabic" panose="02020603050405020304" pitchFamily="18" charset="-78"/>
                <a:cs typeface="Simplified Arabic" panose="02020603050405020304" pitchFamily="18" charset="-78"/>
              </a:rPr>
              <a:t>مصنوع من الحجر </a:t>
            </a:r>
            <a:r>
              <a:rPr lang="ar-EG" sz="2600" dirty="0" smtClean="0">
                <a:latin typeface="Simplified Arabic" panose="02020603050405020304" pitchFamily="18" charset="-78"/>
                <a:cs typeface="Simplified Arabic" panose="02020603050405020304" pitchFamily="18" charset="-78"/>
              </a:rPr>
              <a:t>الجيري </a:t>
            </a:r>
            <a:r>
              <a:rPr lang="ar-EG" sz="2600" dirty="0">
                <a:latin typeface="Simplified Arabic" panose="02020603050405020304" pitchFamily="18" charset="-78"/>
                <a:cs typeface="Simplified Arabic" panose="02020603050405020304" pitchFamily="18" charset="-78"/>
              </a:rPr>
              <a:t>الملون</a:t>
            </a:r>
            <a:br>
              <a:rPr lang="ar-EG" sz="2600" dirty="0">
                <a:latin typeface="Simplified Arabic" panose="02020603050405020304" pitchFamily="18" charset="-78"/>
                <a:cs typeface="Simplified Arabic" panose="02020603050405020304" pitchFamily="18" charset="-78"/>
              </a:rPr>
            </a:br>
            <a:r>
              <a:rPr lang="ar-EG" sz="2600" dirty="0" err="1" smtClean="0">
                <a:latin typeface="Simplified Arabic" panose="02020603050405020304" pitchFamily="18" charset="-78"/>
                <a:cs typeface="Simplified Arabic" panose="02020603050405020304" pitchFamily="18" charset="-78"/>
              </a:rPr>
              <a:t>الآبعاد</a:t>
            </a:r>
            <a:r>
              <a:rPr lang="ar-EG" sz="2600" dirty="0">
                <a:latin typeface="Simplified Arabic" panose="02020603050405020304" pitchFamily="18" charset="-78"/>
                <a:cs typeface="Simplified Arabic" panose="02020603050405020304" pitchFamily="18" charset="-78"/>
              </a:rPr>
              <a:t> </a:t>
            </a:r>
            <a:r>
              <a:rPr lang="ar-EG" sz="2600" dirty="0" smtClean="0">
                <a:latin typeface="Simplified Arabic" panose="02020603050405020304" pitchFamily="18" charset="-78"/>
                <a:cs typeface="Simplified Arabic" panose="02020603050405020304" pitchFamily="18" charset="-78"/>
              </a:rPr>
              <a:t>: </a:t>
            </a:r>
            <a:r>
              <a:rPr lang="ar-EG" sz="2600" dirty="0">
                <a:latin typeface="Simplified Arabic" panose="02020603050405020304" pitchFamily="18" charset="-78"/>
                <a:cs typeface="Simplified Arabic" panose="02020603050405020304" pitchFamily="18" charset="-78"/>
              </a:rPr>
              <a:t>ارتفاعه حوالى 37 ســـم</a:t>
            </a:r>
          </a:p>
          <a:p>
            <a:pPr marL="0" indent="0">
              <a:buNone/>
            </a:pPr>
            <a:endParaRPr lang="ar-EG"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551667"/>
            <a:ext cx="4333322" cy="511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5185756"/>
      </p:ext>
    </p:extLst>
  </p:cSld>
  <p:clrMapOvr>
    <a:masterClrMapping/>
  </p:clrMapOvr>
  <p:transition advTm="6687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627784" y="116632"/>
            <a:ext cx="4357718" cy="1225536"/>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الرابع</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27531" y="1484784"/>
            <a:ext cx="5076056" cy="5169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5148064" y="1415484"/>
            <a:ext cx="3781654" cy="5442516"/>
          </a:xfrm>
          <a:prstGeom prst="rect">
            <a:avLst/>
          </a:prstGeom>
        </p:spPr>
        <p:txBody>
          <a:bodyPr wrap="square">
            <a:spAutoFit/>
          </a:bodyPr>
          <a:lstStyle/>
          <a:p>
            <a:pPr>
              <a:lnSpc>
                <a:spcPct val="150000"/>
              </a:lnSpc>
            </a:pPr>
            <a:r>
              <a:rPr lang="ar-EG" b="1" dirty="0" smtClean="0"/>
              <a:t>٦ </a:t>
            </a:r>
            <a:r>
              <a:rPr lang="ar-EG" sz="2400" b="1" dirty="0">
                <a:cs typeface="+mj-cs"/>
              </a:rPr>
              <a:t>- تمثال الملك تحتمس الرابع مع أمه </a:t>
            </a:r>
            <a:r>
              <a:rPr lang="ar-EG" sz="2400" b="1" dirty="0" err="1" smtClean="0">
                <a:cs typeface="+mj-cs"/>
              </a:rPr>
              <a:t>تى-عا</a:t>
            </a:r>
            <a:r>
              <a:rPr lang="ar-EG" sz="2400" b="1" dirty="0">
                <a:cs typeface="+mj-cs"/>
              </a:rPr>
              <a:t/>
            </a:r>
            <a:br>
              <a:rPr lang="ar-EG" sz="2400" b="1" dirty="0">
                <a:cs typeface="+mj-cs"/>
              </a:rPr>
            </a:br>
            <a:r>
              <a:rPr lang="ar-EG" sz="2400" b="1" dirty="0">
                <a:cs typeface="+mj-cs"/>
              </a:rPr>
              <a:t>مكان العثور : عثر عليه </a:t>
            </a:r>
            <a:r>
              <a:rPr lang="ar-EG" sz="2400" b="1" dirty="0" err="1">
                <a:cs typeface="+mj-cs"/>
              </a:rPr>
              <a:t>فى</a:t>
            </a:r>
            <a:r>
              <a:rPr lang="ar-EG" sz="2400" b="1" dirty="0">
                <a:cs typeface="+mj-cs"/>
              </a:rPr>
              <a:t> الكرنك</a:t>
            </a:r>
            <a:br>
              <a:rPr lang="ar-EG" sz="2400" b="1" dirty="0">
                <a:cs typeface="+mj-cs"/>
              </a:rPr>
            </a:br>
            <a:r>
              <a:rPr lang="ar-EG" sz="2400" b="1" dirty="0">
                <a:cs typeface="+mj-cs"/>
              </a:rPr>
              <a:t>مكان الحفظ : حاليا </a:t>
            </a:r>
            <a:r>
              <a:rPr lang="ar-EG" sz="2400" b="1" dirty="0" err="1">
                <a:cs typeface="+mj-cs"/>
              </a:rPr>
              <a:t>فى</a:t>
            </a:r>
            <a:r>
              <a:rPr lang="ar-EG" sz="2400" b="1" dirty="0">
                <a:cs typeface="+mj-cs"/>
              </a:rPr>
              <a:t> المتحف </a:t>
            </a:r>
            <a:r>
              <a:rPr lang="ar-EG" sz="2400" b="1" dirty="0" err="1">
                <a:cs typeface="+mj-cs"/>
              </a:rPr>
              <a:t>المصرى</a:t>
            </a:r>
            <a:r>
              <a:rPr lang="ar-EG" sz="2400" b="1" dirty="0">
                <a:cs typeface="+mj-cs"/>
              </a:rPr>
              <a:t> بالقاهرة</a:t>
            </a:r>
            <a:br>
              <a:rPr lang="ar-EG" sz="2400" b="1" dirty="0">
                <a:cs typeface="+mj-cs"/>
              </a:rPr>
            </a:br>
            <a:r>
              <a:rPr lang="ar-EG" sz="2400" b="1" dirty="0">
                <a:cs typeface="+mj-cs"/>
              </a:rPr>
              <a:t>مادة الصنع. : مصنوع من الجرانيت الأسود</a:t>
            </a:r>
            <a:br>
              <a:rPr lang="ar-EG" sz="2400" b="1" dirty="0">
                <a:cs typeface="+mj-cs"/>
              </a:rPr>
            </a:br>
            <a:r>
              <a:rPr lang="ar-EG" sz="2400" b="1" dirty="0" err="1">
                <a:cs typeface="+mj-cs"/>
              </a:rPr>
              <a:t>الآبعاد</a:t>
            </a:r>
            <a:r>
              <a:rPr lang="ar-EG" sz="2400" b="1" dirty="0">
                <a:cs typeface="+mj-cs"/>
              </a:rPr>
              <a:t> : ارتفاعه حوالى ١.١٠ م</a:t>
            </a:r>
            <a:r>
              <a:rPr lang="en-US" sz="2400" dirty="0" smtClean="0">
                <a:cs typeface="+mj-cs"/>
              </a:rPr>
              <a:t/>
            </a:r>
            <a:br>
              <a:rPr lang="en-US" sz="2400" dirty="0" smtClean="0">
                <a:cs typeface="+mj-cs"/>
              </a:rPr>
            </a:br>
            <a:r>
              <a:rPr lang="en-US" sz="2400" dirty="0" smtClean="0">
                <a:cs typeface="+mj-cs"/>
              </a:rPr>
              <a:t> </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542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47664" y="188640"/>
            <a:ext cx="6143668" cy="1082660"/>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412776"/>
            <a:ext cx="9144000" cy="5141168"/>
          </a:xfrm>
        </p:spPr>
        <p:txBody>
          <a:bodyPr>
            <a:normAutofit fontScale="92500" lnSpcReduction="20000"/>
          </a:bodyPr>
          <a:lstStyle/>
          <a:p>
            <a:pPr algn="justLow"/>
            <a:r>
              <a:rPr lang="ar-SA" sz="3300" dirty="0" smtClean="0"/>
              <a:t>عُثَر عليه بالكرنك، يصور ها التمثال الجالس الملك تحتمس الرابع ووالدته </a:t>
            </a:r>
            <a:r>
              <a:rPr lang="ar-SA" sz="3300" dirty="0" err="1" smtClean="0"/>
              <a:t>تى</a:t>
            </a:r>
            <a:r>
              <a:rPr lang="ar-SA" sz="3300" dirty="0" smtClean="0"/>
              <a:t>-</a:t>
            </a:r>
            <a:r>
              <a:rPr lang="ar-SA" sz="3300" dirty="0" err="1" smtClean="0"/>
              <a:t>عا</a:t>
            </a:r>
            <a:r>
              <a:rPr lang="ar-SA" sz="3300" dirty="0" smtClean="0"/>
              <a:t> وقد </a:t>
            </a:r>
            <a:r>
              <a:rPr lang="ar-SA" sz="3300" dirty="0" err="1" smtClean="0"/>
              <a:t>إحتضن</a:t>
            </a:r>
            <a:r>
              <a:rPr lang="ar-SA" sz="3300" dirty="0" smtClean="0"/>
              <a:t> كل منهما الآخر. ويعطى النص </a:t>
            </a:r>
            <a:r>
              <a:rPr lang="ar-SA" sz="3300" dirty="0" err="1" smtClean="0"/>
              <a:t>الهيروغليفى</a:t>
            </a:r>
            <a:r>
              <a:rPr lang="ar-SA" sz="3300" dirty="0" smtClean="0"/>
              <a:t> المنقوش على </a:t>
            </a:r>
            <a:r>
              <a:rPr lang="ar-SA" sz="3300" dirty="0" err="1" smtClean="0"/>
              <a:t>جانبى</a:t>
            </a:r>
            <a:r>
              <a:rPr lang="ar-SA" sz="3300" dirty="0" smtClean="0"/>
              <a:t> </a:t>
            </a:r>
            <a:r>
              <a:rPr lang="ar-SA" sz="3300" dirty="0" err="1" smtClean="0"/>
              <a:t>الكرسى</a:t>
            </a:r>
            <a:r>
              <a:rPr lang="ar-SA" sz="3300" dirty="0" smtClean="0"/>
              <a:t> أسماء كل منهما</a:t>
            </a:r>
            <a:r>
              <a:rPr lang="en-US" sz="3300" dirty="0" smtClean="0"/>
              <a:t>.</a:t>
            </a:r>
            <a:br>
              <a:rPr lang="en-US" sz="3300" dirty="0" smtClean="0"/>
            </a:br>
            <a:r>
              <a:rPr lang="en-US" sz="3300" dirty="0" smtClean="0"/>
              <a:t/>
            </a:r>
            <a:br>
              <a:rPr lang="en-US" sz="3300" dirty="0" smtClean="0"/>
            </a:br>
            <a:r>
              <a:rPr lang="ar-EG" sz="3300" dirty="0" smtClean="0"/>
              <a:t>*</a:t>
            </a:r>
            <a:r>
              <a:rPr lang="ar-SA" sz="3300" dirty="0" smtClean="0"/>
              <a:t>وجدير بالذكر أن </a:t>
            </a:r>
            <a:r>
              <a:rPr lang="ar-SA" sz="3300" dirty="0" err="1" smtClean="0"/>
              <a:t>تى</a:t>
            </a:r>
            <a:r>
              <a:rPr lang="ar-SA" sz="3300" dirty="0" smtClean="0"/>
              <a:t>-</a:t>
            </a:r>
            <a:r>
              <a:rPr lang="ar-SA" sz="3300" dirty="0" err="1" smtClean="0"/>
              <a:t>عا</a:t>
            </a:r>
            <a:r>
              <a:rPr lang="ar-SA" sz="3300" dirty="0" smtClean="0"/>
              <a:t> كانت زوجة ثانوية للملك </a:t>
            </a:r>
            <a:r>
              <a:rPr lang="ar-SA" sz="3300" dirty="0" err="1" smtClean="0"/>
              <a:t>امنحتب</a:t>
            </a:r>
            <a:r>
              <a:rPr lang="ar-SA" sz="3300" dirty="0" smtClean="0"/>
              <a:t> </a:t>
            </a:r>
            <a:r>
              <a:rPr lang="ar-SA" sz="3300" dirty="0" err="1" smtClean="0"/>
              <a:t>الثانى</a:t>
            </a:r>
            <a:r>
              <a:rPr lang="ar-SA" sz="3300" dirty="0" smtClean="0"/>
              <a:t>، إلا أن النص المنقوش على التمثال يصفها بلقب الزوجة الملكية العظيمة وأم الملك. وهى ألقاب السيدة الأولى </a:t>
            </a:r>
            <a:r>
              <a:rPr lang="ar-SA" sz="3300" dirty="0" err="1" smtClean="0"/>
              <a:t>التى</a:t>
            </a:r>
            <a:r>
              <a:rPr lang="ar-SA" sz="3300" dirty="0" smtClean="0"/>
              <a:t> منحها إياها ابنها تحتمس الرابع بعدما اعتلى العرش</a:t>
            </a:r>
            <a:r>
              <a:rPr lang="en-US" sz="3300" dirty="0" smtClean="0"/>
              <a:t>.</a:t>
            </a:r>
            <a:br>
              <a:rPr lang="en-US" sz="3300" dirty="0" smtClean="0"/>
            </a:br>
            <a:r>
              <a:rPr lang="en-US" sz="3300" dirty="0" smtClean="0"/>
              <a:t/>
            </a:r>
            <a:br>
              <a:rPr lang="en-US" sz="3300" dirty="0" smtClean="0"/>
            </a:br>
            <a:r>
              <a:rPr lang="ar-EG" sz="3300" dirty="0" smtClean="0"/>
              <a:t>*</a:t>
            </a:r>
            <a:r>
              <a:rPr lang="ar-SA" sz="3300" dirty="0" smtClean="0"/>
              <a:t>ونجد تمثيل بديع لكل من النمس الملكي لدي تحتمس الرابع والباروكة المستعارة عند </a:t>
            </a:r>
            <a:r>
              <a:rPr lang="ar-SA" sz="3300" dirty="0" err="1" smtClean="0"/>
              <a:t>تي</a:t>
            </a:r>
            <a:r>
              <a:rPr lang="ar-SA" sz="3300" dirty="0" smtClean="0"/>
              <a:t>–</a:t>
            </a:r>
            <a:r>
              <a:rPr lang="ar-SA" sz="3300" dirty="0" err="1" smtClean="0"/>
              <a:t>عا</a:t>
            </a:r>
            <a:r>
              <a:rPr lang="ar-SA" sz="3300" dirty="0" smtClean="0"/>
              <a:t> ، ونجد الأم ترتدي</a:t>
            </a:r>
            <a:r>
              <a:rPr lang="ar-EG" sz="3300" dirty="0" smtClean="0"/>
              <a:t> </a:t>
            </a:r>
            <a:r>
              <a:rPr lang="ar-SA" sz="3300" dirty="0" smtClean="0"/>
              <a:t>رداء حابك طويل لا يكشف سوى عن قدميها</a:t>
            </a:r>
            <a:r>
              <a:rPr lang="en-US" sz="3300" dirty="0" smtClean="0"/>
              <a:t>.</a:t>
            </a:r>
            <a:r>
              <a:rPr lang="en-US" dirty="0" smtClean="0"/>
              <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02">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339752" y="188640"/>
            <a:ext cx="5214974" cy="1154098"/>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تحتمس الرابع</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571612"/>
            <a:ext cx="4355976" cy="5286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499992" y="2552705"/>
            <a:ext cx="4286818" cy="3108543"/>
          </a:xfrm>
          <a:prstGeom prst="rect">
            <a:avLst/>
          </a:prstGeom>
        </p:spPr>
        <p:txBody>
          <a:bodyPr wrap="square">
            <a:spAutoFit/>
          </a:bodyPr>
          <a:lstStyle/>
          <a:p>
            <a:r>
              <a:rPr lang="ar-EG" sz="2800" dirty="0" smtClean="0"/>
              <a:t>-</a:t>
            </a:r>
            <a:r>
              <a:rPr lang="ar-SA" sz="2800" dirty="0" smtClean="0"/>
              <a:t>تمثال لتحتمس الرابع</a:t>
            </a:r>
            <a:endParaRPr lang="en-US" sz="2800" dirty="0" smtClean="0"/>
          </a:p>
          <a:p>
            <a:r>
              <a:rPr lang="en-US" sz="2800" dirty="0" smtClean="0"/>
              <a:t/>
            </a:r>
            <a:br>
              <a:rPr lang="en-US" sz="2800" dirty="0" smtClean="0"/>
            </a:br>
            <a:r>
              <a:rPr lang="en-US" sz="2800" dirty="0" smtClean="0"/>
              <a:t>- </a:t>
            </a:r>
            <a:r>
              <a:rPr lang="ar-SA" sz="2800" dirty="0" smtClean="0"/>
              <a:t>جرانيت</a:t>
            </a:r>
            <a:endParaRPr lang="en-US" sz="2800" dirty="0" smtClean="0"/>
          </a:p>
          <a:p>
            <a:endParaRPr lang="en-US" sz="2800" dirty="0" smtClean="0"/>
          </a:p>
          <a:p>
            <a:r>
              <a:rPr lang="en-US" sz="2800" dirty="0" smtClean="0"/>
              <a:t> 8.2-</a:t>
            </a:r>
            <a:r>
              <a:rPr lang="ar-SA" sz="2800" dirty="0" smtClean="0"/>
              <a:t>متر</a:t>
            </a:r>
            <a:endParaRPr lang="ar-EG" sz="2800" dirty="0" smtClean="0"/>
          </a:p>
          <a:p>
            <a:r>
              <a:rPr lang="en-US" sz="2800" dirty="0" smtClean="0"/>
              <a:t/>
            </a:r>
            <a:br>
              <a:rPr lang="en-US" sz="2800" dirty="0" smtClean="0"/>
            </a:br>
            <a:r>
              <a:rPr lang="en-US" sz="2800" dirty="0" smtClean="0"/>
              <a:t>- </a:t>
            </a:r>
            <a:r>
              <a:rPr lang="ar-SA" sz="2800" dirty="0" smtClean="0"/>
              <a:t>المتحف المصري</a:t>
            </a:r>
            <a:endParaRPr lang="ar-EG"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201">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67744" y="116632"/>
            <a:ext cx="5000660" cy="1154098"/>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0" y="1600200"/>
            <a:ext cx="9144000" cy="5257800"/>
          </a:xfrm>
        </p:spPr>
        <p:txBody>
          <a:bodyPr>
            <a:normAutofit fontScale="70000" lnSpcReduction="20000"/>
          </a:bodyPr>
          <a:lstStyle/>
          <a:p>
            <a:pPr algn="justLow"/>
            <a:r>
              <a:rPr lang="ar-SA" sz="4000" dirty="0" smtClean="0">
                <a:latin typeface="Simplified Arabic" panose="02020603050405020304" pitchFamily="18" charset="-78"/>
                <a:cs typeface="Simplified Arabic" panose="02020603050405020304" pitchFamily="18" charset="-78"/>
              </a:rPr>
              <a:t>عثر عليه بالكرنك، صور تحتمس الرابع </a:t>
            </a:r>
            <a:r>
              <a:rPr lang="ar-SA" sz="4000" dirty="0" err="1" smtClean="0">
                <a:latin typeface="Simplified Arabic" panose="02020603050405020304" pitchFamily="18" charset="-78"/>
                <a:cs typeface="Simplified Arabic" panose="02020603050405020304" pitchFamily="18" charset="-78"/>
              </a:rPr>
              <a:t>فى</a:t>
            </a:r>
            <a:r>
              <a:rPr lang="ar-SA" sz="4000" dirty="0" smtClean="0">
                <a:latin typeface="Simplified Arabic" panose="02020603050405020304" pitchFamily="18" charset="-78"/>
                <a:cs typeface="Simplified Arabic" panose="02020603050405020304" pitchFamily="18" charset="-78"/>
              </a:rPr>
              <a:t> هذا التمثال برجله </a:t>
            </a:r>
            <a:r>
              <a:rPr lang="ar-SA" sz="4000" dirty="0" err="1" smtClean="0">
                <a:latin typeface="Simplified Arabic" panose="02020603050405020304" pitchFamily="18" charset="-78"/>
                <a:cs typeface="Simplified Arabic" panose="02020603050405020304" pitchFamily="18" charset="-78"/>
              </a:rPr>
              <a:t>اليسرى</a:t>
            </a:r>
            <a:r>
              <a:rPr lang="ar-SA" sz="4000" dirty="0" smtClean="0">
                <a:latin typeface="Simplified Arabic" panose="02020603050405020304" pitchFamily="18" charset="-78"/>
                <a:cs typeface="Simplified Arabic" panose="02020603050405020304" pitchFamily="18" charset="-78"/>
              </a:rPr>
              <a:t> متقدمة إلى الأمام. وهو يحمل مائدة قرابين كما يرتدى صندل ونقبة منشاة وفقاً للطراز </a:t>
            </a:r>
            <a:r>
              <a:rPr lang="ar-SA" sz="4000" dirty="0" err="1" smtClean="0">
                <a:latin typeface="Simplified Arabic" panose="02020603050405020304" pitchFamily="18" charset="-78"/>
                <a:cs typeface="Simplified Arabic" panose="02020603050405020304" pitchFamily="18" charset="-78"/>
              </a:rPr>
              <a:t>الفنى</a:t>
            </a:r>
            <a:r>
              <a:rPr lang="ar-SA" sz="4000" dirty="0" smtClean="0">
                <a:latin typeface="Simplified Arabic" panose="02020603050405020304" pitchFamily="18" charset="-78"/>
                <a:cs typeface="Simplified Arabic" panose="02020603050405020304" pitchFamily="18" charset="-78"/>
              </a:rPr>
              <a:t> للعمارنة،حيث نجد النقبة منفوخة وبارزة من الأمام وهو باكورة فن العمارنة</a:t>
            </a:r>
            <a:r>
              <a:rPr lang="en-US" sz="4000" dirty="0" smtClean="0">
                <a:latin typeface="Simplified Arabic" panose="02020603050405020304" pitchFamily="18" charset="-78"/>
                <a:cs typeface="Simplified Arabic" panose="02020603050405020304" pitchFamily="18" charset="-78"/>
              </a:rPr>
              <a:t>.</a:t>
            </a:r>
            <a:br>
              <a:rPr lang="en-US" sz="4000" dirty="0" smtClean="0">
                <a:latin typeface="Simplified Arabic" panose="02020603050405020304" pitchFamily="18" charset="-78"/>
                <a:cs typeface="Simplified Arabic" panose="02020603050405020304" pitchFamily="18" charset="-78"/>
              </a:rPr>
            </a:br>
            <a:r>
              <a:rPr lang="en-US" sz="4000" dirty="0" smtClean="0">
                <a:latin typeface="Simplified Arabic" panose="02020603050405020304" pitchFamily="18" charset="-78"/>
                <a:cs typeface="Simplified Arabic" panose="02020603050405020304" pitchFamily="18" charset="-78"/>
              </a:rPr>
              <a:t/>
            </a:r>
            <a:br>
              <a:rPr lang="en-US" sz="4000" dirty="0" smtClean="0">
                <a:latin typeface="Simplified Arabic" panose="02020603050405020304" pitchFamily="18" charset="-78"/>
                <a:cs typeface="Simplified Arabic" panose="02020603050405020304" pitchFamily="18" charset="-78"/>
              </a:rPr>
            </a:br>
            <a:r>
              <a:rPr lang="ar-EG" sz="4000" dirty="0" smtClean="0">
                <a:latin typeface="Simplified Arabic" panose="02020603050405020304" pitchFamily="18" charset="-78"/>
                <a:cs typeface="Simplified Arabic" panose="02020603050405020304" pitchFamily="18" charset="-78"/>
              </a:rPr>
              <a:t>*</a:t>
            </a:r>
            <a:r>
              <a:rPr lang="ar-SA" sz="4000" dirty="0" smtClean="0">
                <a:latin typeface="Simplified Arabic" panose="02020603050405020304" pitchFamily="18" charset="-78"/>
                <a:cs typeface="Simplified Arabic" panose="02020603050405020304" pitchFamily="18" charset="-78"/>
              </a:rPr>
              <a:t>وقد نقش على القاعدة نصوص هيروغليفية تتمنى للملك أبدية سعيدة وأن يبعث مثل أوزوريس، كما يحتوى النص أيضاً على أسماء وألقاب تحتمس الرابع منقوشة </a:t>
            </a:r>
            <a:r>
              <a:rPr lang="ar-SA" sz="4000" dirty="0" err="1" smtClean="0">
                <a:latin typeface="Simplified Arabic" panose="02020603050405020304" pitchFamily="18" charset="-78"/>
                <a:cs typeface="Simplified Arabic" panose="02020603050405020304" pitchFamily="18" charset="-78"/>
              </a:rPr>
              <a:t>فى</a:t>
            </a:r>
            <a:r>
              <a:rPr lang="ar-SA" sz="4000" dirty="0" smtClean="0">
                <a:latin typeface="Simplified Arabic" panose="02020603050405020304" pitchFamily="18" charset="-78"/>
                <a:cs typeface="Simplified Arabic" panose="02020603050405020304" pitchFamily="18" charset="-78"/>
              </a:rPr>
              <a:t> أربع أعمدة رأسية وسطرين أفقيين</a:t>
            </a:r>
            <a:r>
              <a:rPr lang="en-US" sz="4000" dirty="0" smtClean="0">
                <a:latin typeface="Simplified Arabic" panose="02020603050405020304" pitchFamily="18" charset="-78"/>
                <a:cs typeface="Simplified Arabic" panose="02020603050405020304" pitchFamily="18" charset="-78"/>
              </a:rPr>
              <a:t>.</a:t>
            </a:r>
            <a:br>
              <a:rPr lang="en-US" sz="4000" dirty="0" smtClean="0">
                <a:latin typeface="Simplified Arabic" panose="02020603050405020304" pitchFamily="18" charset="-78"/>
                <a:cs typeface="Simplified Arabic" panose="02020603050405020304" pitchFamily="18" charset="-78"/>
              </a:rPr>
            </a:br>
            <a:r>
              <a:rPr lang="en-US" sz="4000" dirty="0" smtClean="0">
                <a:latin typeface="Simplified Arabic" panose="02020603050405020304" pitchFamily="18" charset="-78"/>
                <a:cs typeface="Simplified Arabic" panose="02020603050405020304" pitchFamily="18" charset="-78"/>
              </a:rPr>
              <a:t/>
            </a:r>
            <a:br>
              <a:rPr lang="en-US" sz="4000" dirty="0" smtClean="0">
                <a:latin typeface="Simplified Arabic" panose="02020603050405020304" pitchFamily="18" charset="-78"/>
                <a:cs typeface="Simplified Arabic" panose="02020603050405020304" pitchFamily="18" charset="-78"/>
              </a:rPr>
            </a:br>
            <a:r>
              <a:rPr lang="ar-EG" sz="4000" dirty="0" smtClean="0">
                <a:latin typeface="Simplified Arabic" panose="02020603050405020304" pitchFamily="18" charset="-78"/>
                <a:cs typeface="Simplified Arabic" panose="02020603050405020304" pitchFamily="18" charset="-78"/>
              </a:rPr>
              <a:t>*</a:t>
            </a:r>
            <a:r>
              <a:rPr lang="ar-SA" sz="4000" dirty="0" smtClean="0">
                <a:latin typeface="Simplified Arabic" panose="02020603050405020304" pitchFamily="18" charset="-78"/>
                <a:cs typeface="Simplified Arabic" panose="02020603050405020304" pitchFamily="18" charset="-78"/>
              </a:rPr>
              <a:t>ونلاحظ الواقعية </a:t>
            </a:r>
            <a:r>
              <a:rPr lang="ar-SA" sz="4000" dirty="0" err="1" smtClean="0">
                <a:latin typeface="Simplified Arabic" panose="02020603050405020304" pitchFamily="18" charset="-78"/>
                <a:cs typeface="Simplified Arabic" panose="02020603050405020304" pitchFamily="18" charset="-78"/>
              </a:rPr>
              <a:t>فى</a:t>
            </a:r>
            <a:r>
              <a:rPr lang="ar-SA" sz="4000" dirty="0" smtClean="0">
                <a:latin typeface="Simplified Arabic" panose="02020603050405020304" pitchFamily="18" charset="-78"/>
                <a:cs typeface="Simplified Arabic" panose="02020603050405020304" pitchFamily="18" charset="-78"/>
              </a:rPr>
              <a:t> التمثال الذي يصور الملك بهيئة واقعية وهي من سمات فن العمارنة وكذلك نلاحظ عدم وجود التفريغ بين الذراعين ومنطقة الجسد والجسد يظهر رشيق أقرب للنحيف بدون تفاصيل كثيرة والملك يتقدم بقدمه </a:t>
            </a:r>
            <a:r>
              <a:rPr lang="ar-SA" sz="4000" dirty="0" err="1" smtClean="0">
                <a:latin typeface="Simplified Arabic" panose="02020603050405020304" pitchFamily="18" charset="-78"/>
                <a:cs typeface="Simplified Arabic" panose="02020603050405020304" pitchFamily="18" charset="-78"/>
              </a:rPr>
              <a:t>اليسرى</a:t>
            </a:r>
            <a:r>
              <a:rPr lang="ar-SA" sz="4000" dirty="0" smtClean="0">
                <a:latin typeface="Simplified Arabic" panose="02020603050405020304" pitchFamily="18" charset="-78"/>
                <a:cs typeface="Simplified Arabic" panose="02020603050405020304" pitchFamily="18" charset="-78"/>
              </a:rPr>
              <a:t> عن اليمنى قليلاً</a:t>
            </a:r>
            <a:r>
              <a:rPr lang="en-US" sz="4000" dirty="0" smtClean="0">
                <a:latin typeface="Simplified Arabic" panose="02020603050405020304" pitchFamily="18" charset="-78"/>
                <a:cs typeface="Simplified Arabic" panose="02020603050405020304" pitchFamily="18" charset="-78"/>
              </a:rPr>
              <a:t>.</a:t>
            </a:r>
            <a:r>
              <a:rPr lang="en-US" dirty="0" smtClean="0"/>
              <a:t/>
            </a:r>
            <a:br>
              <a:rPr lang="en-US" dirty="0" smtClean="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66">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71670" y="274638"/>
            <a:ext cx="5786478" cy="1296974"/>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8100000" scaled="1"/>
            <a:tileRect/>
          </a:gradFill>
        </p:spPr>
        <p:txBody>
          <a:bodyPr/>
          <a:lstStyle/>
          <a:p>
            <a:r>
              <a:rPr lang="ar-EG" dirty="0" smtClean="0"/>
              <a:t>تحتمس الرابع</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0" y="1785926"/>
            <a:ext cx="3995936" cy="5072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4211960" y="2357430"/>
            <a:ext cx="4932040" cy="2831544"/>
          </a:xfrm>
          <a:prstGeom prst="rect">
            <a:avLst/>
          </a:prstGeom>
        </p:spPr>
        <p:txBody>
          <a:bodyPr wrap="square">
            <a:spAutoFit/>
          </a:bodyPr>
          <a:lstStyle/>
          <a:p>
            <a:pPr marL="457200" indent="-457200">
              <a:buFont typeface="Arial" panose="020B0604020202020204" pitchFamily="34" charset="0"/>
              <a:buChar char="•"/>
            </a:pPr>
            <a:r>
              <a:rPr lang="ar-SA" sz="3200" dirty="0" smtClean="0"/>
              <a:t>تمثال لتحتمس الرابع بالهيئة </a:t>
            </a:r>
            <a:r>
              <a:rPr lang="ar-SA" sz="3200" dirty="0" err="1" smtClean="0"/>
              <a:t>الأوزيرية</a:t>
            </a:r>
            <a:r>
              <a:rPr lang="en-US" sz="3200" dirty="0" smtClean="0"/>
              <a:t/>
            </a:r>
            <a:br>
              <a:rPr lang="en-US" sz="3200" dirty="0" smtClean="0"/>
            </a:br>
            <a:r>
              <a:rPr lang="en-US" sz="3200" dirty="0" smtClean="0"/>
              <a:t>- </a:t>
            </a:r>
            <a:r>
              <a:rPr lang="ar-SA" sz="3200" dirty="0" smtClean="0"/>
              <a:t>حجر جيري</a:t>
            </a:r>
            <a:endParaRPr lang="en-US" sz="3200" dirty="0" smtClean="0"/>
          </a:p>
          <a:p>
            <a:r>
              <a:rPr lang="en-US" sz="3200" dirty="0" smtClean="0"/>
              <a:t>206-   </a:t>
            </a:r>
            <a:r>
              <a:rPr lang="ar-SA" sz="3200" dirty="0" smtClean="0"/>
              <a:t>سم</a:t>
            </a:r>
            <a:r>
              <a:rPr lang="en-US" sz="3200" dirty="0" smtClean="0"/>
              <a:t/>
            </a:r>
            <a:br>
              <a:rPr lang="en-US" sz="3200" dirty="0" smtClean="0"/>
            </a:br>
            <a:r>
              <a:rPr lang="en-US" sz="3200" dirty="0" smtClean="0"/>
              <a:t>-   </a:t>
            </a:r>
            <a:r>
              <a:rPr lang="ar-SA" sz="3200" dirty="0" smtClean="0"/>
              <a:t>الأقصر</a:t>
            </a: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6954">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23728" y="188640"/>
            <a:ext cx="4896544" cy="1224136"/>
          </a:xfr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b="100000"/>
            </a:path>
            <a:tileRect t="-100000" r="-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19325" y="1484784"/>
            <a:ext cx="9144000" cy="5257800"/>
          </a:xfrm>
        </p:spPr>
        <p:txBody>
          <a:bodyPr>
            <a:noAutofit/>
          </a:bodyPr>
          <a:lstStyle/>
          <a:p>
            <a:pPr algn="justLow"/>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تمثال يمثل الملك تحتمس الرابع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الهيئة </a:t>
            </a:r>
            <a:r>
              <a:rPr lang="ar-SA" sz="2000" dirty="0" err="1" smtClean="0">
                <a:latin typeface="Simplified Arabic" panose="02020603050405020304" pitchFamily="18" charset="-78"/>
                <a:cs typeface="Simplified Arabic" panose="02020603050405020304" pitchFamily="18" charset="-78"/>
              </a:rPr>
              <a:t>الأوزيرية</a:t>
            </a:r>
            <a:r>
              <a:rPr lang="ar-SA" sz="2000" dirty="0" smtClean="0">
                <a:latin typeface="Simplified Arabic" panose="02020603050405020304" pitchFamily="18" charset="-78"/>
                <a:cs typeface="Simplified Arabic" panose="02020603050405020304" pitchFamily="18" charset="-78"/>
              </a:rPr>
              <a:t>،كان هذا التمثال يخص ملكاً سابقاً ثم اغتصبه رمسيس </a:t>
            </a:r>
            <a:r>
              <a:rPr lang="ar-SA" sz="2000" dirty="0" err="1" smtClean="0">
                <a:latin typeface="Simplified Arabic" panose="02020603050405020304" pitchFamily="18" charset="-78"/>
                <a:cs typeface="Simplified Arabic" panose="02020603050405020304" pitchFamily="18" charset="-78"/>
              </a:rPr>
              <a:t>الثانى</a:t>
            </a:r>
            <a:r>
              <a:rPr lang="ar-SA" sz="2000" dirty="0" smtClean="0">
                <a:latin typeface="Simplified Arabic" panose="02020603050405020304" pitchFamily="18" charset="-78"/>
                <a:cs typeface="Simplified Arabic" panose="02020603050405020304" pitchFamily="18" charset="-78"/>
              </a:rPr>
              <a:t>. وكان قد </a:t>
            </a:r>
            <a:r>
              <a:rPr lang="ar-SA" sz="2000" dirty="0" err="1" smtClean="0">
                <a:latin typeface="Simplified Arabic" panose="02020603050405020304" pitchFamily="18" charset="-78"/>
                <a:cs typeface="Simplified Arabic" panose="02020603050405020304" pitchFamily="18" charset="-78"/>
              </a:rPr>
              <a:t>اقيم</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رحاب معبد الربة موت جنوب الصرح العاشر بمعبد الكرنك حيث أقامه الملك تحتمس الرابع مع غيره من التماثيل </a:t>
            </a:r>
            <a:r>
              <a:rPr lang="ar-SA" sz="2000" dirty="0" err="1" smtClean="0">
                <a:latin typeface="Simplified Arabic" panose="02020603050405020304" pitchFamily="18" charset="-78"/>
                <a:cs typeface="Simplified Arabic" panose="02020603050405020304" pitchFamily="18" charset="-78"/>
              </a:rPr>
              <a:t>التى</a:t>
            </a:r>
            <a:r>
              <a:rPr lang="ar-SA" sz="2000" dirty="0" smtClean="0">
                <a:latin typeface="Simplified Arabic" panose="02020603050405020304" pitchFamily="18" charset="-78"/>
                <a:cs typeface="Simplified Arabic" panose="02020603050405020304" pitchFamily="18" charset="-78"/>
              </a:rPr>
              <a:t> تصوره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هيئة أوزوريس، رب العالم الآخر</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وتظهر بعض الآثار المطموسة للنص </a:t>
            </a:r>
            <a:r>
              <a:rPr lang="ar-SA" sz="2000" dirty="0" err="1" smtClean="0">
                <a:latin typeface="Simplified Arabic" panose="02020603050405020304" pitchFamily="18" charset="-78"/>
                <a:cs typeface="Simplified Arabic" panose="02020603050405020304" pitchFamily="18" charset="-78"/>
              </a:rPr>
              <a:t>الهيروغليفى</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الأصلى</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الذى</a:t>
            </a:r>
            <a:r>
              <a:rPr lang="ar-SA" sz="2000" dirty="0" smtClean="0">
                <a:latin typeface="Simplified Arabic" panose="02020603050405020304" pitchFamily="18" charset="-78"/>
                <a:cs typeface="Simplified Arabic" panose="02020603050405020304" pitchFamily="18" charset="-78"/>
              </a:rPr>
              <a:t> كان منقوشاً على التمثال وصف تحتمس الرابع لنفسه كمحبوب موت ربة السماء. إلا أن رمسيس </a:t>
            </a:r>
            <a:r>
              <a:rPr lang="ar-SA" sz="2000" dirty="0" err="1" smtClean="0">
                <a:latin typeface="Simplified Arabic" panose="02020603050405020304" pitchFamily="18" charset="-78"/>
                <a:cs typeface="Simplified Arabic" panose="02020603050405020304" pitchFamily="18" charset="-78"/>
              </a:rPr>
              <a:t>الثانى</a:t>
            </a:r>
            <a:r>
              <a:rPr lang="ar-SA" sz="2000" dirty="0" smtClean="0">
                <a:latin typeface="Simplified Arabic" panose="02020603050405020304" pitchFamily="18" charset="-78"/>
                <a:cs typeface="Simplified Arabic" panose="02020603050405020304" pitchFamily="18" charset="-78"/>
              </a:rPr>
              <a:t> قام بتغطية النصوص القديمة بطبقة من </a:t>
            </a:r>
            <a:r>
              <a:rPr lang="ar-SA" sz="2000" dirty="0" err="1" smtClean="0">
                <a:latin typeface="Simplified Arabic" panose="02020603050405020304" pitchFamily="18" charset="-78"/>
                <a:cs typeface="Simplified Arabic" panose="02020603050405020304" pitchFamily="18" charset="-78"/>
              </a:rPr>
              <a:t>الجص</a:t>
            </a:r>
            <a:r>
              <a:rPr lang="ar-SA" sz="2000" dirty="0" smtClean="0">
                <a:latin typeface="Simplified Arabic" panose="02020603050405020304" pitchFamily="18" charset="-78"/>
                <a:cs typeface="Simplified Arabic" panose="02020603050405020304" pitchFamily="18" charset="-78"/>
              </a:rPr>
              <a:t> نقش عليه أسماءه ملقباً نفسه بمحبوب آمون سيد العروش</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كما قام رمسيس بإعادة تشكيل الوجه، ليحل محل الصورة الكلاسيكية لنبلاء عصر </a:t>
            </a:r>
            <a:r>
              <a:rPr lang="ar-SA" sz="2000" dirty="0" err="1" smtClean="0">
                <a:latin typeface="Simplified Arabic" panose="02020603050405020304" pitchFamily="18" charset="-78"/>
                <a:cs typeface="Simplified Arabic" panose="02020603050405020304" pitchFamily="18" charset="-78"/>
              </a:rPr>
              <a:t>التحامسة</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ولكى</a:t>
            </a:r>
            <a:r>
              <a:rPr lang="ar-SA" sz="2000" dirty="0" smtClean="0">
                <a:latin typeface="Simplified Arabic" panose="02020603050405020304" pitchFamily="18" charset="-78"/>
                <a:cs typeface="Simplified Arabic" panose="02020603050405020304" pitchFamily="18" charset="-78"/>
              </a:rPr>
              <a:t> يتمشى التمثال مع الطراز الجديد كان يجب ثقب الأذنين وإضافة ثنيتين على الرقبة</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r>
              <a:rPr lang="en-US" sz="2000" dirty="0" smtClean="0">
                <a:latin typeface="Simplified Arabic" panose="02020603050405020304" pitchFamily="18" charset="-78"/>
                <a:cs typeface="Simplified Arabic" panose="02020603050405020304" pitchFamily="18" charset="-78"/>
              </a:rPr>
              <a:t/>
            </a:r>
            <a:br>
              <a:rPr lang="en-US" sz="2000" dirty="0" smtClean="0">
                <a:latin typeface="Simplified Arabic" panose="02020603050405020304" pitchFamily="18" charset="-78"/>
                <a:cs typeface="Simplified Arabic" panose="02020603050405020304" pitchFamily="18" charset="-78"/>
              </a:rPr>
            </a:br>
            <a:r>
              <a:rPr lang="ar-EG" sz="2000" dirty="0" smtClean="0">
                <a:latin typeface="Simplified Arabic" panose="02020603050405020304" pitchFamily="18" charset="-78"/>
                <a:cs typeface="Simplified Arabic" panose="02020603050405020304" pitchFamily="18" charset="-78"/>
              </a:rPr>
              <a:t>*</a:t>
            </a:r>
            <a:r>
              <a:rPr lang="ar-SA" sz="2000" dirty="0" smtClean="0">
                <a:latin typeface="Simplified Arabic" panose="02020603050405020304" pitchFamily="18" charset="-78"/>
                <a:cs typeface="Simplified Arabic" panose="02020603050405020304" pitchFamily="18" charset="-78"/>
              </a:rPr>
              <a:t>ونجد تحتمس الرابع يظهر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الهيئة </a:t>
            </a:r>
            <a:r>
              <a:rPr lang="ar-SA" sz="2000" dirty="0" err="1" smtClean="0">
                <a:latin typeface="Simplified Arabic" panose="02020603050405020304" pitchFamily="18" charset="-78"/>
                <a:cs typeface="Simplified Arabic" panose="02020603050405020304" pitchFamily="18" charset="-78"/>
              </a:rPr>
              <a:t>الأوزيريىة</a:t>
            </a:r>
            <a:r>
              <a:rPr lang="ar-SA" sz="2000" dirty="0" smtClean="0">
                <a:latin typeface="Simplified Arabic" panose="02020603050405020304" pitchFamily="18" charset="-78"/>
                <a:cs typeface="Simplified Arabic" panose="02020603050405020304" pitchFamily="18" charset="-78"/>
              </a:rPr>
              <a:t> أو هيئة المومياء حيث أن المتوفى يتحول إلى أوزير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العالم الآخر ونجد هيئة تقاطع الأيدي على الصدر ويمسك </a:t>
            </a:r>
            <a:r>
              <a:rPr lang="ar-SA" sz="2000" dirty="0" err="1" smtClean="0">
                <a:latin typeface="Simplified Arabic" panose="02020603050405020304" pitchFamily="18" charset="-78"/>
                <a:cs typeface="Simplified Arabic" panose="02020603050405020304" pitchFamily="18" charset="-78"/>
              </a:rPr>
              <a:t>بهما</a:t>
            </a:r>
            <a:r>
              <a:rPr lang="ar-SA" sz="2000" dirty="0" smtClean="0">
                <a:latin typeface="Simplified Arabic" panose="02020603050405020304" pitchFamily="18" charset="-78"/>
                <a:cs typeface="Simplified Arabic" panose="02020603050405020304" pitchFamily="18" charset="-78"/>
              </a:rPr>
              <a:t> علامة الحياة (عنخ) ويرتدي التاج الملكي الذي تحليه حية </a:t>
            </a:r>
            <a:r>
              <a:rPr lang="ar-SA" sz="2000" dirty="0" err="1" smtClean="0">
                <a:latin typeface="Simplified Arabic" panose="02020603050405020304" pitchFamily="18" charset="-78"/>
                <a:cs typeface="Simplified Arabic" panose="02020603050405020304" pitchFamily="18" charset="-78"/>
              </a:rPr>
              <a:t>الكوبرا</a:t>
            </a:r>
            <a:r>
              <a:rPr lang="ar-SA" sz="2000" dirty="0" smtClean="0">
                <a:latin typeface="Simplified Arabic" panose="02020603050405020304" pitchFamily="18" charset="-78"/>
                <a:cs typeface="Simplified Arabic" panose="02020603050405020304" pitchFamily="18" charset="-78"/>
              </a:rPr>
              <a:t> رمز الحماية واللحية المستعارة ونلاحظ وجود قاعدة خلف التمثال </a:t>
            </a:r>
            <a:r>
              <a:rPr lang="ar-SA" sz="2000" dirty="0" err="1" smtClean="0">
                <a:latin typeface="Simplified Arabic" panose="02020603050405020304" pitchFamily="18" charset="-78"/>
                <a:cs typeface="Simplified Arabic" panose="02020603050405020304" pitchFamily="18" charset="-78"/>
              </a:rPr>
              <a:t>أستغلت</a:t>
            </a:r>
            <a:r>
              <a:rPr lang="ar-SA" sz="2000" dirty="0" smtClean="0">
                <a:latin typeface="Simplified Arabic" panose="02020603050405020304" pitchFamily="18" charset="-78"/>
                <a:cs typeface="Simplified Arabic" panose="02020603050405020304" pitchFamily="18" charset="-78"/>
              </a:rPr>
              <a:t> </a:t>
            </a:r>
            <a:r>
              <a:rPr lang="ar-SA" sz="2000" dirty="0" err="1" smtClean="0">
                <a:latin typeface="Simplified Arabic" panose="02020603050405020304" pitchFamily="18" charset="-78"/>
                <a:cs typeface="Simplified Arabic" panose="02020603050405020304" pitchFamily="18" charset="-78"/>
              </a:rPr>
              <a:t>فى</a:t>
            </a:r>
            <a:r>
              <a:rPr lang="ar-SA" sz="2000" dirty="0" smtClean="0">
                <a:latin typeface="Simplified Arabic" panose="02020603050405020304" pitchFamily="18" charset="-78"/>
                <a:cs typeface="Simplified Arabic" panose="02020603050405020304" pitchFamily="18" charset="-78"/>
              </a:rPr>
              <a:t> نقش اسم وألقاب الملك</a:t>
            </a:r>
            <a:r>
              <a:rPr lang="en-US" sz="2000" dirty="0" smtClean="0">
                <a:latin typeface="Simplified Arabic" panose="02020603050405020304" pitchFamily="18" charset="-78"/>
                <a:cs typeface="Simplified Arabic" panose="02020603050405020304" pitchFamily="18" charset="-78"/>
              </a:rPr>
              <a:t>.</a:t>
            </a:r>
            <a:br>
              <a:rPr lang="en-US" sz="2000" dirty="0" smtClean="0">
                <a:latin typeface="Simplified Arabic" panose="02020603050405020304" pitchFamily="18" charset="-78"/>
                <a:cs typeface="Simplified Arabic" panose="02020603050405020304" pitchFamily="18" charset="-78"/>
              </a:rPr>
            </a:br>
            <a:endParaRPr lang="ar-EG" sz="2000" dirty="0">
              <a:latin typeface="Simplified Arabic" panose="02020603050405020304" pitchFamily="18" charset="-78"/>
              <a:cs typeface="Simplified Arabic" panose="02020603050405020304"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206">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404664"/>
            <a:ext cx="9036496" cy="4893647"/>
          </a:xfrm>
          <a:prstGeom prst="rect">
            <a:avLst/>
          </a:prstGeom>
        </p:spPr>
        <p:txBody>
          <a:bodyPr wrap="square">
            <a:spAutoFit/>
          </a:bodyPr>
          <a:lstStyle/>
          <a:p>
            <a:r>
              <a:rPr lang="ar-EG" sz="2600" b="1" dirty="0">
                <a:latin typeface="Simplified Arabic" panose="02020603050405020304" pitchFamily="18" charset="-78"/>
                <a:cs typeface="Simplified Arabic" panose="02020603050405020304" pitchFamily="18" charset="-78"/>
              </a:rPr>
              <a:t>الوصف:</a:t>
            </a:r>
          </a:p>
          <a:p>
            <a:r>
              <a:rPr lang="ar-EG" sz="2600" dirty="0">
                <a:latin typeface="Simplified Arabic" panose="02020603050405020304" pitchFamily="18" charset="-78"/>
                <a:cs typeface="Simplified Arabic" panose="02020603050405020304" pitchFamily="18" charset="-78"/>
              </a:rPr>
              <a:t>كانت الملكة </a:t>
            </a:r>
            <a:r>
              <a:rPr lang="ar-EG" sz="2600" dirty="0" err="1" smtClean="0">
                <a:latin typeface="Simplified Arabic" panose="02020603050405020304" pitchFamily="18" charset="-78"/>
                <a:cs typeface="Simplified Arabic" panose="02020603050405020304" pitchFamily="18" charset="-78"/>
              </a:rPr>
              <a:t>تتي</a:t>
            </a:r>
            <a:r>
              <a:rPr lang="ar-EG" sz="2600" dirty="0" smtClean="0">
                <a:latin typeface="Simplified Arabic" panose="02020603050405020304" pitchFamily="18" charset="-78"/>
                <a:cs typeface="Simplified Arabic" panose="02020603050405020304" pitchFamily="18" charset="-78"/>
              </a:rPr>
              <a:t> </a:t>
            </a:r>
            <a:r>
              <a:rPr lang="ar-EG" sz="2600" dirty="0" err="1">
                <a:latin typeface="Simplified Arabic" panose="02020603050405020304" pitchFamily="18" charset="-78"/>
                <a:cs typeface="Simplified Arabic" panose="02020603050405020304" pitchFamily="18" charset="-78"/>
              </a:rPr>
              <a:t>شيرى</a:t>
            </a:r>
            <a:r>
              <a:rPr lang="ar-EG" sz="2600" dirty="0">
                <a:latin typeface="Simplified Arabic" panose="02020603050405020304" pitchFamily="18" charset="-78"/>
                <a:cs typeface="Simplified Arabic" panose="02020603050405020304" pitchFamily="18" charset="-78"/>
              </a:rPr>
              <a:t> عميدة الآسرة ال ١٨ حيث كانت جدة لأحمس طارد </a:t>
            </a:r>
            <a:r>
              <a:rPr lang="ar-EG" sz="2600" dirty="0" err="1">
                <a:latin typeface="Simplified Arabic" panose="02020603050405020304" pitchFamily="18" charset="-78"/>
                <a:cs typeface="Simplified Arabic" panose="02020603050405020304" pitchFamily="18" charset="-78"/>
              </a:rPr>
              <a:t>الهكسوس</a:t>
            </a:r>
            <a:r>
              <a:rPr lang="ar-EG" sz="2600" dirty="0">
                <a:latin typeface="Simplified Arabic" panose="02020603050405020304" pitchFamily="18" charset="-78"/>
                <a:cs typeface="Simplified Arabic" panose="02020603050405020304" pitchFamily="18" charset="-78"/>
              </a:rPr>
              <a:t> وربما تم صنع هذا التمثال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عهد أحمس أو بعد موتها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تظهر </a:t>
            </a:r>
            <a:r>
              <a:rPr lang="ar-EG" sz="2600" dirty="0" err="1">
                <a:latin typeface="Simplified Arabic" panose="02020603050405020304" pitchFamily="18" charset="-78"/>
                <a:cs typeface="Simplified Arabic" panose="02020603050405020304" pitchFamily="18" charset="-78"/>
              </a:rPr>
              <a:t>اللملكة</a:t>
            </a:r>
            <a:r>
              <a:rPr lang="ar-EG" sz="2600" dirty="0">
                <a:latin typeface="Simplified Arabic" panose="02020603050405020304" pitchFamily="18" charset="-78"/>
                <a:cs typeface="Simplified Arabic" panose="02020603050405020304" pitchFamily="18" charset="-78"/>
              </a:rPr>
              <a:t> </a:t>
            </a:r>
            <a:r>
              <a:rPr lang="ar-EG" sz="2600" dirty="0" err="1" smtClean="0">
                <a:latin typeface="Simplified Arabic" panose="02020603050405020304" pitchFamily="18" charset="-78"/>
                <a:cs typeface="Simplified Arabic" panose="02020603050405020304" pitchFamily="18" charset="-78"/>
              </a:rPr>
              <a:t>تتي</a:t>
            </a:r>
            <a:r>
              <a:rPr lang="ar-EG" sz="2600" dirty="0" smtClean="0">
                <a:latin typeface="Simplified Arabic" panose="02020603050405020304" pitchFamily="18" charset="-78"/>
                <a:cs typeface="Simplified Arabic" panose="02020603050405020304" pitchFamily="18" charset="-78"/>
              </a:rPr>
              <a:t> شيري </a:t>
            </a:r>
            <a:r>
              <a:rPr lang="ar-EG" sz="2600" dirty="0">
                <a:latin typeface="Simplified Arabic" panose="02020603050405020304" pitchFamily="18" charset="-78"/>
                <a:cs typeface="Simplified Arabic" panose="02020603050405020304" pitchFamily="18" charset="-78"/>
              </a:rPr>
              <a:t>وهى تجلس على مقعد له مسند مرتفع قليلا من الخلف وكتب على </a:t>
            </a:r>
            <a:r>
              <a:rPr lang="ar-EG" sz="2600" dirty="0" err="1">
                <a:latin typeface="Simplified Arabic" panose="02020603050405020304" pitchFamily="18" charset="-78"/>
                <a:cs typeface="Simplified Arabic" panose="02020603050405020304" pitchFamily="18" charset="-78"/>
              </a:rPr>
              <a:t>جانبى</a:t>
            </a:r>
            <a:r>
              <a:rPr lang="ar-EG" sz="2600" dirty="0">
                <a:latin typeface="Simplified Arabic" panose="02020603050405020304" pitchFamily="18" charset="-78"/>
                <a:cs typeface="Simplified Arabic" panose="02020603050405020304" pitchFamily="18" charset="-78"/>
              </a:rPr>
              <a:t> </a:t>
            </a:r>
            <a:r>
              <a:rPr lang="ar-EG" sz="2600" dirty="0" err="1">
                <a:latin typeface="Simplified Arabic" panose="02020603050405020304" pitchFamily="18" charset="-78"/>
                <a:cs typeface="Simplified Arabic" panose="02020603050405020304" pitchFamily="18" charset="-78"/>
              </a:rPr>
              <a:t>الكرسى</a:t>
            </a:r>
            <a:r>
              <a:rPr lang="ar-EG" sz="2600" dirty="0">
                <a:latin typeface="Simplified Arabic" panose="02020603050405020304" pitchFamily="18" charset="-78"/>
                <a:cs typeface="Simplified Arabic" panose="02020603050405020304" pitchFamily="18" charset="-78"/>
              </a:rPr>
              <a:t> أسمائها وألقابها , وهى تسند قدميها على قاعدة المقعد وتبسط كفيها على ركبتيها , وهى ترتدى رداء طويل حابك شفاف يظهر تفاصيل الجسد من أسفله , وترتدى باروكة شعر مقسمة الى ثلاثة اجزاء كما لو كانت هذه الباروكة منفصلة عن </a:t>
            </a:r>
            <a:r>
              <a:rPr lang="ar-EG" sz="2600" dirty="0" err="1" smtClean="0">
                <a:latin typeface="Simplified Arabic" panose="02020603050405020304" pitchFamily="18" charset="-78"/>
                <a:cs typeface="Simplified Arabic" panose="02020603050405020304" pitchFamily="18" charset="-78"/>
              </a:rPr>
              <a:t>الجمجمه</a:t>
            </a:r>
            <a:r>
              <a:rPr lang="ar-EG" sz="2600" dirty="0" smtClean="0">
                <a:latin typeface="Simplified Arabic" panose="02020603050405020304" pitchFamily="18" charset="-78"/>
                <a:cs typeface="Simplified Arabic" panose="02020603050405020304" pitchFamily="18" charset="-78"/>
              </a:rPr>
              <a:t> ويظهر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الرأس انحناء قليلا الى الامام , والعنق هنا رفيع والذى يعود الى مدرسة الفن </a:t>
            </a:r>
            <a:r>
              <a:rPr lang="ar-EG" sz="2600" dirty="0" err="1">
                <a:latin typeface="Simplified Arabic" panose="02020603050405020304" pitchFamily="18" charset="-78"/>
                <a:cs typeface="Simplified Arabic" panose="02020603050405020304" pitchFamily="18" charset="-78"/>
              </a:rPr>
              <a:t>الجنوبى</a:t>
            </a:r>
            <a:r>
              <a:rPr lang="ar-EG" sz="2600" dirty="0">
                <a:latin typeface="Simplified Arabic" panose="02020603050405020304" pitchFamily="18" charset="-78"/>
                <a:cs typeface="Simplified Arabic" panose="02020603050405020304" pitchFamily="18" charset="-78"/>
              </a:rPr>
              <a:t> .</a:t>
            </a:r>
            <a:br>
              <a:rPr lang="ar-EG" sz="2600" dirty="0">
                <a:latin typeface="Simplified Arabic" panose="02020603050405020304" pitchFamily="18" charset="-78"/>
                <a:cs typeface="Simplified Arabic" panose="02020603050405020304" pitchFamily="18" charset="-78"/>
              </a:rPr>
            </a:br>
            <a:r>
              <a:rPr lang="ar-EG" sz="2600" dirty="0">
                <a:latin typeface="Simplified Arabic" panose="02020603050405020304" pitchFamily="18" charset="-78"/>
                <a:cs typeface="Simplified Arabic" panose="02020603050405020304" pitchFamily="18" charset="-78"/>
              </a:rPr>
              <a:t>أما بالنسبة للملامح </a:t>
            </a:r>
            <a:r>
              <a:rPr lang="ar-EG" sz="2600" dirty="0" smtClean="0">
                <a:latin typeface="Simplified Arabic" panose="02020603050405020304" pitchFamily="18" charset="-78"/>
                <a:cs typeface="Simplified Arabic" panose="02020603050405020304" pitchFamily="18" charset="-78"/>
              </a:rPr>
              <a:t>فهي </a:t>
            </a:r>
            <a:r>
              <a:rPr lang="ar-EG" sz="2600" dirty="0">
                <a:latin typeface="Simplified Arabic" panose="02020603050405020304" pitchFamily="18" charset="-78"/>
                <a:cs typeface="Simplified Arabic" panose="02020603050405020304" pitchFamily="18" charset="-78"/>
              </a:rPr>
              <a:t>تعطينا احساس بالحياء والرقة كما وصفها البعض , ويظهر </a:t>
            </a:r>
            <a:r>
              <a:rPr lang="ar-EG" sz="2600" dirty="0" err="1">
                <a:latin typeface="Simplified Arabic" panose="02020603050405020304" pitchFamily="18" charset="-78"/>
                <a:cs typeface="Simplified Arabic" panose="02020603050405020304" pitchFamily="18" charset="-78"/>
              </a:rPr>
              <a:t>فى</a:t>
            </a:r>
            <a:r>
              <a:rPr lang="ar-EG" sz="2600" dirty="0">
                <a:latin typeface="Simplified Arabic" panose="02020603050405020304" pitchFamily="18" charset="-78"/>
                <a:cs typeface="Simplified Arabic" panose="02020603050405020304" pitchFamily="18" charset="-78"/>
              </a:rPr>
              <a:t> ملامحها نوع من الطيبة حيث يظهر الفم الصغير , والانف الرفيع , العيون الضيقة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4138166"/>
      </p:ext>
    </p:extLst>
  </p:cSld>
  <p:clrMapOvr>
    <a:masterClrMapping/>
  </p:clrMapOvr>
  <p:transition advTm="11029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143108" y="0"/>
            <a:ext cx="5072098" cy="1011222"/>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path path="circle">
              <a:fillToRect l="100000" b="100000"/>
            </a:path>
            <a:tileRect t="-100000" r="-100000"/>
          </a:gradFill>
        </p:spPr>
        <p:txBody>
          <a:bodyPr/>
          <a:lstStyle/>
          <a:p>
            <a:r>
              <a:rPr lang="ar-EG" dirty="0" smtClean="0"/>
              <a:t>(</a:t>
            </a:r>
            <a:r>
              <a:rPr lang="ar-EG" dirty="0" err="1" smtClean="0"/>
              <a:t>احمس</a:t>
            </a:r>
            <a:r>
              <a:rPr lang="ar-EG" dirty="0" smtClean="0"/>
              <a:t> </a:t>
            </a:r>
            <a:r>
              <a:rPr lang="ar-EG" dirty="0" err="1" smtClean="0"/>
              <a:t>الاول</a:t>
            </a:r>
            <a:r>
              <a:rPr lang="ar-EG" dirty="0" smtClean="0"/>
              <a:t> )</a:t>
            </a:r>
            <a:endParaRPr lang="ar-EG" dirty="0"/>
          </a:p>
        </p:txBody>
      </p:sp>
      <p:sp>
        <p:nvSpPr>
          <p:cNvPr id="3" name="عنصر نائب للمحتوى 2"/>
          <p:cNvSpPr>
            <a:spLocks noGrp="1"/>
          </p:cNvSpPr>
          <p:nvPr>
            <p:ph idx="1"/>
          </p:nvPr>
        </p:nvSpPr>
        <p:spPr>
          <a:xfrm>
            <a:off x="0" y="908720"/>
            <a:ext cx="9144000" cy="5949280"/>
          </a:xfrm>
        </p:spPr>
        <p:txBody>
          <a:bodyPr>
            <a:normAutofit fontScale="25000" lnSpcReduction="20000"/>
          </a:bodyPr>
          <a:lstStyle/>
          <a:p>
            <a:pPr>
              <a:buNone/>
            </a:pPr>
            <a:r>
              <a:rPr lang="en-US" dirty="0" smtClean="0">
                <a:solidFill>
                  <a:srgbClr val="006600"/>
                </a:solidFill>
                <a:latin typeface="Book Antiqua"/>
                <a:ea typeface="Times New Roman"/>
                <a:cs typeface="Times New Roman"/>
              </a:rPr>
              <a:t> </a:t>
            </a:r>
            <a:br>
              <a:rPr lang="en-US" dirty="0" smtClean="0">
                <a:solidFill>
                  <a:srgbClr val="006600"/>
                </a:solidFill>
                <a:latin typeface="Book Antiqua"/>
                <a:ea typeface="Times New Roman"/>
                <a:cs typeface="Times New Roman"/>
              </a:rPr>
            </a:br>
            <a:r>
              <a:rPr lang="en-US" sz="5100" dirty="0" smtClean="0">
                <a:solidFill>
                  <a:srgbClr val="000099"/>
                </a:solidFill>
                <a:latin typeface="Book Antiqua"/>
                <a:ea typeface="Times New Roman"/>
                <a:cs typeface="Times New Roman"/>
              </a:rPr>
              <a:t> </a:t>
            </a:r>
          </a:p>
          <a:p>
            <a:pPr>
              <a:buNone/>
            </a:pPr>
            <a:endParaRPr lang="en-US" sz="5100" dirty="0">
              <a:solidFill>
                <a:srgbClr val="000099"/>
              </a:solidFill>
              <a:latin typeface="Book Antiqua"/>
              <a:ea typeface="Times New Roman"/>
              <a:cs typeface="Times New Roman"/>
            </a:endParaRPr>
          </a:p>
          <a:p>
            <a:pPr>
              <a:buNone/>
            </a:pPr>
            <a:endParaRPr lang="en-US" sz="9800" dirty="0" smtClean="0">
              <a:solidFill>
                <a:srgbClr val="000099"/>
              </a:solidFill>
              <a:latin typeface="Book Antiqua"/>
              <a:ea typeface="Times New Roman"/>
              <a:cs typeface="+mj-cs"/>
            </a:endParaRPr>
          </a:p>
          <a:p>
            <a:pPr>
              <a:buNone/>
            </a:pPr>
            <a:r>
              <a:rPr lang="en-US" sz="9800" dirty="0" smtClean="0">
                <a:solidFill>
                  <a:srgbClr val="000099"/>
                </a:solidFill>
                <a:latin typeface="Book Antiqua"/>
                <a:ea typeface="Times New Roman"/>
                <a:cs typeface="+mj-cs"/>
              </a:rPr>
              <a:t>- </a:t>
            </a:r>
            <a:r>
              <a:rPr lang="ar-SA" sz="9800" dirty="0" smtClean="0">
                <a:solidFill>
                  <a:srgbClr val="000099"/>
                </a:solidFill>
                <a:latin typeface="Book Antiqua"/>
                <a:ea typeface="Times New Roman"/>
                <a:cs typeface="+mj-cs"/>
              </a:rPr>
              <a:t>رأس للملك أحمس</a:t>
            </a:r>
            <a:r>
              <a:rPr lang="en-US" sz="9800" dirty="0" smtClean="0">
                <a:solidFill>
                  <a:srgbClr val="000099"/>
                </a:solidFill>
                <a:latin typeface="Book Antiqua"/>
                <a:ea typeface="Times New Roman"/>
                <a:cs typeface="+mj-cs"/>
              </a:rPr>
              <a:t/>
            </a:r>
            <a:br>
              <a:rPr lang="en-US" sz="9800" dirty="0" smtClean="0">
                <a:solidFill>
                  <a:srgbClr val="000099"/>
                </a:solidFill>
                <a:latin typeface="Book Antiqua"/>
                <a:ea typeface="Times New Roman"/>
                <a:cs typeface="+mj-cs"/>
              </a:rPr>
            </a:br>
            <a:r>
              <a:rPr lang="en-US" sz="9800" dirty="0" smtClean="0">
                <a:solidFill>
                  <a:srgbClr val="000099"/>
                </a:solidFill>
                <a:latin typeface="Book Antiqua"/>
                <a:ea typeface="Times New Roman"/>
                <a:cs typeface="+mj-cs"/>
              </a:rPr>
              <a:t>- </a:t>
            </a:r>
            <a:r>
              <a:rPr lang="ar-SA" sz="9800" dirty="0" smtClean="0">
                <a:solidFill>
                  <a:srgbClr val="000099"/>
                </a:solidFill>
                <a:latin typeface="Book Antiqua"/>
                <a:ea typeface="Times New Roman"/>
                <a:cs typeface="+mj-cs"/>
              </a:rPr>
              <a:t>من الحجر الجيري</a:t>
            </a:r>
            <a:r>
              <a:rPr lang="en-US" sz="9800" dirty="0" smtClean="0">
                <a:solidFill>
                  <a:srgbClr val="000099"/>
                </a:solidFill>
                <a:latin typeface="Book Antiqua"/>
                <a:ea typeface="Times New Roman"/>
                <a:cs typeface="+mj-cs"/>
              </a:rPr>
              <a:t/>
            </a:r>
            <a:br>
              <a:rPr lang="en-US" sz="9800" dirty="0" smtClean="0">
                <a:solidFill>
                  <a:srgbClr val="000099"/>
                </a:solidFill>
                <a:latin typeface="Book Antiqua"/>
                <a:ea typeface="Times New Roman"/>
                <a:cs typeface="+mj-cs"/>
              </a:rPr>
            </a:br>
            <a:r>
              <a:rPr lang="en-US" sz="9800" dirty="0" smtClean="0">
                <a:solidFill>
                  <a:srgbClr val="000099"/>
                </a:solidFill>
                <a:latin typeface="Book Antiqua"/>
                <a:ea typeface="Times New Roman"/>
                <a:cs typeface="+mj-cs"/>
              </a:rPr>
              <a:t>- </a:t>
            </a:r>
            <a:r>
              <a:rPr lang="ar-SA" sz="9800" dirty="0" smtClean="0">
                <a:solidFill>
                  <a:srgbClr val="000099"/>
                </a:solidFill>
                <a:latin typeface="Book Antiqua"/>
                <a:ea typeface="Times New Roman"/>
                <a:cs typeface="+mj-cs"/>
              </a:rPr>
              <a:t>متحف بروكلين</a:t>
            </a:r>
            <a:endParaRPr lang="ar-EG" sz="9800" dirty="0" smtClean="0">
              <a:solidFill>
                <a:srgbClr val="006600"/>
              </a:solidFill>
              <a:latin typeface="Book Antiqua"/>
              <a:ea typeface="Times New Roman"/>
              <a:cs typeface="+mj-cs"/>
            </a:endParaRPr>
          </a:p>
          <a:p>
            <a:endParaRPr lang="ar-EG" dirty="0" smtClean="0">
              <a:solidFill>
                <a:srgbClr val="006600"/>
              </a:solidFill>
              <a:latin typeface="Book Antiqua"/>
              <a:ea typeface="Times New Roman"/>
              <a:cs typeface="Times New Roman"/>
            </a:endParaRPr>
          </a:p>
          <a:p>
            <a:endParaRPr lang="ar-EG" dirty="0" smtClean="0">
              <a:solidFill>
                <a:srgbClr val="006600"/>
              </a:solidFill>
              <a:latin typeface="Book Antiqua"/>
              <a:ea typeface="Times New Roman"/>
              <a:cs typeface="Times New Roman"/>
            </a:endParaRPr>
          </a:p>
          <a:p>
            <a:endParaRPr lang="ar-EG" dirty="0" smtClean="0">
              <a:solidFill>
                <a:srgbClr val="006600"/>
              </a:solidFill>
              <a:latin typeface="Book Antiqua"/>
              <a:ea typeface="Times New Roman"/>
              <a:cs typeface="Times New Roman"/>
            </a:endParaRPr>
          </a:p>
          <a:p>
            <a:endParaRPr lang="ar-EG" dirty="0" smtClean="0">
              <a:solidFill>
                <a:srgbClr val="006600"/>
              </a:solidFill>
              <a:latin typeface="Book Antiqua"/>
              <a:ea typeface="Times New Roman"/>
              <a:cs typeface="Times New Roman"/>
            </a:endParaRPr>
          </a:p>
          <a:p>
            <a:r>
              <a:rPr lang="en-US" dirty="0" smtClean="0">
                <a:solidFill>
                  <a:srgbClr val="006600"/>
                </a:solidFill>
                <a:latin typeface="Book Antiqua"/>
                <a:ea typeface="Times New Roman"/>
                <a:cs typeface="Times New Roman"/>
              </a:rPr>
              <a:t/>
            </a:r>
            <a:br>
              <a:rPr lang="en-US" dirty="0" smtClean="0">
                <a:solidFill>
                  <a:srgbClr val="006600"/>
                </a:solidFill>
                <a:latin typeface="Book Antiqua"/>
                <a:ea typeface="Times New Roman"/>
                <a:cs typeface="Times New Roman"/>
              </a:rPr>
            </a:br>
            <a:r>
              <a:rPr lang="en-US" dirty="0" smtClean="0">
                <a:solidFill>
                  <a:srgbClr val="006600"/>
                </a:solidFill>
                <a:latin typeface="Book Antiqua"/>
                <a:ea typeface="Times New Roman"/>
                <a:cs typeface="Times New Roman"/>
              </a:rPr>
              <a:t/>
            </a:r>
            <a:br>
              <a:rPr lang="en-US" dirty="0" smtClean="0">
                <a:solidFill>
                  <a:srgbClr val="006600"/>
                </a:solidFill>
                <a:latin typeface="Book Antiqua"/>
                <a:ea typeface="Times New Roman"/>
                <a:cs typeface="Times New Roman"/>
              </a:rPr>
            </a:br>
            <a:r>
              <a:rPr lang="en-US" sz="3600" dirty="0" smtClean="0">
                <a:solidFill>
                  <a:srgbClr val="000099"/>
                </a:solidFill>
                <a:latin typeface="Book Antiqua"/>
                <a:ea typeface="Times New Roman"/>
                <a:cs typeface="Times New Roman"/>
              </a:rPr>
              <a:t/>
            </a:r>
            <a:br>
              <a:rPr lang="en-US" sz="3600" dirty="0" smtClean="0">
                <a:solidFill>
                  <a:srgbClr val="000099"/>
                </a:solidFill>
                <a:latin typeface="Book Antiqua"/>
                <a:ea typeface="Times New Roman"/>
                <a:cs typeface="Times New Roman"/>
              </a:rPr>
            </a:br>
            <a:endParaRPr lang="ar-EG" dirty="0" smtClean="0">
              <a:solidFill>
                <a:srgbClr val="006600"/>
              </a:solidFill>
              <a:latin typeface="Book Antiqua"/>
              <a:ea typeface="Times New Roman"/>
              <a:cs typeface="Times New Roman"/>
            </a:endParaRPr>
          </a:p>
          <a:p>
            <a:endParaRPr lang="ar-EG" sz="4200" dirty="0" smtClean="0">
              <a:solidFill>
                <a:srgbClr val="006600"/>
              </a:solidFill>
              <a:latin typeface="Book Antiqua"/>
              <a:ea typeface="Times New Roman"/>
              <a:cs typeface="Times New Roman"/>
            </a:endParaRPr>
          </a:p>
          <a:p>
            <a:endParaRPr lang="ar-EG" sz="4200" dirty="0">
              <a:solidFill>
                <a:srgbClr val="006600"/>
              </a:solidFill>
              <a:latin typeface="Book Antiqua"/>
              <a:ea typeface="Times New Roman"/>
              <a:cs typeface="Times New Roman"/>
            </a:endParaRPr>
          </a:p>
          <a:p>
            <a:endParaRPr lang="ar-EG" sz="4200" dirty="0" smtClean="0">
              <a:solidFill>
                <a:srgbClr val="006600"/>
              </a:solidFill>
              <a:latin typeface="Book Antiqua"/>
              <a:ea typeface="Times New Roman"/>
              <a:cs typeface="Times New Roman"/>
            </a:endParaRPr>
          </a:p>
          <a:p>
            <a:pPr marL="0" indent="0" algn="ctr">
              <a:buNone/>
            </a:pPr>
            <a:r>
              <a:rPr lang="en-US" sz="4200" dirty="0" smtClean="0">
                <a:solidFill>
                  <a:srgbClr val="006600"/>
                </a:solidFill>
                <a:latin typeface="Book Antiqua"/>
                <a:ea typeface="Times New Roman"/>
                <a:cs typeface="Times New Roman"/>
              </a:rPr>
              <a:t/>
            </a:r>
            <a:br>
              <a:rPr lang="en-US" sz="4200" dirty="0" smtClean="0">
                <a:solidFill>
                  <a:srgbClr val="006600"/>
                </a:solidFill>
                <a:latin typeface="Book Antiqua"/>
                <a:ea typeface="Times New Roman"/>
                <a:cs typeface="Times New Roman"/>
              </a:rPr>
            </a:br>
            <a:r>
              <a:rPr lang="ar-EG" sz="6700" dirty="0" smtClean="0">
                <a:solidFill>
                  <a:srgbClr val="006600"/>
                </a:solidFill>
                <a:latin typeface="Simplified Arabic" panose="02020603050405020304" pitchFamily="18" charset="-78"/>
                <a:ea typeface="Times New Roman"/>
                <a:cs typeface="Simplified Arabic" panose="02020603050405020304" pitchFamily="18" charset="-78"/>
              </a:rPr>
              <a:t> *</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رأس للملك أحمس من الحجر الجيري كان من المفترض أن تكمل تمثالاً للملك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أعحمس</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من ثلاثة تماثيل عثر عليها له ..طريقة نحت العيون الواسعة والفم الدقيق تتشابه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الخصائص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تمثيل للملك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سنوسرت</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الأول من ملوك الأسرة الثانية عشرة من عهد الدولة الوسطى</a:t>
            </a:r>
            <a:r>
              <a:rPr lang="en-US" sz="11200" dirty="0" smtClean="0">
                <a:solidFill>
                  <a:srgbClr val="006600"/>
                </a:solidFill>
                <a:latin typeface="Simplified Arabic" panose="02020603050405020304" pitchFamily="18" charset="-78"/>
                <a:ea typeface="Times New Roman"/>
                <a:cs typeface="Simplified Arabic" panose="02020603050405020304" pitchFamily="18" charset="-78"/>
              </a:rPr>
              <a:t>.</a:t>
            </a:r>
            <a:br>
              <a:rPr lang="en-US" sz="11200" dirty="0" smtClean="0">
                <a:solidFill>
                  <a:srgbClr val="006600"/>
                </a:solidFill>
                <a:latin typeface="Simplified Arabic" panose="02020603050405020304" pitchFamily="18" charset="-78"/>
                <a:ea typeface="Times New Roman"/>
                <a:cs typeface="Simplified Arabic" panose="02020603050405020304" pitchFamily="18" charset="-78"/>
              </a:rPr>
            </a:b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ويزين رأس الملك التاج الأبيض والذي تحليه حية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الكوبرا</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لكونه من الصعيد، ونجد أن الرأس أصابها التلف ويظهر ذلك واضحاً </a:t>
            </a:r>
            <a:r>
              <a:rPr lang="ar-SA" sz="11200" dirty="0" err="1" smtClean="0">
                <a:solidFill>
                  <a:srgbClr val="006600"/>
                </a:solidFill>
                <a:latin typeface="Simplified Arabic" panose="02020603050405020304" pitchFamily="18" charset="-78"/>
                <a:ea typeface="Times New Roman"/>
                <a:cs typeface="Simplified Arabic" panose="02020603050405020304" pitchFamily="18" charset="-78"/>
              </a:rPr>
              <a:t>فى</a:t>
            </a:r>
            <a:r>
              <a:rPr lang="ar-SA" sz="11200" dirty="0" smtClean="0">
                <a:solidFill>
                  <a:srgbClr val="006600"/>
                </a:solidFill>
                <a:latin typeface="Simplified Arabic" panose="02020603050405020304" pitchFamily="18" charset="-78"/>
                <a:ea typeface="Times New Roman"/>
                <a:cs typeface="Simplified Arabic" panose="02020603050405020304" pitchFamily="18" charset="-78"/>
              </a:rPr>
              <a:t> منطقة الأنف والتاج</a:t>
            </a:r>
            <a:r>
              <a:rPr lang="en-US" sz="12800" dirty="0" smtClean="0">
                <a:solidFill>
                  <a:srgbClr val="006600"/>
                </a:solidFill>
                <a:latin typeface="Simplified Arabic" panose="02020603050405020304" pitchFamily="18" charset="-78"/>
                <a:ea typeface="Times New Roman"/>
                <a:cs typeface="Simplified Arabic" panose="02020603050405020304" pitchFamily="18" charset="-78"/>
              </a:rPr>
              <a:t>.</a:t>
            </a:r>
            <a:br>
              <a:rPr lang="en-US" sz="12800" dirty="0" smtClean="0">
                <a:solidFill>
                  <a:srgbClr val="006600"/>
                </a:solidFill>
                <a:latin typeface="Simplified Arabic" panose="02020603050405020304" pitchFamily="18" charset="-78"/>
                <a:ea typeface="Times New Roman"/>
                <a:cs typeface="Simplified Arabic" panose="02020603050405020304" pitchFamily="18" charset="-78"/>
              </a:rPr>
            </a:br>
            <a:endParaRPr lang="ar-EG" sz="12800" dirty="0">
              <a:latin typeface="Simplified Arabic" panose="02020603050405020304" pitchFamily="18" charset="-78"/>
              <a:cs typeface="Simplified Arabic" panose="02020603050405020304" pitchFamily="18" charset="-78"/>
            </a:endParaRPr>
          </a:p>
        </p:txBody>
      </p:sp>
      <p:pic>
        <p:nvPicPr>
          <p:cNvPr id="4" name="صورة 3" descr="صورة"/>
          <p:cNvPicPr/>
          <p:nvPr/>
        </p:nvPicPr>
        <p:blipFill>
          <a:blip r:embed="rId4"/>
          <a:srcRect/>
          <a:stretch>
            <a:fillRect/>
          </a:stretch>
        </p:blipFill>
        <p:spPr bwMode="auto">
          <a:xfrm>
            <a:off x="3192551" y="1196752"/>
            <a:ext cx="3000396"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058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928794" y="274638"/>
            <a:ext cx="5786478" cy="939784"/>
          </a:xfr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5400000" scaled="1"/>
            <a:tileRect/>
          </a:gradFill>
        </p:spPr>
        <p:txBody>
          <a:bodyPr/>
          <a:lstStyle/>
          <a:p>
            <a:r>
              <a:rPr lang="ar-EG" dirty="0" smtClean="0"/>
              <a:t>(أمنحتب </a:t>
            </a:r>
            <a:r>
              <a:rPr lang="ar-EG" dirty="0" err="1" smtClean="0"/>
              <a:t>الاول</a:t>
            </a:r>
            <a:r>
              <a:rPr lang="ar-EG" dirty="0" smtClean="0"/>
              <a:t>)</a:t>
            </a:r>
            <a:endParaRPr lang="ar-EG" dirty="0"/>
          </a:p>
        </p:txBody>
      </p:sp>
      <p:pic>
        <p:nvPicPr>
          <p:cNvPr id="4" name="عنصر نائب للمحتوى 3" descr="صورة"/>
          <p:cNvPicPr>
            <a:picLocks noGrp="1"/>
          </p:cNvPicPr>
          <p:nvPr>
            <p:ph idx="1"/>
          </p:nvPr>
        </p:nvPicPr>
        <p:blipFill>
          <a:blip r:embed="rId4"/>
          <a:srcRect/>
          <a:stretch>
            <a:fillRect/>
          </a:stretch>
        </p:blipFill>
        <p:spPr bwMode="auto">
          <a:xfrm>
            <a:off x="285720" y="1285860"/>
            <a:ext cx="3000396" cy="4954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مستطيل 4"/>
          <p:cNvSpPr/>
          <p:nvPr/>
        </p:nvSpPr>
        <p:spPr>
          <a:xfrm>
            <a:off x="6072198" y="2357430"/>
            <a:ext cx="3071802" cy="1754326"/>
          </a:xfrm>
          <a:prstGeom prst="rect">
            <a:avLst/>
          </a:prstGeom>
        </p:spPr>
        <p:txBody>
          <a:bodyPr wrap="square">
            <a:spAutoFit/>
          </a:bodyPr>
          <a:lstStyle/>
          <a:p>
            <a:r>
              <a:rPr lang="en-US" sz="2400" dirty="0" smtClean="0"/>
              <a:t>- </a:t>
            </a:r>
            <a:r>
              <a:rPr lang="ar-SA" sz="2400" dirty="0" smtClean="0"/>
              <a:t>تمثال على الهيئة </a:t>
            </a:r>
            <a:r>
              <a:rPr lang="ar-SA" sz="2400" dirty="0" err="1" smtClean="0"/>
              <a:t>الأوزيرية</a:t>
            </a:r>
            <a:r>
              <a:rPr lang="en-US" sz="2400" dirty="0" smtClean="0"/>
              <a:t/>
            </a:r>
            <a:br>
              <a:rPr lang="en-US" sz="2400" dirty="0" smtClean="0"/>
            </a:br>
            <a:r>
              <a:rPr lang="en-US" sz="2400" dirty="0" smtClean="0"/>
              <a:t>- </a:t>
            </a:r>
            <a:r>
              <a:rPr lang="ar-SA" sz="2400" dirty="0" smtClean="0"/>
              <a:t>من الحجر الجيري</a:t>
            </a:r>
            <a:r>
              <a:rPr lang="en-US" sz="2400" dirty="0" smtClean="0"/>
              <a:t/>
            </a:r>
            <a:br>
              <a:rPr lang="en-US" sz="2400" dirty="0" smtClean="0"/>
            </a:br>
            <a:r>
              <a:rPr lang="en-US" sz="2400" dirty="0" smtClean="0"/>
              <a:t>- </a:t>
            </a:r>
            <a:r>
              <a:rPr lang="ar-SA" sz="2400" dirty="0" smtClean="0"/>
              <a:t>المتحف البريطاني</a:t>
            </a:r>
            <a:r>
              <a:rPr lang="en-US" dirty="0" smtClean="0"/>
              <a:t/>
            </a:r>
            <a:br>
              <a:rPr lang="en-US" dirty="0" smtClean="0"/>
            </a:br>
            <a:r>
              <a:rPr lang="en-US" dirty="0" smtClean="0"/>
              <a:t/>
            </a:r>
            <a:br>
              <a:rPr lang="en-US" dirty="0" smtClean="0"/>
            </a:b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7108">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4480" y="274638"/>
            <a:ext cx="5286412" cy="1082660"/>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100000" t="100000"/>
            </a:path>
            <a:tileRect r="-100000" b="-100000"/>
          </a:gradFill>
        </p:spPr>
        <p:txBody>
          <a:bodyPr/>
          <a:lstStyle/>
          <a:p>
            <a:r>
              <a:rPr lang="ar-EG" dirty="0" smtClean="0"/>
              <a:t>*وصف التمثال*</a:t>
            </a:r>
            <a:endParaRPr lang="ar-EG" dirty="0"/>
          </a:p>
        </p:txBody>
      </p:sp>
      <p:sp>
        <p:nvSpPr>
          <p:cNvPr id="3" name="عنصر نائب للمحتوى 2"/>
          <p:cNvSpPr>
            <a:spLocks noGrp="1"/>
          </p:cNvSpPr>
          <p:nvPr>
            <p:ph idx="1"/>
          </p:nvPr>
        </p:nvSpPr>
        <p:spPr>
          <a:xfrm>
            <a:off x="107504" y="1412776"/>
            <a:ext cx="9036496" cy="5256584"/>
          </a:xfrm>
        </p:spPr>
        <p:txBody>
          <a:bodyPr>
            <a:noAutofit/>
          </a:bodyPr>
          <a:lstStyle/>
          <a:p>
            <a:pPr algn="justLow"/>
            <a:r>
              <a:rPr lang="ar-SA" dirty="0" smtClean="0">
                <a:latin typeface="Simplified Arabic" panose="02020603050405020304" pitchFamily="18" charset="-78"/>
                <a:cs typeface="Simplified Arabic" panose="02020603050405020304" pitchFamily="18" charset="-78"/>
              </a:rPr>
              <a:t>عثر على هذا التمثال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منطقة الدير البحري (الضفة الغربية من طيبة)، يمثل الملك أمنحتب الأول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الهيئة </a:t>
            </a:r>
            <a:r>
              <a:rPr lang="ar-SA" dirty="0" err="1" smtClean="0">
                <a:latin typeface="Simplified Arabic" panose="02020603050405020304" pitchFamily="18" charset="-78"/>
                <a:cs typeface="Simplified Arabic" panose="02020603050405020304" pitchFamily="18" charset="-78"/>
              </a:rPr>
              <a:t>الأوزيرية</a:t>
            </a:r>
            <a:r>
              <a:rPr lang="ar-SA" dirty="0" smtClean="0">
                <a:latin typeface="Simplified Arabic" panose="02020603050405020304" pitchFamily="18" charset="-78"/>
                <a:cs typeface="Simplified Arabic" panose="02020603050405020304" pitchFamily="18" charset="-78"/>
              </a:rPr>
              <a:t> من حيث تقاطع الأيدي على الصدر والظهور بهيئة المومياء ،وبالطبع يماثل هذا التمثال نظيره من عهد الأسرة الحادية عشر للملك </a:t>
            </a:r>
            <a:r>
              <a:rPr lang="ar-SA" dirty="0" err="1" smtClean="0">
                <a:latin typeface="Simplified Arabic" panose="02020603050405020304" pitchFamily="18" charset="-78"/>
                <a:cs typeface="Simplified Arabic" panose="02020603050405020304" pitchFamily="18" charset="-78"/>
              </a:rPr>
              <a:t>منتوحتب</a:t>
            </a:r>
            <a:r>
              <a:rPr lang="ar-SA" dirty="0" smtClean="0">
                <a:latin typeface="Simplified Arabic" panose="02020603050405020304" pitchFamily="18" charset="-78"/>
                <a:cs typeface="Simplified Arabic" panose="02020603050405020304" pitchFamily="18" charset="-78"/>
              </a:rPr>
              <a:t> </a:t>
            </a:r>
            <a:r>
              <a:rPr lang="ar-SA" dirty="0" err="1" smtClean="0">
                <a:latin typeface="Simplified Arabic" panose="02020603050405020304" pitchFamily="18" charset="-78"/>
                <a:cs typeface="Simplified Arabic" panose="02020603050405020304" pitchFamily="18" charset="-78"/>
              </a:rPr>
              <a:t>نب</a:t>
            </a:r>
            <a:r>
              <a:rPr lang="ar-SA" dirty="0" smtClean="0">
                <a:latin typeface="Simplified Arabic" panose="02020603050405020304" pitchFamily="18" charset="-78"/>
                <a:cs typeface="Simplified Arabic" panose="02020603050405020304" pitchFamily="18" charset="-78"/>
              </a:rPr>
              <a:t> </a:t>
            </a:r>
            <a:r>
              <a:rPr lang="ar-SA" dirty="0" err="1" smtClean="0">
                <a:latin typeface="Simplified Arabic" panose="02020603050405020304" pitchFamily="18" charset="-78"/>
                <a:cs typeface="Simplified Arabic" panose="02020603050405020304" pitchFamily="18" charset="-78"/>
              </a:rPr>
              <a:t>حبت</a:t>
            </a:r>
            <a:r>
              <a:rPr lang="ar-SA" dirty="0" smtClean="0">
                <a:latin typeface="Simplified Arabic" panose="02020603050405020304" pitchFamily="18" charset="-78"/>
                <a:cs typeface="Simplified Arabic" panose="02020603050405020304" pitchFamily="18" charset="-78"/>
              </a:rPr>
              <a:t> رع</a:t>
            </a:r>
            <a:r>
              <a:rPr lang="en-US" dirty="0" smtClean="0">
                <a:latin typeface="Simplified Arabic" panose="02020603050405020304" pitchFamily="18" charset="-78"/>
                <a:cs typeface="Simplified Arabic" panose="02020603050405020304" pitchFamily="18" charset="-78"/>
              </a:rPr>
              <a:t> .</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SA" dirty="0" smtClean="0">
                <a:latin typeface="Simplified Arabic" panose="02020603050405020304" pitchFamily="18" charset="-78"/>
                <a:cs typeface="Simplified Arabic" panose="02020603050405020304" pitchFamily="18" charset="-78"/>
              </a:rPr>
              <a:t>حيث نجد أن الملك "</a:t>
            </a:r>
            <a:r>
              <a:rPr lang="ar-SA" dirty="0" err="1" smtClean="0">
                <a:latin typeface="Simplified Arabic" panose="02020603050405020304" pitchFamily="18" charset="-78"/>
                <a:cs typeface="Simplified Arabic" panose="02020603050405020304" pitchFamily="18" charset="-78"/>
              </a:rPr>
              <a:t>منتوحتب</a:t>
            </a:r>
            <a:r>
              <a:rPr lang="ar-SA" dirty="0" smtClean="0">
                <a:latin typeface="Simplified Arabic" panose="02020603050405020304" pitchFamily="18" charset="-78"/>
                <a:cs typeface="Simplified Arabic" panose="02020603050405020304" pitchFamily="18" charset="-78"/>
              </a:rPr>
              <a:t> </a:t>
            </a:r>
            <a:r>
              <a:rPr lang="ar-SA" dirty="0" err="1" smtClean="0">
                <a:latin typeface="Simplified Arabic" panose="02020603050405020304" pitchFamily="18" charset="-78"/>
                <a:cs typeface="Simplified Arabic" panose="02020603050405020304" pitchFamily="18" charset="-78"/>
              </a:rPr>
              <a:t>نب</a:t>
            </a:r>
            <a:r>
              <a:rPr lang="ar-SA" dirty="0" smtClean="0">
                <a:latin typeface="Simplified Arabic" panose="02020603050405020304" pitchFamily="18" charset="-78"/>
                <a:cs typeface="Simplified Arabic" panose="02020603050405020304" pitchFamily="18" charset="-78"/>
              </a:rPr>
              <a:t> </a:t>
            </a:r>
            <a:r>
              <a:rPr lang="ar-SA" dirty="0" err="1" smtClean="0">
                <a:latin typeface="Simplified Arabic" panose="02020603050405020304" pitchFamily="18" charset="-78"/>
                <a:cs typeface="Simplified Arabic" panose="02020603050405020304" pitchFamily="18" charset="-78"/>
              </a:rPr>
              <a:t>حبت</a:t>
            </a:r>
            <a:r>
              <a:rPr lang="ar-SA" dirty="0" smtClean="0">
                <a:latin typeface="Simplified Arabic" panose="02020603050405020304" pitchFamily="18" charset="-78"/>
                <a:cs typeface="Simplified Arabic" panose="02020603050405020304" pitchFamily="18" charset="-78"/>
              </a:rPr>
              <a:t> رع" قد أقام مقبرته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منطقة الدير البحري،وبعد وفاته أصبحت تلك المنطقة منطقة مقدسة لذا أقام الملك أمنحتب الأول معبده هناك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تلك المنطقة تأسياً بسلفه الأقدم</a:t>
            </a:r>
            <a:r>
              <a:rPr lang="en-US" dirty="0" smtClean="0">
                <a:latin typeface="Simplified Arabic" panose="02020603050405020304" pitchFamily="18" charset="-78"/>
                <a:cs typeface="Simplified Arabic" panose="02020603050405020304" pitchFamily="18" charset="-78"/>
              </a:rPr>
              <a:t> .</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SA" dirty="0" smtClean="0">
                <a:latin typeface="Simplified Arabic" panose="02020603050405020304" pitchFamily="18" charset="-78"/>
                <a:cs typeface="Simplified Arabic" panose="02020603050405020304" pitchFamily="18" charset="-78"/>
              </a:rPr>
              <a:t>وفكرة تمثيل الملك </a:t>
            </a:r>
            <a:r>
              <a:rPr lang="ar-SA" dirty="0" err="1" smtClean="0">
                <a:latin typeface="Simplified Arabic" panose="02020603050405020304" pitchFamily="18" charset="-78"/>
                <a:cs typeface="Simplified Arabic" panose="02020603050405020304" pitchFamily="18" charset="-78"/>
              </a:rPr>
              <a:t>كأوزيريس</a:t>
            </a:r>
            <a:r>
              <a:rPr lang="ar-SA" dirty="0" smtClean="0">
                <a:latin typeface="Simplified Arabic" panose="02020603050405020304" pitchFamily="18" charset="-78"/>
                <a:cs typeface="Simplified Arabic" panose="02020603050405020304" pitchFamily="18" charset="-78"/>
              </a:rPr>
              <a:t> فكرة موغلة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القدم حيث أنه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الديانة المصرية القديمة كان المتوفي عند وفاته يتحول إلى </a:t>
            </a:r>
            <a:r>
              <a:rPr lang="ar-SA" dirty="0" err="1" smtClean="0">
                <a:latin typeface="Simplified Arabic" panose="02020603050405020304" pitchFamily="18" charset="-78"/>
                <a:cs typeface="Simplified Arabic" panose="02020603050405020304" pitchFamily="18" charset="-78"/>
              </a:rPr>
              <a:t>أوزيريس</a:t>
            </a:r>
            <a:r>
              <a:rPr lang="ar-SA" dirty="0" smtClean="0">
                <a:latin typeface="Simplified Arabic" panose="02020603050405020304" pitchFamily="18" charset="-78"/>
                <a:cs typeface="Simplified Arabic" panose="02020603050405020304" pitchFamily="18" charset="-78"/>
              </a:rPr>
              <a:t>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الآخرة وكان هذا قصراً على الملوك فقط ،ثم بعد ذلك أصبح حقاً لكل متوفي (المصير </a:t>
            </a:r>
            <a:r>
              <a:rPr lang="ar-SA" dirty="0" err="1" smtClean="0">
                <a:latin typeface="Simplified Arabic" panose="02020603050405020304" pitchFamily="18" charset="-78"/>
                <a:cs typeface="Simplified Arabic" panose="02020603050405020304" pitchFamily="18" charset="-78"/>
              </a:rPr>
              <a:t>الأوزيري</a:t>
            </a:r>
            <a:r>
              <a:rPr lang="en-US" dirty="0" smtClean="0">
                <a:latin typeface="Simplified Arabic" panose="02020603050405020304" pitchFamily="18" charset="-78"/>
                <a:cs typeface="Simplified Arabic" panose="02020603050405020304" pitchFamily="18" charset="-78"/>
              </a:rPr>
              <a:t>)</a:t>
            </a:r>
            <a:br>
              <a:rPr lang="en-US" dirty="0" smtClean="0">
                <a:latin typeface="Simplified Arabic" panose="02020603050405020304" pitchFamily="18" charset="-78"/>
                <a:cs typeface="Simplified Arabic" panose="02020603050405020304" pitchFamily="18" charset="-78"/>
              </a:rPr>
            </a:br>
            <a:r>
              <a:rPr lang="en-US" dirty="0" smtClean="0">
                <a:latin typeface="Simplified Arabic" panose="02020603050405020304" pitchFamily="18" charset="-78"/>
                <a:cs typeface="Simplified Arabic" panose="02020603050405020304" pitchFamily="18" charset="-78"/>
              </a:rPr>
              <a:t/>
            </a:r>
            <a:br>
              <a:rPr lang="en-US" dirty="0" smtClean="0">
                <a:latin typeface="Simplified Arabic" panose="02020603050405020304" pitchFamily="18" charset="-78"/>
                <a:cs typeface="Simplified Arabic" panose="02020603050405020304" pitchFamily="18" charset="-78"/>
              </a:rPr>
            </a:br>
            <a:r>
              <a:rPr lang="ar-SA" dirty="0" smtClean="0">
                <a:latin typeface="Simplified Arabic" panose="02020603050405020304" pitchFamily="18" charset="-78"/>
                <a:cs typeface="Simplified Arabic" panose="02020603050405020304" pitchFamily="18" charset="-78"/>
              </a:rPr>
              <a:t>وهنا يظهر أمنحتب وهو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هيئة المومياء وتتقاطع يديه على الصدر ويتحلى الملك باللحية المستعارة المستقيمة وظهر ملامح دقيقة </a:t>
            </a:r>
            <a:r>
              <a:rPr lang="ar-SA" dirty="0" err="1" smtClean="0">
                <a:latin typeface="Simplified Arabic" panose="02020603050405020304" pitchFamily="18" charset="-78"/>
                <a:cs typeface="Simplified Arabic" panose="02020603050405020304" pitchFamily="18" charset="-78"/>
              </a:rPr>
              <a:t>فى</a:t>
            </a:r>
            <a:r>
              <a:rPr lang="ar-SA" dirty="0" smtClean="0">
                <a:latin typeface="Simplified Arabic" panose="02020603050405020304" pitchFamily="18" charset="-78"/>
                <a:cs typeface="Simplified Arabic" panose="02020603050405020304" pitchFamily="18" charset="-78"/>
              </a:rPr>
              <a:t> منطقة الوجه من حيث الأنف العريض والفم الدقيق والعيون الواسعة</a:t>
            </a:r>
            <a:r>
              <a:rPr lang="en-US" dirty="0" smtClean="0">
                <a:latin typeface="Simplified Arabic" panose="02020603050405020304" pitchFamily="18" charset="-78"/>
                <a:cs typeface="Simplified Arabic" panose="02020603050405020304" pitchFamily="18" charset="-78"/>
              </a:rPr>
              <a:t>.</a:t>
            </a:r>
            <a:br>
              <a:rPr lang="en-US" dirty="0" smtClean="0">
                <a:latin typeface="Simplified Arabic" panose="02020603050405020304" pitchFamily="18" charset="-78"/>
                <a:cs typeface="Simplified Arabic" panose="02020603050405020304" pitchFamily="18" charset="-78"/>
              </a:rPr>
            </a:br>
            <a:endParaRPr lang="ar-EG" dirty="0">
              <a:latin typeface="Simplified Arabic" panose="02020603050405020304" pitchFamily="18" charset="-78"/>
              <a:cs typeface="Simplified Arabic" panose="02020603050405020304"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6005">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TotalTime>
  <Words>1522</Words>
  <Application>Microsoft Office PowerPoint</Application>
  <PresentationFormat>On-screen Show (4:3)</PresentationFormat>
  <Paragraphs>163</Paragraphs>
  <Slides>55</Slides>
  <Notes>0</Notes>
  <HiddenSlides>0</HiddenSlides>
  <MMClips>55</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سمة Office</vt:lpstr>
      <vt:lpstr>فنون الدولة الحديثة </vt:lpstr>
      <vt:lpstr>النحت فى الدولة الحديثة  النصف الاول من الاسرة ال 18</vt:lpstr>
      <vt:lpstr>PowerPoint Presentation</vt:lpstr>
      <vt:lpstr>PowerPoint Presentation</vt:lpstr>
      <vt:lpstr>بعض نماذج التماثيل إلي النصف الأول من الأسرة الثامنة عشر</vt:lpstr>
      <vt:lpstr>PowerPoint Presentation</vt:lpstr>
      <vt:lpstr>(احمس الاول )</vt:lpstr>
      <vt:lpstr>(أمنحتب الاول)</vt:lpstr>
      <vt:lpstr>*وصف التمثال*</vt:lpstr>
      <vt:lpstr>امنحتب الاول</vt:lpstr>
      <vt:lpstr>امنحتب الاول </vt:lpstr>
      <vt:lpstr>تحتمس الاول</vt:lpstr>
      <vt:lpstr>*وصف التمثال*</vt:lpstr>
      <vt:lpstr>PowerPoint Presentation</vt:lpstr>
      <vt:lpstr>PowerPoint Presentation</vt:lpstr>
      <vt:lpstr>حتشبسوت</vt:lpstr>
      <vt:lpstr>حتشبسوت</vt:lpstr>
      <vt:lpstr>*وصف التمثال*</vt:lpstr>
      <vt:lpstr>حتشبسوت</vt:lpstr>
      <vt:lpstr>حتشبسوت </vt:lpstr>
      <vt:lpstr>حتشبسوت</vt:lpstr>
      <vt:lpstr>حتشبسوت</vt:lpstr>
      <vt:lpstr>حتشبسوت</vt:lpstr>
      <vt:lpstr>حتشبسوت</vt:lpstr>
      <vt:lpstr>حتشبسوت</vt:lpstr>
      <vt:lpstr>تحتمس الثالث</vt:lpstr>
      <vt:lpstr>*وصف التمثال*</vt:lpstr>
      <vt:lpstr>تحتمس الثالث</vt:lpstr>
      <vt:lpstr>تحتمس الثالث</vt:lpstr>
      <vt:lpstr>تحتمس الثالث</vt:lpstr>
      <vt:lpstr>تحتمس الثالث</vt:lpstr>
      <vt:lpstr>وصف التمثال</vt:lpstr>
      <vt:lpstr>تحتمس الثالث</vt:lpstr>
      <vt:lpstr>*تحتمس الثالث*</vt:lpstr>
      <vt:lpstr>تحتمس الثالث</vt:lpstr>
      <vt:lpstr>تحتمس الثالث</vt:lpstr>
      <vt:lpstr>*وصف التمثال*</vt:lpstr>
      <vt:lpstr>تحتمس الثالث</vt:lpstr>
      <vt:lpstr>وصف التمثال</vt:lpstr>
      <vt:lpstr>تحتمس الثالث</vt:lpstr>
      <vt:lpstr>أمنحوتب الثاني</vt:lpstr>
      <vt:lpstr>وصف التمثال</vt:lpstr>
      <vt:lpstr>أمنحتب الثانى</vt:lpstr>
      <vt:lpstr>وصف التمثال</vt:lpstr>
      <vt:lpstr>امنحتب الثانى</vt:lpstr>
      <vt:lpstr>*وصف التمثال*</vt:lpstr>
      <vt:lpstr>امنحتب الثانى</vt:lpstr>
      <vt:lpstr>*وصف التمثال*</vt:lpstr>
      <vt:lpstr>تحتمس الرابع</vt:lpstr>
      <vt:lpstr>تحتمس الرابع</vt:lpstr>
      <vt:lpstr>*وصف التمثال*</vt:lpstr>
      <vt:lpstr>تحتمس الرابع</vt:lpstr>
      <vt:lpstr>وصف التمثال</vt:lpstr>
      <vt:lpstr>تحتمس الرابع</vt:lpstr>
      <vt:lpstr>*وصف التمثال*</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اسراء</dc:creator>
  <cp:lastModifiedBy>dr-tawfik</cp:lastModifiedBy>
  <cp:revision>57</cp:revision>
  <dcterms:created xsi:type="dcterms:W3CDTF">2015-02-22T18:32:24Z</dcterms:created>
  <dcterms:modified xsi:type="dcterms:W3CDTF">2020-03-28T02:35:00Z</dcterms:modified>
</cp:coreProperties>
</file>