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00" d="100"/>
          <a:sy n="100" d="100"/>
        </p:scale>
        <p:origin x="-294" y="7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4EAB5A42-B990-4B35-BC51-199974B351FB}" type="datetimeFigureOut">
              <a:rPr lang="ar-EG" smtClean="0"/>
              <a:t>01/08/1441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ACD2C530-8404-46E0-BF3E-93230F8AF780}" type="slidenum">
              <a:rPr lang="ar-EG" smtClean="0"/>
              <a:t>‹#›</a:t>
            </a:fld>
            <a:endParaRPr lang="ar-EG"/>
          </a:p>
        </p:txBody>
      </p:sp>
    </p:spTree>
    <p:extLst>
      <p:ext uri="{BB962C8B-B14F-4D97-AF65-F5344CB8AC3E}">
        <p14:creationId xmlns:p14="http://schemas.microsoft.com/office/powerpoint/2010/main" val="4198542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4EAB5A42-B990-4B35-BC51-199974B351FB}" type="datetimeFigureOut">
              <a:rPr lang="ar-EG" smtClean="0"/>
              <a:t>01/08/1441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ACD2C530-8404-46E0-BF3E-93230F8AF780}" type="slidenum">
              <a:rPr lang="ar-EG" smtClean="0"/>
              <a:t>‹#›</a:t>
            </a:fld>
            <a:endParaRPr lang="ar-EG"/>
          </a:p>
        </p:txBody>
      </p:sp>
    </p:spTree>
    <p:extLst>
      <p:ext uri="{BB962C8B-B14F-4D97-AF65-F5344CB8AC3E}">
        <p14:creationId xmlns:p14="http://schemas.microsoft.com/office/powerpoint/2010/main" val="387934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4EAB5A42-B990-4B35-BC51-199974B351FB}" type="datetimeFigureOut">
              <a:rPr lang="ar-EG" smtClean="0"/>
              <a:t>01/08/1441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ACD2C530-8404-46E0-BF3E-93230F8AF780}" type="slidenum">
              <a:rPr lang="ar-EG" smtClean="0"/>
              <a:t>‹#›</a:t>
            </a:fld>
            <a:endParaRPr lang="ar-EG"/>
          </a:p>
        </p:txBody>
      </p:sp>
    </p:spTree>
    <p:extLst>
      <p:ext uri="{BB962C8B-B14F-4D97-AF65-F5344CB8AC3E}">
        <p14:creationId xmlns:p14="http://schemas.microsoft.com/office/powerpoint/2010/main" val="368660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4EAB5A42-B990-4B35-BC51-199974B351FB}" type="datetimeFigureOut">
              <a:rPr lang="ar-EG" smtClean="0"/>
              <a:t>01/08/1441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ACD2C530-8404-46E0-BF3E-93230F8AF780}" type="slidenum">
              <a:rPr lang="ar-EG" smtClean="0"/>
              <a:t>‹#›</a:t>
            </a:fld>
            <a:endParaRPr lang="ar-EG"/>
          </a:p>
        </p:txBody>
      </p:sp>
    </p:spTree>
    <p:extLst>
      <p:ext uri="{BB962C8B-B14F-4D97-AF65-F5344CB8AC3E}">
        <p14:creationId xmlns:p14="http://schemas.microsoft.com/office/powerpoint/2010/main" val="78987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EAB5A42-B990-4B35-BC51-199974B351FB}" type="datetimeFigureOut">
              <a:rPr lang="ar-EG" smtClean="0"/>
              <a:t>01/08/1441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ACD2C530-8404-46E0-BF3E-93230F8AF780}" type="slidenum">
              <a:rPr lang="ar-EG" smtClean="0"/>
              <a:t>‹#›</a:t>
            </a:fld>
            <a:endParaRPr lang="ar-EG"/>
          </a:p>
        </p:txBody>
      </p:sp>
    </p:spTree>
    <p:extLst>
      <p:ext uri="{BB962C8B-B14F-4D97-AF65-F5344CB8AC3E}">
        <p14:creationId xmlns:p14="http://schemas.microsoft.com/office/powerpoint/2010/main" val="257730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4"/>
          <p:cNvSpPr>
            <a:spLocks noGrp="1"/>
          </p:cNvSpPr>
          <p:nvPr>
            <p:ph type="dt" sz="half" idx="10"/>
          </p:nvPr>
        </p:nvSpPr>
        <p:spPr/>
        <p:txBody>
          <a:bodyPr/>
          <a:lstStyle/>
          <a:p>
            <a:fld id="{4EAB5A42-B990-4B35-BC51-199974B351FB}" type="datetimeFigureOut">
              <a:rPr lang="ar-EG" smtClean="0"/>
              <a:t>01/08/1441</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ACD2C530-8404-46E0-BF3E-93230F8AF780}" type="slidenum">
              <a:rPr lang="ar-EG" smtClean="0"/>
              <a:t>‹#›</a:t>
            </a:fld>
            <a:endParaRPr lang="ar-EG"/>
          </a:p>
        </p:txBody>
      </p:sp>
    </p:spTree>
    <p:extLst>
      <p:ext uri="{BB962C8B-B14F-4D97-AF65-F5344CB8AC3E}">
        <p14:creationId xmlns:p14="http://schemas.microsoft.com/office/powerpoint/2010/main" val="255138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6"/>
          <p:cNvSpPr>
            <a:spLocks noGrp="1"/>
          </p:cNvSpPr>
          <p:nvPr>
            <p:ph type="dt" sz="half" idx="10"/>
          </p:nvPr>
        </p:nvSpPr>
        <p:spPr/>
        <p:txBody>
          <a:bodyPr/>
          <a:lstStyle/>
          <a:p>
            <a:fld id="{4EAB5A42-B990-4B35-BC51-199974B351FB}" type="datetimeFigureOut">
              <a:rPr lang="ar-EG" smtClean="0"/>
              <a:t>01/08/1441</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ACD2C530-8404-46E0-BF3E-93230F8AF780}" type="slidenum">
              <a:rPr lang="ar-EG" smtClean="0"/>
              <a:t>‹#›</a:t>
            </a:fld>
            <a:endParaRPr lang="ar-EG"/>
          </a:p>
        </p:txBody>
      </p:sp>
    </p:spTree>
    <p:extLst>
      <p:ext uri="{BB962C8B-B14F-4D97-AF65-F5344CB8AC3E}">
        <p14:creationId xmlns:p14="http://schemas.microsoft.com/office/powerpoint/2010/main" val="287032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4EAB5A42-B990-4B35-BC51-199974B351FB}" type="datetimeFigureOut">
              <a:rPr lang="ar-EG" smtClean="0"/>
              <a:t>01/08/1441</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ACD2C530-8404-46E0-BF3E-93230F8AF780}" type="slidenum">
              <a:rPr lang="ar-EG" smtClean="0"/>
              <a:t>‹#›</a:t>
            </a:fld>
            <a:endParaRPr lang="ar-EG"/>
          </a:p>
        </p:txBody>
      </p:sp>
    </p:spTree>
    <p:extLst>
      <p:ext uri="{BB962C8B-B14F-4D97-AF65-F5344CB8AC3E}">
        <p14:creationId xmlns:p14="http://schemas.microsoft.com/office/powerpoint/2010/main" val="320893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EAB5A42-B990-4B35-BC51-199974B351FB}" type="datetimeFigureOut">
              <a:rPr lang="ar-EG" smtClean="0"/>
              <a:t>01/08/1441</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ACD2C530-8404-46E0-BF3E-93230F8AF780}" type="slidenum">
              <a:rPr lang="ar-EG" smtClean="0"/>
              <a:t>‹#›</a:t>
            </a:fld>
            <a:endParaRPr lang="ar-EG"/>
          </a:p>
        </p:txBody>
      </p:sp>
    </p:spTree>
    <p:extLst>
      <p:ext uri="{BB962C8B-B14F-4D97-AF65-F5344CB8AC3E}">
        <p14:creationId xmlns:p14="http://schemas.microsoft.com/office/powerpoint/2010/main" val="182166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EAB5A42-B990-4B35-BC51-199974B351FB}" type="datetimeFigureOut">
              <a:rPr lang="ar-EG" smtClean="0"/>
              <a:t>01/08/1441</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ACD2C530-8404-46E0-BF3E-93230F8AF780}" type="slidenum">
              <a:rPr lang="ar-EG" smtClean="0"/>
              <a:t>‹#›</a:t>
            </a:fld>
            <a:endParaRPr lang="ar-EG"/>
          </a:p>
        </p:txBody>
      </p:sp>
    </p:spTree>
    <p:extLst>
      <p:ext uri="{BB962C8B-B14F-4D97-AF65-F5344CB8AC3E}">
        <p14:creationId xmlns:p14="http://schemas.microsoft.com/office/powerpoint/2010/main" val="376100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EAB5A42-B990-4B35-BC51-199974B351FB}" type="datetimeFigureOut">
              <a:rPr lang="ar-EG" smtClean="0"/>
              <a:t>01/08/1441</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ACD2C530-8404-46E0-BF3E-93230F8AF780}" type="slidenum">
              <a:rPr lang="ar-EG" smtClean="0"/>
              <a:t>‹#›</a:t>
            </a:fld>
            <a:endParaRPr lang="ar-EG"/>
          </a:p>
        </p:txBody>
      </p:sp>
    </p:spTree>
    <p:extLst>
      <p:ext uri="{BB962C8B-B14F-4D97-AF65-F5344CB8AC3E}">
        <p14:creationId xmlns:p14="http://schemas.microsoft.com/office/powerpoint/2010/main" val="281664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AB5A42-B990-4B35-BC51-199974B351FB}" type="datetimeFigureOut">
              <a:rPr lang="ar-EG" smtClean="0"/>
              <a:t>01/08/1441</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D2C530-8404-46E0-BF3E-93230F8AF780}" type="slidenum">
              <a:rPr lang="ar-EG" smtClean="0"/>
              <a:t>‹#›</a:t>
            </a:fld>
            <a:endParaRPr lang="ar-EG"/>
          </a:p>
        </p:txBody>
      </p:sp>
    </p:spTree>
    <p:extLst>
      <p:ext uri="{BB962C8B-B14F-4D97-AF65-F5344CB8AC3E}">
        <p14:creationId xmlns:p14="http://schemas.microsoft.com/office/powerpoint/2010/main" val="3315881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8580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r>
              <a:rPr lang="ar-EG"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ar-EG"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EG"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ar-EG"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EG"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ar-EG"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EG"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ar-EG"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EG" b="1" dirty="0" err="1"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سكشن</a:t>
            </a:r>
            <a:r>
              <a:rPr lang="ar-EG"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 الأسبوع </a:t>
            </a:r>
            <a:r>
              <a:rPr lang="ar-EG" b="1" dirty="0" err="1"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الثانى</a:t>
            </a:r>
            <a:r>
              <a:rPr lang="ar-EG"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 لمادة المسكوكات </a:t>
            </a:r>
            <a:br>
              <a:rPr lang="ar-EG"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br>
            <a:r>
              <a:rPr lang="ar-EG"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الإسلامية </a:t>
            </a:r>
            <a:r>
              <a:rPr lang="ar-EG" b="1" dirty="0" err="1"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فى</a:t>
            </a:r>
            <a:r>
              <a:rPr lang="ar-EG"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 العصر </a:t>
            </a:r>
            <a:r>
              <a:rPr lang="ar-EG" b="1" dirty="0" err="1"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الأيوبى</a:t>
            </a:r>
            <a:r>
              <a:rPr lang="ar-EG"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 </a:t>
            </a:r>
            <a:r>
              <a:rPr lang="ar-EG" b="1" dirty="0" err="1"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والمملوكى</a:t>
            </a:r>
            <a:r>
              <a:rPr lang="ar-EG"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rPr>
              <a:t> البحري.</a:t>
            </a:r>
            <a:endParaRPr lang="ar-EG"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1713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ar-EG" sz="2800" dirty="0" smtClean="0">
                <a:cs typeface="+mn-cs"/>
              </a:rPr>
              <a:t>2- الطراز </a:t>
            </a:r>
            <a:r>
              <a:rPr lang="ar-EG" sz="2800" dirty="0" err="1" smtClean="0">
                <a:cs typeface="+mn-cs"/>
              </a:rPr>
              <a:t>الثانى</a:t>
            </a:r>
            <a:r>
              <a:rPr lang="ar-EG" sz="2800" dirty="0" smtClean="0">
                <a:cs typeface="+mn-cs"/>
              </a:rPr>
              <a:t> : </a:t>
            </a:r>
            <a:br>
              <a:rPr lang="ar-EG" sz="2800" dirty="0" smtClean="0">
                <a:cs typeface="+mn-cs"/>
              </a:rPr>
            </a:br>
            <a:r>
              <a:rPr lang="ar-EG" sz="2800" dirty="0" smtClean="0">
                <a:cs typeface="+mn-cs"/>
              </a:rPr>
              <a:t>ومنه درهم ضرب دمشق سنة 610 هـ , وجاء </a:t>
            </a:r>
            <a:r>
              <a:rPr lang="ar-EG" sz="2800" dirty="0" err="1" smtClean="0">
                <a:cs typeface="+mn-cs"/>
              </a:rPr>
              <a:t>فى</a:t>
            </a:r>
            <a:r>
              <a:rPr lang="ar-EG" sz="2800" dirty="0" smtClean="0">
                <a:cs typeface="+mn-cs"/>
              </a:rPr>
              <a:t> كل من الوجه والظهر دائرة </a:t>
            </a:r>
            <a:r>
              <a:rPr lang="ar-EG" sz="2800" dirty="0" err="1" smtClean="0">
                <a:cs typeface="+mn-cs"/>
              </a:rPr>
              <a:t>مفصصة</a:t>
            </a:r>
            <a:r>
              <a:rPr lang="ar-EG" sz="2800" dirty="0" smtClean="0">
                <a:cs typeface="+mn-cs"/>
              </a:rPr>
              <a:t> تتكون من ستة فصوص او ستة اقواس , وهذه الدائرة تتكون من ثلاثة اطارات </a:t>
            </a:r>
            <a:r>
              <a:rPr lang="ar-EG" sz="2800" dirty="0" err="1" smtClean="0">
                <a:cs typeface="+mn-cs"/>
              </a:rPr>
              <a:t>الخارجى</a:t>
            </a:r>
            <a:r>
              <a:rPr lang="ar-EG" sz="2800" dirty="0" smtClean="0">
                <a:cs typeface="+mn-cs"/>
              </a:rPr>
              <a:t> </a:t>
            </a:r>
            <a:r>
              <a:rPr lang="ar-EG" sz="2800" dirty="0" err="1" smtClean="0">
                <a:cs typeface="+mn-cs"/>
              </a:rPr>
              <a:t>والداخلى</a:t>
            </a:r>
            <a:r>
              <a:rPr lang="ar-EG" sz="2800" dirty="0" smtClean="0">
                <a:cs typeface="+mn-cs"/>
              </a:rPr>
              <a:t> خطى والاوسط من حبيبات متماسة , وتحيط هذه الدائرة كتابات المركز ومن خارجها كتابات الهامش , وتميز هذا الطراز بوجد زخارف نباتية اسفل واعلى كتابات مركز الظهر.</a:t>
            </a:r>
            <a:endParaRPr lang="ar-EG" sz="2800" dirty="0">
              <a:cs typeface="+mn-cs"/>
            </a:endParaRPr>
          </a:p>
        </p:txBody>
      </p:sp>
    </p:spTree>
    <p:extLst>
      <p:ext uri="{BB962C8B-B14F-4D97-AF65-F5344CB8AC3E}">
        <p14:creationId xmlns:p14="http://schemas.microsoft.com/office/powerpoint/2010/main" val="264165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normAutofit fontScale="90000"/>
          </a:bodyPr>
          <a:lstStyle/>
          <a:p>
            <a:pPr algn="r"/>
            <a:r>
              <a:rPr lang="ar-EG" sz="1800" b="1" dirty="0" smtClean="0">
                <a:solidFill>
                  <a:srgbClr val="FF0000"/>
                </a:solidFill>
              </a:rPr>
              <a:t>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t>
            </a:r>
            <a:r>
              <a:rPr lang="ar-EG" sz="1800" b="1" dirty="0" smtClean="0">
                <a:solidFill>
                  <a:srgbClr val="FF0000"/>
                </a:solidFill>
              </a:rPr>
              <a:t>الوجه:                                                                                                         الظهر:</a:t>
            </a:r>
            <a:r>
              <a:rPr lang="ar-EG" sz="1800" b="1" dirty="0" smtClean="0"/>
              <a:t/>
            </a:r>
            <a:br>
              <a:rPr lang="ar-EG" sz="1800" b="1" dirty="0" smtClean="0"/>
            </a:br>
            <a:r>
              <a:rPr lang="ar-EG" sz="1800" b="1" dirty="0" smtClean="0"/>
              <a:t/>
            </a:r>
            <a:br>
              <a:rPr lang="ar-EG" sz="1800" b="1" dirty="0" smtClean="0"/>
            </a:br>
            <a:r>
              <a:rPr lang="ar-EG" sz="1800" b="1" dirty="0" smtClean="0"/>
              <a:t>                      المركز                                                                                                         </a:t>
            </a:r>
            <a:r>
              <a:rPr lang="ar-EG" sz="1800" b="1" dirty="0" err="1" smtClean="0"/>
              <a:t>المركز</a:t>
            </a:r>
            <a:r>
              <a:rPr lang="ar-EG" sz="1800" b="1" dirty="0" smtClean="0"/>
              <a:t>:</a:t>
            </a:r>
            <a:br>
              <a:rPr lang="ar-EG" sz="1800" b="1" dirty="0" smtClean="0"/>
            </a:br>
            <a:r>
              <a:rPr lang="ar-EG" sz="1800" b="1" dirty="0" smtClean="0"/>
              <a:t>                                                                                                             </a:t>
            </a:r>
            <a:br>
              <a:rPr lang="ar-EG" sz="1800" b="1" dirty="0" smtClean="0"/>
            </a:br>
            <a:r>
              <a:rPr lang="ar-EG" sz="1800" b="1" dirty="0" smtClean="0"/>
              <a:t>                       الله                                                                                                          الملك العادل </a:t>
            </a:r>
            <a:br>
              <a:rPr lang="ar-EG" sz="1800" b="1" dirty="0" smtClean="0"/>
            </a:br>
            <a:r>
              <a:rPr lang="ar-EG" sz="1800" b="1" dirty="0" smtClean="0"/>
              <a:t>                  لا اله الا الله                                                                                                    سيف الدين </a:t>
            </a:r>
            <a:br>
              <a:rPr lang="ar-EG" sz="1800" b="1" dirty="0" smtClean="0"/>
            </a:br>
            <a:r>
              <a:rPr lang="ar-EG" sz="1800" b="1" dirty="0" smtClean="0"/>
              <a:t>               محمد رسول الله                                                                                             ابو بكر بن ايوب </a:t>
            </a:r>
            <a:br>
              <a:rPr lang="ar-EG" sz="1800" b="1" dirty="0" smtClean="0"/>
            </a:br>
            <a:r>
              <a:rPr lang="ar-EG" sz="1800" b="1" dirty="0" smtClean="0"/>
              <a:t>                 الإمام الناصر                                                                                  </a:t>
            </a:r>
            <a:br>
              <a:rPr lang="ar-EG" sz="1800" b="1" dirty="0" smtClean="0"/>
            </a:br>
            <a:r>
              <a:rPr lang="ar-EG" sz="1800" b="1" dirty="0"/>
              <a:t> </a:t>
            </a:r>
            <a:r>
              <a:rPr lang="ar-EG" sz="1800" b="1" dirty="0" smtClean="0"/>
              <a:t>                  </a:t>
            </a:r>
            <a:r>
              <a:rPr lang="ar-EG" sz="1800" b="1" dirty="0" smtClean="0"/>
              <a:t>   لدين            </a:t>
            </a:r>
            <a:br>
              <a:rPr lang="ar-EG" sz="1800" b="1" dirty="0" smtClean="0"/>
            </a:br>
            <a:r>
              <a:rPr lang="ar-EG" sz="1800" b="1" dirty="0" smtClean="0"/>
              <a:t>                                                                                     </a:t>
            </a:r>
            <a:br>
              <a:rPr lang="ar-EG" sz="1800" b="1" dirty="0" smtClean="0"/>
            </a:br>
            <a:r>
              <a:rPr lang="ar-EG" sz="1800" b="1" dirty="0" smtClean="0"/>
              <a:t>                     الهامش:                                                                                                      الهامش:</a:t>
            </a:r>
            <a:br>
              <a:rPr lang="ar-EG" sz="1800" b="1" dirty="0" smtClean="0"/>
            </a:br>
            <a:r>
              <a:rPr lang="ar-EG" sz="1800" b="1" dirty="0" smtClean="0"/>
              <a:t>        أبو / العباس / احمد / امير / </a:t>
            </a:r>
            <a:r>
              <a:rPr lang="ar-EG" sz="1800" b="1" dirty="0" err="1" smtClean="0"/>
              <a:t>المؤ</a:t>
            </a:r>
            <a:r>
              <a:rPr lang="ar-EG" sz="1800" b="1" dirty="0" smtClean="0"/>
              <a:t>/ منين                                                      ضرب / بد /مشق / سنة /عشر / وستمائة</a:t>
            </a:r>
            <a:br>
              <a:rPr lang="ar-EG" sz="1800" b="1" dirty="0" smtClean="0"/>
            </a:br>
            <a:r>
              <a:rPr lang="ar-EG" sz="1800" b="1" dirty="0" smtClean="0"/>
              <a:t>   </a:t>
            </a:r>
            <a:r>
              <a:rPr lang="ar-EG" sz="1800" dirty="0" smtClean="0"/>
              <a:t/>
            </a:r>
            <a:br>
              <a:rPr lang="ar-EG" sz="1800" dirty="0" smtClean="0"/>
            </a:br>
            <a:endParaRPr lang="ar-EG" sz="1800" dirty="0">
              <a:cs typeface="+mn-cs"/>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268197" y="0"/>
            <a:ext cx="7263181" cy="3645024"/>
          </a:xfrm>
          <a:prstGeom prst="rect">
            <a:avLst/>
          </a:prstGeom>
        </p:spPr>
      </p:pic>
    </p:spTree>
    <p:extLst>
      <p:ext uri="{BB962C8B-B14F-4D97-AF65-F5344CB8AC3E}">
        <p14:creationId xmlns:p14="http://schemas.microsoft.com/office/powerpoint/2010/main" val="43142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p:spPr>
        <p:txBody>
          <a:bodyPr>
            <a:normAutofit/>
          </a:bodyPr>
          <a:lstStyle/>
          <a:p>
            <a:r>
              <a:rPr lang="ar-EG" sz="2400" b="1" dirty="0" smtClean="0">
                <a:cs typeface="+mn-cs"/>
              </a:rPr>
              <a:t>3- الطراز الثالث </a:t>
            </a:r>
            <a:br>
              <a:rPr lang="ar-EG" sz="2400" b="1" dirty="0" smtClean="0">
                <a:cs typeface="+mn-cs"/>
              </a:rPr>
            </a:br>
            <a:r>
              <a:rPr lang="ar-EG" sz="2400" b="1" dirty="0" smtClean="0">
                <a:cs typeface="+mn-cs"/>
              </a:rPr>
              <a:t>ومنه درهم ضرب دمشق سنة 613 هـ , وهذا الطراز عبارة عن دائرة من ثلاثة اطارات </a:t>
            </a:r>
            <a:r>
              <a:rPr lang="ar-EG" sz="2400" b="1" dirty="0" err="1" smtClean="0">
                <a:cs typeface="+mn-cs"/>
              </a:rPr>
              <a:t>الدخلى</a:t>
            </a:r>
            <a:r>
              <a:rPr lang="ar-EG" sz="2400" b="1" dirty="0" smtClean="0">
                <a:cs typeface="+mn-cs"/>
              </a:rPr>
              <a:t> </a:t>
            </a:r>
            <a:r>
              <a:rPr lang="ar-EG" sz="2400" b="1" dirty="0" err="1" smtClean="0">
                <a:cs typeface="+mn-cs"/>
              </a:rPr>
              <a:t>والخارجى</a:t>
            </a:r>
            <a:r>
              <a:rPr lang="ar-EG" sz="2400" b="1" dirty="0" smtClean="0">
                <a:cs typeface="+mn-cs"/>
              </a:rPr>
              <a:t> خطى اما </a:t>
            </a:r>
            <a:r>
              <a:rPr lang="ar-EG" sz="2400" b="1" dirty="0" err="1" smtClean="0">
                <a:cs typeface="+mn-cs"/>
              </a:rPr>
              <a:t>الطار</a:t>
            </a:r>
            <a:r>
              <a:rPr lang="ar-EG" sz="2400" b="1" dirty="0" smtClean="0">
                <a:cs typeface="+mn-cs"/>
              </a:rPr>
              <a:t> الاوسط من حبيبات متماسة , وبداخل هذه الدائرة نجمة سداسية الرؤوس وتتكون من ثلاثة اطارات </a:t>
            </a:r>
            <a:r>
              <a:rPr lang="ar-EG" sz="2400" b="1" dirty="0" err="1" smtClean="0">
                <a:cs typeface="+mn-cs"/>
              </a:rPr>
              <a:t>الداخلى</a:t>
            </a:r>
            <a:r>
              <a:rPr lang="ar-EG" sz="2400" b="1" dirty="0" smtClean="0">
                <a:cs typeface="+mn-cs"/>
              </a:rPr>
              <a:t> </a:t>
            </a:r>
            <a:r>
              <a:rPr lang="ar-EG" sz="2400" b="1" dirty="0" err="1" smtClean="0">
                <a:cs typeface="+mn-cs"/>
              </a:rPr>
              <a:t>والخارجى</a:t>
            </a:r>
            <a:r>
              <a:rPr lang="ar-EG" sz="2400" b="1" dirty="0" smtClean="0">
                <a:cs typeface="+mn-cs"/>
              </a:rPr>
              <a:t> خطى اما الاوسط من حبيبات متماسة , وهذا التكوين </a:t>
            </a:r>
            <a:r>
              <a:rPr lang="ar-EG" sz="2400" b="1" dirty="0" err="1" smtClean="0">
                <a:cs typeface="+mn-cs"/>
              </a:rPr>
              <a:t>فى</a:t>
            </a:r>
            <a:r>
              <a:rPr lang="ar-EG" sz="2400" b="1" dirty="0" smtClean="0">
                <a:cs typeface="+mn-cs"/>
              </a:rPr>
              <a:t> الوجه والظهر .</a:t>
            </a:r>
            <a:endParaRPr lang="ar-EG" sz="2400" b="1" dirty="0">
              <a:cs typeface="+mn-cs"/>
            </a:endParaRPr>
          </a:p>
        </p:txBody>
      </p:sp>
    </p:spTree>
    <p:extLst>
      <p:ext uri="{BB962C8B-B14F-4D97-AF65-F5344CB8AC3E}">
        <p14:creationId xmlns:p14="http://schemas.microsoft.com/office/powerpoint/2010/main" val="2927607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p:spPr>
        <p:txBody>
          <a:bodyPr>
            <a:normAutofit fontScale="90000"/>
          </a:bodyPr>
          <a:lstStyle/>
          <a:p>
            <a:pPr algn="r"/>
            <a:r>
              <a:rPr lang="ar-EG" sz="1800" dirty="0" smtClean="0">
                <a:cs typeface="+mn-cs"/>
              </a:rPr>
              <a:t/>
            </a:r>
            <a:br>
              <a:rPr lang="ar-EG" sz="1800" dirty="0" smtClean="0">
                <a:cs typeface="+mn-cs"/>
              </a:rPr>
            </a:br>
            <a:r>
              <a:rPr lang="ar-EG" sz="1800" dirty="0" smtClean="0">
                <a:cs typeface="+mn-cs"/>
              </a:rPr>
              <a:t/>
            </a:r>
            <a:br>
              <a:rPr lang="ar-EG" sz="1800" dirty="0" smtClean="0">
                <a:cs typeface="+mn-cs"/>
              </a:rPr>
            </a:br>
            <a:r>
              <a:rPr lang="ar-EG" sz="1800" dirty="0">
                <a:cs typeface="+mn-cs"/>
              </a:rPr>
              <a:t/>
            </a:r>
            <a:br>
              <a:rPr lang="ar-EG" sz="1800" dirty="0">
                <a:cs typeface="+mn-cs"/>
              </a:rPr>
            </a:br>
            <a:r>
              <a:rPr lang="ar-EG" sz="1800" dirty="0" smtClean="0">
                <a:cs typeface="+mn-cs"/>
              </a:rPr>
              <a:t/>
            </a:r>
            <a:br>
              <a:rPr lang="ar-EG" sz="1800" dirty="0" smtClean="0">
                <a:cs typeface="+mn-cs"/>
              </a:rPr>
            </a:br>
            <a:r>
              <a:rPr lang="ar-EG" sz="1800" dirty="0">
                <a:cs typeface="+mn-cs"/>
              </a:rPr>
              <a:t/>
            </a:r>
            <a:br>
              <a:rPr lang="ar-EG" sz="1800" dirty="0">
                <a:cs typeface="+mn-cs"/>
              </a:rPr>
            </a:br>
            <a:r>
              <a:rPr lang="ar-EG" sz="1800" dirty="0" smtClean="0">
                <a:cs typeface="+mn-cs"/>
              </a:rPr>
              <a:t/>
            </a:r>
            <a:br>
              <a:rPr lang="ar-EG" sz="1800" dirty="0" smtClean="0">
                <a:cs typeface="+mn-cs"/>
              </a:rPr>
            </a:br>
            <a:r>
              <a:rPr lang="ar-EG" sz="1800" dirty="0">
                <a:cs typeface="+mn-cs"/>
              </a:rPr>
              <a:t/>
            </a:r>
            <a:br>
              <a:rPr lang="ar-EG" sz="1800" dirty="0">
                <a:cs typeface="+mn-cs"/>
              </a:rPr>
            </a:br>
            <a:r>
              <a:rPr lang="ar-EG" sz="1800" dirty="0" smtClean="0">
                <a:cs typeface="+mn-cs"/>
              </a:rPr>
              <a:t/>
            </a:r>
            <a:br>
              <a:rPr lang="ar-EG" sz="1800" dirty="0" smtClean="0">
                <a:cs typeface="+mn-cs"/>
              </a:rPr>
            </a:br>
            <a:r>
              <a:rPr lang="ar-EG" sz="1800" dirty="0">
                <a:cs typeface="+mn-cs"/>
              </a:rPr>
              <a:t/>
            </a:r>
            <a:br>
              <a:rPr lang="ar-EG" sz="1800" dirty="0">
                <a:cs typeface="+mn-cs"/>
              </a:rPr>
            </a:br>
            <a:r>
              <a:rPr lang="ar-EG" sz="1800" dirty="0" smtClean="0">
                <a:cs typeface="+mn-cs"/>
              </a:rPr>
              <a:t/>
            </a:r>
            <a:br>
              <a:rPr lang="ar-EG" sz="1800" dirty="0" smtClean="0">
                <a:cs typeface="+mn-cs"/>
              </a:rPr>
            </a:br>
            <a:r>
              <a:rPr lang="ar-EG" sz="1800" dirty="0">
                <a:cs typeface="+mn-cs"/>
              </a:rPr>
              <a:t/>
            </a:r>
            <a:br>
              <a:rPr lang="ar-EG" sz="1800" dirty="0">
                <a:cs typeface="+mn-cs"/>
              </a:rPr>
            </a:br>
            <a:r>
              <a:rPr lang="ar-EG" sz="1800" dirty="0" smtClean="0">
                <a:cs typeface="+mn-cs"/>
              </a:rPr>
              <a:t/>
            </a:r>
            <a:br>
              <a:rPr lang="ar-EG" sz="1800" dirty="0" smtClean="0">
                <a:cs typeface="+mn-cs"/>
              </a:rPr>
            </a:br>
            <a:r>
              <a:rPr lang="ar-EG" sz="1800" dirty="0">
                <a:cs typeface="+mn-cs"/>
              </a:rPr>
              <a:t/>
            </a:r>
            <a:br>
              <a:rPr lang="ar-EG" sz="1800" dirty="0">
                <a:cs typeface="+mn-cs"/>
              </a:rPr>
            </a:br>
            <a:r>
              <a:rPr lang="ar-EG" sz="1800" dirty="0" smtClean="0">
                <a:cs typeface="+mn-cs"/>
              </a:rPr>
              <a:t/>
            </a:r>
            <a:br>
              <a:rPr lang="ar-EG" sz="1800" dirty="0" smtClean="0">
                <a:cs typeface="+mn-cs"/>
              </a:rPr>
            </a:br>
            <a:r>
              <a:rPr lang="ar-EG" sz="1800" dirty="0" smtClean="0">
                <a:cs typeface="+mn-cs"/>
              </a:rPr>
              <a:t> </a:t>
            </a:r>
            <a:r>
              <a:rPr lang="ar-EG" sz="1800" dirty="0">
                <a:cs typeface="+mn-cs"/>
              </a:rPr>
              <a:t/>
            </a:r>
            <a:br>
              <a:rPr lang="ar-EG" sz="1800" dirty="0">
                <a:cs typeface="+mn-cs"/>
              </a:rPr>
            </a:br>
            <a:r>
              <a:rPr lang="ar-EG" sz="1800" b="1" dirty="0" smtClean="0">
                <a:solidFill>
                  <a:srgbClr val="FF0000"/>
                </a:solidFill>
                <a:cs typeface="+mn-cs"/>
              </a:rPr>
              <a:t>                        الوجه :                                                                                 الظهر : </a:t>
            </a:r>
            <a:r>
              <a:rPr lang="ar-EG" sz="1800" dirty="0" smtClean="0">
                <a:cs typeface="+mn-cs"/>
              </a:rPr>
              <a:t/>
            </a:r>
            <a:br>
              <a:rPr lang="ar-EG" sz="1800" dirty="0" smtClean="0">
                <a:cs typeface="+mn-cs"/>
              </a:rPr>
            </a:br>
            <a:r>
              <a:rPr lang="ar-EG" sz="1800" dirty="0" smtClean="0">
                <a:cs typeface="+mn-cs"/>
              </a:rPr>
              <a:t/>
            </a:r>
            <a:br>
              <a:rPr lang="ar-EG" sz="1800" dirty="0" smtClean="0">
                <a:cs typeface="+mn-cs"/>
              </a:rPr>
            </a:br>
            <a:r>
              <a:rPr lang="ar-EG" sz="1800" dirty="0" smtClean="0">
                <a:cs typeface="+mn-cs"/>
              </a:rPr>
              <a:t>                        </a:t>
            </a:r>
            <a:r>
              <a:rPr lang="ar-EG" sz="1800" b="1" dirty="0" smtClean="0">
                <a:cs typeface="+mn-cs"/>
              </a:rPr>
              <a:t>المركز :                                                                               المركز : </a:t>
            </a:r>
            <a:r>
              <a:rPr lang="ar-EG" sz="1800" dirty="0" smtClean="0">
                <a:cs typeface="+mn-cs"/>
              </a:rPr>
              <a:t/>
            </a:r>
            <a:br>
              <a:rPr lang="ar-EG" sz="1800" dirty="0" smtClean="0">
                <a:cs typeface="+mn-cs"/>
              </a:rPr>
            </a:br>
            <a:r>
              <a:rPr lang="ar-EG" sz="1800" dirty="0" smtClean="0">
                <a:cs typeface="+mn-cs"/>
              </a:rPr>
              <a:t>                         الامام                                                                                    سيف</a:t>
            </a:r>
            <a:br>
              <a:rPr lang="ar-EG" sz="1800" dirty="0" smtClean="0">
                <a:cs typeface="+mn-cs"/>
              </a:rPr>
            </a:br>
            <a:r>
              <a:rPr lang="ar-EG" sz="1800" dirty="0" smtClean="0">
                <a:cs typeface="+mn-cs"/>
              </a:rPr>
              <a:t>                     الناصر لدين                                                                             الملك الكامل </a:t>
            </a:r>
            <a:br>
              <a:rPr lang="ar-EG" sz="1800" dirty="0" smtClean="0">
                <a:cs typeface="+mn-cs"/>
              </a:rPr>
            </a:br>
            <a:r>
              <a:rPr lang="ar-EG" sz="1800" dirty="0" smtClean="0">
                <a:cs typeface="+mn-cs"/>
              </a:rPr>
              <a:t>                    الله امير </a:t>
            </a:r>
            <a:r>
              <a:rPr lang="ar-EG" sz="1800" dirty="0" err="1" smtClean="0">
                <a:cs typeface="+mn-cs"/>
              </a:rPr>
              <a:t>المؤ</a:t>
            </a:r>
            <a:r>
              <a:rPr lang="ar-EG" sz="1800" dirty="0" smtClean="0">
                <a:cs typeface="+mn-cs"/>
              </a:rPr>
              <a:t>                                                                          ابو بكر بن ايوب </a:t>
            </a:r>
            <a:br>
              <a:rPr lang="ar-EG" sz="1800" dirty="0" smtClean="0">
                <a:cs typeface="+mn-cs"/>
              </a:rPr>
            </a:br>
            <a:r>
              <a:rPr lang="ar-EG" sz="1800" dirty="0" smtClean="0">
                <a:cs typeface="+mn-cs"/>
              </a:rPr>
              <a:t>                         منين                                                                                     الدين</a:t>
            </a:r>
            <a:br>
              <a:rPr lang="ar-EG" sz="1800" dirty="0" smtClean="0">
                <a:cs typeface="+mn-cs"/>
              </a:rPr>
            </a:br>
            <a:r>
              <a:rPr lang="ar-EG" sz="1800" dirty="0">
                <a:cs typeface="+mn-cs"/>
              </a:rPr>
              <a:t/>
            </a:r>
            <a:br>
              <a:rPr lang="ar-EG" sz="1800" dirty="0">
                <a:cs typeface="+mn-cs"/>
              </a:rPr>
            </a:br>
            <a:r>
              <a:rPr lang="ar-EG" sz="1800" dirty="0" smtClean="0">
                <a:cs typeface="+mn-cs"/>
              </a:rPr>
              <a:t>                      </a:t>
            </a:r>
            <a:r>
              <a:rPr lang="ar-EG" sz="1800" b="1" dirty="0" smtClean="0">
                <a:cs typeface="+mn-cs"/>
              </a:rPr>
              <a:t>الهامش :                                                                                   الهامش : </a:t>
            </a:r>
            <a:r>
              <a:rPr lang="ar-EG" sz="1800" dirty="0" smtClean="0">
                <a:cs typeface="+mn-cs"/>
              </a:rPr>
              <a:t/>
            </a:r>
            <a:br>
              <a:rPr lang="ar-EG" sz="1800" dirty="0" smtClean="0">
                <a:cs typeface="+mn-cs"/>
              </a:rPr>
            </a:br>
            <a:r>
              <a:rPr lang="ar-EG" sz="1800" dirty="0" smtClean="0">
                <a:cs typeface="+mn-cs"/>
              </a:rPr>
              <a:t>        لا اله / الا ا / لله / محمد / رسول / الله                                           ضرب / بدمشق / سنة / ثلث / عشر / وستمائة</a:t>
            </a:r>
            <a:br>
              <a:rPr lang="ar-EG" sz="1800" dirty="0" smtClean="0">
                <a:cs typeface="+mn-cs"/>
              </a:rPr>
            </a:br>
            <a:endParaRPr lang="ar-EG" sz="1800" dirty="0">
              <a:cs typeface="+mn-cs"/>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17" y="116632"/>
            <a:ext cx="7307199" cy="3776908"/>
          </a:xfrm>
          <a:prstGeom prst="rect">
            <a:avLst/>
          </a:prstGeom>
        </p:spPr>
      </p:pic>
    </p:spTree>
    <p:extLst>
      <p:ext uri="{BB962C8B-B14F-4D97-AF65-F5344CB8AC3E}">
        <p14:creationId xmlns:p14="http://schemas.microsoft.com/office/powerpoint/2010/main" val="220854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blipFill>
            <a:blip r:embed="rId2"/>
            <a:tile tx="0" ty="0" sx="100000" sy="100000" flip="none" algn="tl"/>
          </a:blipFill>
        </p:spPr>
        <p:txBody>
          <a:bodyPr/>
          <a:lstStyle/>
          <a:p>
            <a:r>
              <a:rPr lang="ar-EG" dirty="0" smtClean="0"/>
              <a:t>إعداد : محمود محمد رياض</a:t>
            </a:r>
            <a:endParaRPr lang="ar-EG" dirty="0"/>
          </a:p>
        </p:txBody>
      </p:sp>
    </p:spTree>
    <p:extLst>
      <p:ext uri="{BB962C8B-B14F-4D97-AF65-F5344CB8AC3E}">
        <p14:creationId xmlns:p14="http://schemas.microsoft.com/office/powerpoint/2010/main" val="96515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a:normAutofit/>
          </a:bodyPr>
          <a:lstStyle/>
          <a:p>
            <a:pPr marL="342900" indent="-342900">
              <a:buFont typeface="+mj-lt"/>
              <a:buAutoNum type="arabicPeriod"/>
            </a:pPr>
            <a:r>
              <a:rPr lang="ar-EG" sz="2400" b="1" dirty="0" smtClean="0">
                <a:cs typeface="+mn-cs"/>
              </a:rPr>
              <a:t>استئنافا لما رأينها </a:t>
            </a:r>
            <a:r>
              <a:rPr lang="ar-EG" sz="2400" b="1" dirty="0" err="1" smtClean="0">
                <a:cs typeface="+mn-cs"/>
              </a:rPr>
              <a:t>فى</a:t>
            </a:r>
            <a:r>
              <a:rPr lang="ar-EG" sz="2400" b="1" dirty="0" smtClean="0">
                <a:cs typeface="+mn-cs"/>
              </a:rPr>
              <a:t> المحاضرة السابقة ولما عرضناه عن الاحوال السياسية </a:t>
            </a:r>
            <a:r>
              <a:rPr lang="ar-EG" sz="2400" b="1" dirty="0" err="1" smtClean="0">
                <a:cs typeface="+mn-cs"/>
              </a:rPr>
              <a:t>فى</a:t>
            </a:r>
            <a:r>
              <a:rPr lang="ar-EG" sz="2400" b="1" dirty="0" smtClean="0">
                <a:cs typeface="+mn-cs"/>
              </a:rPr>
              <a:t> مصر نهاية العصر </a:t>
            </a:r>
            <a:r>
              <a:rPr lang="ar-EG" sz="2400" b="1" dirty="0" err="1" smtClean="0">
                <a:cs typeface="+mn-cs"/>
              </a:rPr>
              <a:t>الفاطمى</a:t>
            </a:r>
            <a:r>
              <a:rPr lang="ar-EG" sz="2400" b="1" dirty="0" smtClean="0">
                <a:cs typeface="+mn-cs"/>
              </a:rPr>
              <a:t> وبداية العصر الايوبي واثر ذلك على السكة </a:t>
            </a:r>
            <a:r>
              <a:rPr lang="ar-EG" sz="2400" b="1" dirty="0" err="1" smtClean="0">
                <a:cs typeface="+mn-cs"/>
              </a:rPr>
              <a:t>الايوبية</a:t>
            </a:r>
            <a:r>
              <a:rPr lang="ar-EG" sz="2400" b="1" dirty="0" smtClean="0">
                <a:cs typeface="+mn-cs"/>
              </a:rPr>
              <a:t> </a:t>
            </a:r>
            <a:r>
              <a:rPr lang="ar-EG" sz="2400" b="1" dirty="0" err="1" smtClean="0">
                <a:cs typeface="+mn-cs"/>
              </a:rPr>
              <a:t>التى</a:t>
            </a:r>
            <a:r>
              <a:rPr lang="ar-EG" sz="2400" b="1" dirty="0" smtClean="0">
                <a:cs typeface="+mn-cs"/>
              </a:rPr>
              <a:t> </a:t>
            </a:r>
            <a:r>
              <a:rPr lang="ar-EG" sz="2400" b="1" dirty="0" err="1" smtClean="0">
                <a:cs typeface="+mn-cs"/>
              </a:rPr>
              <a:t>هى</a:t>
            </a:r>
            <a:r>
              <a:rPr lang="ar-EG" sz="2400" b="1" dirty="0" smtClean="0">
                <a:cs typeface="+mn-cs"/>
              </a:rPr>
              <a:t> صدد الحديث عنها , وكذلك عرضنا اهم الطرز لدنانير ودراهم الناصر صلاح الدين </a:t>
            </a:r>
            <a:r>
              <a:rPr lang="ar-EG" sz="2400" b="1" dirty="0" err="1" smtClean="0">
                <a:cs typeface="+mn-cs"/>
              </a:rPr>
              <a:t>الايوبى</a:t>
            </a:r>
            <a:r>
              <a:rPr lang="ar-EG" sz="2400" b="1" dirty="0" smtClean="0">
                <a:cs typeface="+mn-cs"/>
              </a:rPr>
              <a:t> . ويعقب ذلك </a:t>
            </a:r>
            <a:r>
              <a:rPr lang="ar-EG" sz="2400" b="1" dirty="0" err="1" smtClean="0">
                <a:cs typeface="+mn-cs"/>
              </a:rPr>
              <a:t>فى</a:t>
            </a:r>
            <a:r>
              <a:rPr lang="ar-EG" sz="2400" b="1" dirty="0" smtClean="0">
                <a:cs typeface="+mn-cs"/>
              </a:rPr>
              <a:t> هذا العرض </a:t>
            </a:r>
            <a:r>
              <a:rPr lang="ar-EG" sz="2400" b="1" dirty="0" err="1" smtClean="0">
                <a:cs typeface="+mn-cs"/>
              </a:rPr>
              <a:t>التقديمى</a:t>
            </a:r>
            <a:r>
              <a:rPr lang="ar-EG" sz="2400" b="1" dirty="0" smtClean="0">
                <a:cs typeface="+mn-cs"/>
              </a:rPr>
              <a:t> واستكمالا لما عرضناه من طرز , اهم طرز دنانير ودراهم سلاطين الدولة </a:t>
            </a:r>
            <a:r>
              <a:rPr lang="ar-EG" sz="2400" b="1" dirty="0" err="1" smtClean="0">
                <a:cs typeface="+mn-cs"/>
              </a:rPr>
              <a:t>الايوبية</a:t>
            </a:r>
            <a:r>
              <a:rPr lang="ar-EG" sz="2400" b="1" dirty="0" smtClean="0">
                <a:cs typeface="+mn-cs"/>
              </a:rPr>
              <a:t> عقب وفاة صلاح الدين . ونعلم ان من اعتلى عرش الحكم بعد وفاة صلاح الدين ابنه العزيز عثمان ثم ابنه المنصور محمد وكانت طرز الدنانير الذهبية </a:t>
            </a:r>
            <a:r>
              <a:rPr lang="ar-EG" sz="2400" b="1" dirty="0" err="1" smtClean="0">
                <a:cs typeface="+mn-cs"/>
              </a:rPr>
              <a:t>فى</a:t>
            </a:r>
            <a:r>
              <a:rPr lang="ar-EG" sz="2400" b="1" dirty="0" smtClean="0">
                <a:cs typeface="+mn-cs"/>
              </a:rPr>
              <a:t> عهدهم مثل طرز دنانير صلاح الدين ذات الكتابات المركزية والهامشين الكتابين .</a:t>
            </a:r>
            <a:br>
              <a:rPr lang="ar-EG" sz="2400" b="1" dirty="0" smtClean="0">
                <a:cs typeface="+mn-cs"/>
              </a:rPr>
            </a:br>
            <a:r>
              <a:rPr lang="ar-EG" sz="2400" b="1" dirty="0" smtClean="0">
                <a:cs typeface="+mn-cs"/>
              </a:rPr>
              <a:t>والآن سنعرض </a:t>
            </a:r>
            <a:r>
              <a:rPr lang="ar-EG" sz="2400" b="1" dirty="0" err="1" smtClean="0">
                <a:cs typeface="+mn-cs"/>
              </a:rPr>
              <a:t>فى</a:t>
            </a:r>
            <a:r>
              <a:rPr lang="ar-EG" sz="2400" b="1" dirty="0" smtClean="0">
                <a:cs typeface="+mn-cs"/>
              </a:rPr>
              <a:t> هذه المحاضرة نقود الملك العادل </a:t>
            </a:r>
            <a:r>
              <a:rPr lang="ar-EG" sz="2400" b="1" dirty="0" err="1" smtClean="0">
                <a:cs typeface="+mn-cs"/>
              </a:rPr>
              <a:t>اخى</a:t>
            </a:r>
            <a:r>
              <a:rPr lang="ar-EG" sz="2400" b="1" dirty="0" smtClean="0">
                <a:cs typeface="+mn-cs"/>
              </a:rPr>
              <a:t> صلاح الدين </a:t>
            </a:r>
            <a:r>
              <a:rPr lang="ar-EG" sz="2400" b="1" dirty="0" err="1" smtClean="0">
                <a:cs typeface="+mn-cs"/>
              </a:rPr>
              <a:t>الايوبى</a:t>
            </a:r>
            <a:r>
              <a:rPr lang="ar-EG" sz="2400" b="1" dirty="0" smtClean="0">
                <a:cs typeface="+mn-cs"/>
              </a:rPr>
              <a:t>.</a:t>
            </a:r>
            <a:br>
              <a:rPr lang="ar-EG" sz="2400" b="1" dirty="0" smtClean="0">
                <a:cs typeface="+mn-cs"/>
              </a:rPr>
            </a:br>
            <a:r>
              <a:rPr lang="ar-EG" sz="2400" b="1" dirty="0">
                <a:cs typeface="+mn-cs"/>
              </a:rPr>
              <a:t/>
            </a:r>
            <a:br>
              <a:rPr lang="ar-EG" sz="2400" b="1" dirty="0">
                <a:cs typeface="+mn-cs"/>
              </a:rPr>
            </a:br>
            <a:r>
              <a:rPr lang="ar-EG" sz="2400" b="1" dirty="0" smtClean="0">
                <a:cs typeface="+mn-cs"/>
              </a:rPr>
              <a:t>وسنتناول الموضوعات التالية : </a:t>
            </a:r>
            <a:br>
              <a:rPr lang="ar-EG" sz="2400" b="1" dirty="0" smtClean="0">
                <a:cs typeface="+mn-cs"/>
              </a:rPr>
            </a:br>
            <a:r>
              <a:rPr lang="ar-EG" sz="2400" b="1" dirty="0" smtClean="0">
                <a:cs typeface="+mn-cs"/>
              </a:rPr>
              <a:t>1- طرز دنانير الملك العادل سيف الدين ابو بكر</a:t>
            </a:r>
            <a:br>
              <a:rPr lang="ar-EG" sz="2400" b="1" dirty="0" smtClean="0">
                <a:cs typeface="+mn-cs"/>
              </a:rPr>
            </a:br>
            <a:r>
              <a:rPr lang="ar-EG" sz="2400" b="1" dirty="0" smtClean="0">
                <a:cs typeface="+mn-cs"/>
              </a:rPr>
              <a:t>2- طرز دراهم الملك العادل سيف الدين ابو بكر</a:t>
            </a:r>
            <a:r>
              <a:rPr lang="ar-EG" sz="1600" dirty="0" smtClean="0">
                <a:cs typeface="+mn-cs"/>
              </a:rPr>
              <a:t/>
            </a:r>
            <a:br>
              <a:rPr lang="ar-EG" sz="1600" dirty="0" smtClean="0">
                <a:cs typeface="+mn-cs"/>
              </a:rPr>
            </a:br>
            <a:endParaRPr lang="ar-EG" sz="1600" dirty="0">
              <a:cs typeface="+mn-cs"/>
            </a:endParaRPr>
          </a:p>
        </p:txBody>
      </p:sp>
    </p:spTree>
    <p:extLst>
      <p:ext uri="{BB962C8B-B14F-4D97-AF65-F5344CB8AC3E}">
        <p14:creationId xmlns:p14="http://schemas.microsoft.com/office/powerpoint/2010/main" val="316360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blipFill>
            <a:blip r:embed="rId2"/>
            <a:tile tx="0" ty="0" sx="100000" sy="100000" flip="none" algn="tl"/>
          </a:blipFill>
        </p:spPr>
        <p:txBody>
          <a:bodyPr>
            <a:normAutofit/>
          </a:bodyPr>
          <a:lstStyle/>
          <a:p>
            <a:r>
              <a:rPr lang="ar-EG" sz="2400" dirty="0" smtClean="0">
                <a:cs typeface="+mn-cs"/>
              </a:rPr>
              <a:t>مقدمة : </a:t>
            </a:r>
            <a:br>
              <a:rPr lang="ar-EG" sz="2400" dirty="0" smtClean="0">
                <a:cs typeface="+mn-cs"/>
              </a:rPr>
            </a:br>
            <a:r>
              <a:rPr lang="ar-EG" sz="2400" dirty="0" smtClean="0">
                <a:cs typeface="+mn-cs"/>
              </a:rPr>
              <a:t>بعد وفاة صلاح الدين </a:t>
            </a:r>
            <a:r>
              <a:rPr lang="ar-EG" sz="2400" dirty="0" err="1" smtClean="0">
                <a:cs typeface="+mn-cs"/>
              </a:rPr>
              <a:t>الايوبى</a:t>
            </a:r>
            <a:r>
              <a:rPr lang="ar-EG" sz="2400" dirty="0" smtClean="0">
                <a:cs typeface="+mn-cs"/>
              </a:rPr>
              <a:t> دب النزاع بين ابناء البيت </a:t>
            </a:r>
            <a:r>
              <a:rPr lang="ar-EG" sz="2400" dirty="0" err="1" smtClean="0">
                <a:cs typeface="+mn-cs"/>
              </a:rPr>
              <a:t>الايوبى</a:t>
            </a:r>
            <a:r>
              <a:rPr lang="ar-EG" sz="2400" dirty="0" smtClean="0">
                <a:cs typeface="+mn-cs"/>
              </a:rPr>
              <a:t> مما ادى الى ضعف المقاومة الاسلامية . ولم يمض سبع سنوات من وفاة صلاح الدين الا ان استطاع الملك العادل ان يخلع ويطيع بالمنصور محمد بن العزيز عثمان بن صلاح الدين ونجح الملك العادل </a:t>
            </a:r>
            <a:r>
              <a:rPr lang="ar-EG" sz="2400" dirty="0" err="1" smtClean="0">
                <a:cs typeface="+mn-cs"/>
              </a:rPr>
              <a:t>فى</a:t>
            </a:r>
            <a:r>
              <a:rPr lang="ar-EG" sz="2400" dirty="0" smtClean="0">
                <a:cs typeface="+mn-cs"/>
              </a:rPr>
              <a:t> تولى الحكم  وتوحيد الدولة </a:t>
            </a:r>
            <a:r>
              <a:rPr lang="ar-EG" sz="2400" dirty="0" err="1" smtClean="0">
                <a:cs typeface="+mn-cs"/>
              </a:rPr>
              <a:t>الايوبية</a:t>
            </a:r>
            <a:r>
              <a:rPr lang="ar-EG" sz="2400" dirty="0" smtClean="0">
                <a:cs typeface="+mn-cs"/>
              </a:rPr>
              <a:t> من جديد . وقد اقتدى الملك العادل </a:t>
            </a:r>
            <a:r>
              <a:rPr lang="ar-EG" sz="2400" dirty="0" err="1" smtClean="0">
                <a:cs typeface="+mn-cs"/>
              </a:rPr>
              <a:t>باخية</a:t>
            </a:r>
            <a:r>
              <a:rPr lang="ar-EG" sz="2400" dirty="0" smtClean="0">
                <a:cs typeface="+mn-cs"/>
              </a:rPr>
              <a:t> صلاح الدين </a:t>
            </a:r>
            <a:r>
              <a:rPr lang="ar-EG" sz="2400" dirty="0" err="1" smtClean="0">
                <a:cs typeface="+mn-cs"/>
              </a:rPr>
              <a:t>فى</a:t>
            </a:r>
            <a:r>
              <a:rPr lang="ar-EG" sz="2400" dirty="0" smtClean="0">
                <a:cs typeface="+mn-cs"/>
              </a:rPr>
              <a:t> تحصين الثغور والنهوض بالدولة  . وضرب الملك العادل مجموعة من الدنانير الذهبية والدراهم الفضية نعرضها فيما يلى :</a:t>
            </a:r>
            <a:endParaRPr lang="ar-EG" sz="2400" dirty="0">
              <a:cs typeface="+mn-cs"/>
            </a:endParaRPr>
          </a:p>
        </p:txBody>
      </p:sp>
    </p:spTree>
    <p:extLst>
      <p:ext uri="{BB962C8B-B14F-4D97-AF65-F5344CB8AC3E}">
        <p14:creationId xmlns:p14="http://schemas.microsoft.com/office/powerpoint/2010/main" val="358629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blipFill>
            <a:blip r:embed="rId2"/>
            <a:tile tx="0" ty="0" sx="100000" sy="100000" flip="none" algn="tl"/>
          </a:blipFill>
        </p:spPr>
        <p:txBody>
          <a:bodyPr>
            <a:normAutofit/>
          </a:bodyPr>
          <a:lstStyle/>
          <a:p>
            <a:r>
              <a:rPr lang="ar-EG" sz="2400" b="1" dirty="0" smtClean="0">
                <a:cs typeface="+mn-cs"/>
              </a:rPr>
              <a:t>أولا : طرز دنانير الملك العادل </a:t>
            </a:r>
            <a:br>
              <a:rPr lang="ar-EG" sz="2400" b="1" dirty="0" smtClean="0">
                <a:cs typeface="+mn-cs"/>
              </a:rPr>
            </a:br>
            <a:r>
              <a:rPr lang="ar-EG" sz="2400" b="1" dirty="0" smtClean="0">
                <a:cs typeface="+mn-cs"/>
              </a:rPr>
              <a:t>(596- 615 هـ ) (1199- 1218 م )</a:t>
            </a:r>
            <a:br>
              <a:rPr lang="ar-EG" sz="2400" b="1" dirty="0" smtClean="0">
                <a:cs typeface="+mn-cs"/>
              </a:rPr>
            </a:br>
            <a:r>
              <a:rPr lang="ar-EG" sz="2400" b="1" dirty="0" smtClean="0">
                <a:cs typeface="+mn-cs"/>
              </a:rPr>
              <a:t/>
            </a:r>
            <a:br>
              <a:rPr lang="ar-EG" sz="2400" b="1" dirty="0" smtClean="0">
                <a:cs typeface="+mn-cs"/>
              </a:rPr>
            </a:br>
            <a:r>
              <a:rPr lang="ar-EG" sz="2400" b="1" dirty="0">
                <a:cs typeface="+mn-cs"/>
              </a:rPr>
              <a:t/>
            </a:r>
            <a:br>
              <a:rPr lang="ar-EG" sz="2400" b="1" dirty="0">
                <a:cs typeface="+mn-cs"/>
              </a:rPr>
            </a:br>
            <a:r>
              <a:rPr lang="ar-EG" sz="2400" b="1" dirty="0" smtClean="0">
                <a:cs typeface="+mn-cs"/>
              </a:rPr>
              <a:t/>
            </a:r>
            <a:br>
              <a:rPr lang="ar-EG" sz="2400" b="1" dirty="0" smtClean="0">
                <a:cs typeface="+mn-cs"/>
              </a:rPr>
            </a:br>
            <a:r>
              <a:rPr lang="ar-EG" sz="2400" b="1" dirty="0" smtClean="0">
                <a:cs typeface="+mn-cs"/>
              </a:rPr>
              <a:t>1- الطراز الأول :</a:t>
            </a:r>
            <a:br>
              <a:rPr lang="ar-EG" sz="2400" b="1" dirty="0" smtClean="0">
                <a:cs typeface="+mn-cs"/>
              </a:rPr>
            </a:br>
            <a:r>
              <a:rPr lang="ar-EG" sz="2400" b="1" dirty="0" smtClean="0">
                <a:cs typeface="+mn-cs"/>
              </a:rPr>
              <a:t>دينار </a:t>
            </a:r>
            <a:r>
              <a:rPr lang="ar-EG" sz="2400" b="1" dirty="0">
                <a:cs typeface="+mn-cs"/>
              </a:rPr>
              <a:t>عبارة عن دائرة مزدوجة تحيط بكتابات مركز كل من الوجه </a:t>
            </a:r>
            <a:r>
              <a:rPr lang="ar-EG" sz="2400" b="1" dirty="0" smtClean="0">
                <a:cs typeface="+mn-cs"/>
              </a:rPr>
              <a:t>والظهر </a:t>
            </a:r>
            <a:r>
              <a:rPr lang="ar-EG" sz="2400" b="1" dirty="0">
                <a:cs typeface="+mn-cs"/>
              </a:rPr>
              <a:t>ونقشت كتابات الهامش بين هذه الدائرة والدائرة الخارجية </a:t>
            </a:r>
            <a:r>
              <a:rPr lang="ar-EG" sz="2400" b="1" dirty="0" smtClean="0">
                <a:cs typeface="+mn-cs"/>
              </a:rPr>
              <a:t>, وجاءت كتابات الوجه تحمل </a:t>
            </a:r>
            <a:r>
              <a:rPr lang="ar-EG" sz="2400" b="1" dirty="0" err="1" smtClean="0">
                <a:cs typeface="+mn-cs"/>
              </a:rPr>
              <a:t>فى</a:t>
            </a:r>
            <a:r>
              <a:rPr lang="ar-EG" sz="2400" b="1" dirty="0" smtClean="0">
                <a:cs typeface="+mn-cs"/>
              </a:rPr>
              <a:t> المركز اسم الخليفة العباسي والقابه وتحيط بها </a:t>
            </a:r>
            <a:r>
              <a:rPr lang="ar-EG" sz="2400" b="1" dirty="0" err="1" smtClean="0">
                <a:cs typeface="+mn-cs"/>
              </a:rPr>
              <a:t>فى</a:t>
            </a:r>
            <a:r>
              <a:rPr lang="ar-EG" sz="2400" b="1" dirty="0" smtClean="0">
                <a:cs typeface="+mn-cs"/>
              </a:rPr>
              <a:t> الهامش كتابات تشمل مكان وتاريخ الضرب , وقد نفذت زخارف </a:t>
            </a:r>
            <a:r>
              <a:rPr lang="ar-EG" sz="2400" b="1" dirty="0" err="1" smtClean="0">
                <a:cs typeface="+mn-cs"/>
              </a:rPr>
              <a:t>فى</a:t>
            </a:r>
            <a:r>
              <a:rPr lang="ar-EG" sz="2400" b="1" dirty="0" smtClean="0">
                <a:cs typeface="+mn-cs"/>
              </a:rPr>
              <a:t> مركز الوجه تمثل ثلاث نقاط او حبيبات واحدة فوق اثنين من اعلى وتماثله بالشكل المقلوب اسفل الكتابات . اما الظهر فتشمل كتابات المركز اسم الملك العادل والقابه وذكر من سيولى الحكم من بعده ابنه الملك الكامل محمد , اما الهامش فيشمل عبارة التوحيد </a:t>
            </a:r>
            <a:r>
              <a:rPr lang="ar-EG" sz="2400" b="1" dirty="0" err="1" smtClean="0">
                <a:cs typeface="+mn-cs"/>
              </a:rPr>
              <a:t>والاية</a:t>
            </a:r>
            <a:r>
              <a:rPr lang="ar-EG" sz="2400" b="1" dirty="0" smtClean="0">
                <a:cs typeface="+mn-cs"/>
              </a:rPr>
              <a:t> </a:t>
            </a:r>
            <a:r>
              <a:rPr lang="ar-EG" sz="2400" b="1" dirty="0" err="1" smtClean="0">
                <a:cs typeface="+mn-cs"/>
              </a:rPr>
              <a:t>القرانية</a:t>
            </a:r>
            <a:r>
              <a:rPr lang="ar-EG" sz="2400" b="1" dirty="0" smtClean="0">
                <a:cs typeface="+mn-cs"/>
              </a:rPr>
              <a:t>. ووردت </a:t>
            </a:r>
            <a:r>
              <a:rPr lang="ar-EG" sz="2400" b="1" dirty="0">
                <a:cs typeface="+mn-cs"/>
              </a:rPr>
              <a:t>كتاباته على النحو الآتي :</a:t>
            </a:r>
            <a:r>
              <a:rPr lang="ar-EG" sz="1800" b="0" dirty="0" smtClean="0">
                <a:effectLst/>
                <a:cs typeface="+mn-cs"/>
              </a:rPr>
              <a:t/>
            </a:r>
            <a:br>
              <a:rPr lang="ar-EG" sz="1800" b="0" dirty="0" smtClean="0">
                <a:effectLst/>
                <a:cs typeface="+mn-cs"/>
              </a:rPr>
            </a:br>
            <a:r>
              <a:rPr lang="ar-EG" dirty="0" smtClean="0"/>
              <a:t/>
            </a:r>
            <a:br>
              <a:rPr lang="ar-EG" dirty="0" smtClean="0"/>
            </a:br>
            <a:endParaRPr lang="ar-EG" dirty="0"/>
          </a:p>
        </p:txBody>
      </p:sp>
    </p:spTree>
    <p:extLst>
      <p:ext uri="{BB962C8B-B14F-4D97-AF65-F5344CB8AC3E}">
        <p14:creationId xmlns:p14="http://schemas.microsoft.com/office/powerpoint/2010/main" val="342933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p:spPr>
        <p:txBody>
          <a:bodyPr>
            <a:normAutofit fontScale="90000"/>
          </a:bodyPr>
          <a:lstStyle/>
          <a:p>
            <a:pPr algn="r"/>
            <a:r>
              <a:rPr lang="ar-EG" sz="2400" dirty="0" smtClean="0">
                <a:cs typeface="+mn-cs"/>
              </a:rPr>
              <a:t>  </a:t>
            </a:r>
            <a:r>
              <a:rPr lang="ar-EG" sz="2000" dirty="0" smtClean="0">
                <a:cs typeface="+mn-cs"/>
              </a:rPr>
              <a:t>      </a:t>
            </a:r>
            <a:br>
              <a:rPr lang="ar-EG" sz="2000" dirty="0" smtClean="0">
                <a:cs typeface="+mn-cs"/>
              </a:rPr>
            </a:br>
            <a:r>
              <a:rPr lang="ar-EG" sz="2000" dirty="0">
                <a:cs typeface="+mn-cs"/>
              </a:rPr>
              <a:t/>
            </a:r>
            <a:br>
              <a:rPr lang="ar-EG" sz="2000" dirty="0">
                <a:cs typeface="+mn-cs"/>
              </a:rPr>
            </a:br>
            <a:r>
              <a:rPr lang="ar-EG" sz="2000" dirty="0" smtClean="0">
                <a:cs typeface="+mn-cs"/>
              </a:rPr>
              <a:t/>
            </a:r>
            <a:br>
              <a:rPr lang="ar-EG" sz="2000" dirty="0" smtClean="0">
                <a:cs typeface="+mn-cs"/>
              </a:rPr>
            </a:br>
            <a:r>
              <a:rPr lang="ar-EG" sz="2000" dirty="0">
                <a:cs typeface="+mn-cs"/>
              </a:rPr>
              <a:t/>
            </a:r>
            <a:br>
              <a:rPr lang="ar-EG" sz="2000" dirty="0">
                <a:cs typeface="+mn-cs"/>
              </a:rPr>
            </a:br>
            <a:r>
              <a:rPr lang="ar-EG" sz="2000" dirty="0" smtClean="0">
                <a:cs typeface="+mn-cs"/>
              </a:rPr>
              <a:t/>
            </a:r>
            <a:br>
              <a:rPr lang="ar-EG" sz="2000" dirty="0" smtClean="0">
                <a:cs typeface="+mn-cs"/>
              </a:rPr>
            </a:br>
            <a:r>
              <a:rPr lang="ar-EG" sz="2000" dirty="0">
                <a:cs typeface="+mn-cs"/>
              </a:rPr>
              <a:t/>
            </a:r>
            <a:br>
              <a:rPr lang="ar-EG" sz="2000" dirty="0">
                <a:cs typeface="+mn-cs"/>
              </a:rPr>
            </a:br>
            <a:r>
              <a:rPr lang="ar-EG" sz="2000" dirty="0" smtClean="0">
                <a:cs typeface="+mn-cs"/>
              </a:rPr>
              <a:t/>
            </a:r>
            <a:br>
              <a:rPr lang="ar-EG" sz="2000" dirty="0" smtClean="0">
                <a:cs typeface="+mn-cs"/>
              </a:rPr>
            </a:br>
            <a:r>
              <a:rPr lang="ar-EG" sz="2000" dirty="0">
                <a:cs typeface="+mn-cs"/>
              </a:rPr>
              <a:t/>
            </a:r>
            <a:br>
              <a:rPr lang="ar-EG" sz="2000" dirty="0">
                <a:cs typeface="+mn-cs"/>
              </a:rPr>
            </a:br>
            <a:r>
              <a:rPr lang="ar-EG" sz="2000" dirty="0" smtClean="0">
                <a:cs typeface="+mn-cs"/>
              </a:rPr>
              <a:t/>
            </a:r>
            <a:br>
              <a:rPr lang="ar-EG" sz="2000" dirty="0" smtClean="0">
                <a:cs typeface="+mn-cs"/>
              </a:rPr>
            </a:br>
            <a:r>
              <a:rPr lang="ar-EG" sz="2000" dirty="0">
                <a:cs typeface="+mn-cs"/>
              </a:rPr>
              <a:t/>
            </a:r>
            <a:br>
              <a:rPr lang="ar-EG" sz="2000" dirty="0">
                <a:cs typeface="+mn-cs"/>
              </a:rPr>
            </a:br>
            <a:r>
              <a:rPr lang="ar-EG" sz="2000" dirty="0" smtClean="0">
                <a:cs typeface="+mn-cs"/>
              </a:rPr>
              <a:t>  </a:t>
            </a:r>
            <a:r>
              <a:rPr lang="ar-EG" sz="2200" b="1" dirty="0" smtClean="0">
                <a:cs typeface="+mn-cs"/>
              </a:rPr>
              <a:t/>
            </a:r>
            <a:br>
              <a:rPr lang="ar-EG" sz="2200" b="1" dirty="0" smtClean="0">
                <a:cs typeface="+mn-cs"/>
              </a:rPr>
            </a:br>
            <a:r>
              <a:rPr lang="ar-EG" sz="1800" b="1" dirty="0" smtClean="0">
                <a:cs typeface="+mn-cs"/>
              </a:rPr>
              <a:t>            </a:t>
            </a:r>
            <a:br>
              <a:rPr lang="ar-EG" sz="1800" b="1" dirty="0" smtClean="0">
                <a:cs typeface="+mn-cs"/>
              </a:rPr>
            </a:br>
            <a:r>
              <a:rPr lang="ar-EG" sz="1800" b="1" dirty="0">
                <a:cs typeface="+mn-cs"/>
              </a:rPr>
              <a:t/>
            </a:r>
            <a:br>
              <a:rPr lang="ar-EG" sz="1800" b="1" dirty="0">
                <a:cs typeface="+mn-cs"/>
              </a:rPr>
            </a:br>
            <a:r>
              <a:rPr lang="ar-EG" sz="1800" b="1" dirty="0" smtClean="0">
                <a:cs typeface="+mn-cs"/>
              </a:rPr>
              <a:t/>
            </a:r>
            <a:br>
              <a:rPr lang="ar-EG" sz="1800" b="1" dirty="0" smtClean="0">
                <a:cs typeface="+mn-cs"/>
              </a:rPr>
            </a:br>
            <a:r>
              <a:rPr lang="ar-EG" sz="1800" b="1" dirty="0" smtClean="0">
                <a:cs typeface="+mn-cs"/>
              </a:rPr>
              <a:t>            </a:t>
            </a:r>
            <a:br>
              <a:rPr lang="ar-EG" sz="1800" b="1" dirty="0" smtClean="0">
                <a:cs typeface="+mn-cs"/>
              </a:rPr>
            </a:br>
            <a:r>
              <a:rPr lang="ar-EG" sz="1800" b="1" dirty="0">
                <a:cs typeface="+mn-cs"/>
              </a:rPr>
              <a:t/>
            </a:r>
            <a:br>
              <a:rPr lang="ar-EG" sz="1800" b="1" dirty="0">
                <a:cs typeface="+mn-cs"/>
              </a:rPr>
            </a:br>
            <a:r>
              <a:rPr lang="ar-EG" sz="1800" b="1" dirty="0" smtClean="0">
                <a:solidFill>
                  <a:srgbClr val="FF0000"/>
                </a:solidFill>
                <a:cs typeface="+mn-cs"/>
              </a:rPr>
              <a:t>             الوجه:                                                                                                  الظهر:</a:t>
            </a:r>
            <a:r>
              <a:rPr lang="ar-EG" sz="1800" b="1" dirty="0" smtClean="0">
                <a:cs typeface="+mn-cs"/>
              </a:rPr>
              <a:t/>
            </a:r>
            <a:br>
              <a:rPr lang="ar-EG" sz="1800" b="1" dirty="0" smtClean="0">
                <a:cs typeface="+mn-cs"/>
              </a:rPr>
            </a:br>
            <a:r>
              <a:rPr lang="ar-EG" sz="1800" b="1" dirty="0">
                <a:cs typeface="+mn-cs"/>
              </a:rPr>
              <a:t/>
            </a:r>
            <a:br>
              <a:rPr lang="ar-EG" sz="1800" b="1" dirty="0">
                <a:cs typeface="+mn-cs"/>
              </a:rPr>
            </a:br>
            <a:r>
              <a:rPr lang="ar-EG" sz="1800" b="1" dirty="0" smtClean="0">
                <a:cs typeface="+mn-cs"/>
              </a:rPr>
              <a:t>              المركز                                                                                                 </a:t>
            </a:r>
            <a:r>
              <a:rPr lang="ar-EG" sz="1800" b="1" dirty="0" err="1" smtClean="0">
                <a:cs typeface="+mn-cs"/>
              </a:rPr>
              <a:t>المركز</a:t>
            </a:r>
            <a:r>
              <a:rPr lang="ar-EG" sz="1800" b="1" dirty="0">
                <a:cs typeface="+mn-cs"/>
              </a:rPr>
              <a:t>:</a:t>
            </a:r>
            <a:br>
              <a:rPr lang="ar-EG" sz="1800" b="1" dirty="0">
                <a:cs typeface="+mn-cs"/>
              </a:rPr>
            </a:br>
            <a:r>
              <a:rPr lang="ar-EG" sz="1800" b="1" dirty="0" smtClean="0">
                <a:cs typeface="+mn-cs"/>
              </a:rPr>
              <a:t>                                                                                                                        عال</a:t>
            </a:r>
            <a:r>
              <a:rPr lang="ar-EG" sz="1800" b="1" dirty="0">
                <a:cs typeface="+mn-cs"/>
              </a:rPr>
              <a:t/>
            </a:r>
            <a:br>
              <a:rPr lang="ar-EG" sz="1800" b="1" dirty="0">
                <a:cs typeface="+mn-cs"/>
              </a:rPr>
            </a:br>
            <a:r>
              <a:rPr lang="ar-EG" sz="1800" b="1" dirty="0" smtClean="0">
                <a:cs typeface="+mn-cs"/>
              </a:rPr>
              <a:t>            الإمام أحمد                                                                                           </a:t>
            </a:r>
            <a:r>
              <a:rPr lang="ar-EG" sz="1800" b="1" dirty="0" smtClean="0">
                <a:cs typeface="+mn-cs"/>
              </a:rPr>
              <a:t>الملك العادل </a:t>
            </a:r>
            <a:r>
              <a:rPr lang="ar-EG" sz="1800" b="1" dirty="0" smtClean="0">
                <a:cs typeface="+mn-cs"/>
              </a:rPr>
              <a:t/>
            </a:r>
            <a:br>
              <a:rPr lang="ar-EG" sz="1800" b="1" dirty="0" smtClean="0">
                <a:cs typeface="+mn-cs"/>
              </a:rPr>
            </a:br>
            <a:r>
              <a:rPr lang="ar-EG" sz="1800" b="1" dirty="0" smtClean="0">
                <a:cs typeface="+mn-cs"/>
              </a:rPr>
              <a:t>             أبو العباس                                                                                    </a:t>
            </a:r>
            <a:r>
              <a:rPr lang="ar-EG" sz="1800" b="1" dirty="0" smtClean="0">
                <a:cs typeface="+mn-cs"/>
              </a:rPr>
              <a:t>أبو بكر محمد بن أيوب </a:t>
            </a:r>
            <a:r>
              <a:rPr lang="ar-EG" sz="1800" b="1" dirty="0">
                <a:cs typeface="+mn-cs"/>
              </a:rPr>
              <a:t/>
            </a:r>
            <a:br>
              <a:rPr lang="ar-EG" sz="1800" b="1" dirty="0">
                <a:cs typeface="+mn-cs"/>
              </a:rPr>
            </a:br>
            <a:r>
              <a:rPr lang="ar-EG" sz="1800" b="1" dirty="0" smtClean="0">
                <a:cs typeface="+mn-cs"/>
              </a:rPr>
              <a:t>          الناصر لدين </a:t>
            </a:r>
            <a:r>
              <a:rPr lang="ar-EG" sz="1800" b="1" dirty="0">
                <a:cs typeface="+mn-cs"/>
              </a:rPr>
              <a:t>الله </a:t>
            </a:r>
            <a:r>
              <a:rPr lang="ar-EG" sz="1800" b="1" dirty="0" smtClean="0">
                <a:cs typeface="+mn-cs"/>
              </a:rPr>
              <a:t>                                                                                    </a:t>
            </a:r>
            <a:r>
              <a:rPr lang="ar-EG" sz="1800" b="1" dirty="0" smtClean="0">
                <a:cs typeface="+mn-cs"/>
              </a:rPr>
              <a:t>ولي عهده الملك </a:t>
            </a:r>
            <a:r>
              <a:rPr lang="ar-EG" sz="1800" b="1" dirty="0">
                <a:cs typeface="+mn-cs"/>
              </a:rPr>
              <a:t/>
            </a:r>
            <a:br>
              <a:rPr lang="ar-EG" sz="1800" b="1" dirty="0">
                <a:cs typeface="+mn-cs"/>
              </a:rPr>
            </a:br>
            <a:r>
              <a:rPr lang="ar-EG" sz="1800" b="1" dirty="0" smtClean="0">
                <a:cs typeface="+mn-cs"/>
              </a:rPr>
              <a:t>           </a:t>
            </a:r>
            <a:r>
              <a:rPr lang="ar-EG" sz="1800" b="1" dirty="0" smtClean="0">
                <a:cs typeface="+mn-cs"/>
              </a:rPr>
              <a:t>أمير</a:t>
            </a:r>
            <a:r>
              <a:rPr lang="ar-EG" sz="1800" b="1" dirty="0" smtClean="0">
                <a:cs typeface="+mn-cs"/>
              </a:rPr>
              <a:t> المؤمنين                                                                                       </a:t>
            </a:r>
            <a:r>
              <a:rPr lang="ar-EG" sz="1800" b="1" dirty="0" smtClean="0">
                <a:cs typeface="+mn-cs"/>
              </a:rPr>
              <a:t>الكامل محمد</a:t>
            </a:r>
            <a:r>
              <a:rPr lang="ar-EG" sz="1800" b="1" dirty="0">
                <a:cs typeface="+mn-cs"/>
              </a:rPr>
              <a:t/>
            </a:r>
            <a:br>
              <a:rPr lang="ar-EG" sz="1800" b="1" dirty="0">
                <a:cs typeface="+mn-cs"/>
              </a:rPr>
            </a:br>
            <a:r>
              <a:rPr lang="ar-EG" sz="1800" b="1" dirty="0" smtClean="0">
                <a:cs typeface="+mn-cs"/>
              </a:rPr>
              <a:t>                                                                                                                       </a:t>
            </a:r>
            <a:r>
              <a:rPr lang="ar-EG" sz="1800" b="1" dirty="0" smtClean="0">
                <a:cs typeface="+mn-cs"/>
              </a:rPr>
              <a:t>غاية </a:t>
            </a:r>
            <a:r>
              <a:rPr lang="ar-EG" sz="1800" b="1" dirty="0">
                <a:cs typeface="+mn-cs"/>
              </a:rPr>
              <a:t/>
            </a:r>
            <a:br>
              <a:rPr lang="ar-EG" sz="1800" b="1" dirty="0">
                <a:cs typeface="+mn-cs"/>
              </a:rPr>
            </a:br>
            <a:r>
              <a:rPr lang="ar-EG" sz="1800" b="1" dirty="0" smtClean="0">
                <a:cs typeface="+mn-cs"/>
              </a:rPr>
              <a:t>                                                                                    </a:t>
            </a:r>
            <a:r>
              <a:rPr lang="ar-EG" sz="1800" b="1" dirty="0">
                <a:cs typeface="+mn-cs"/>
              </a:rPr>
              <a:t/>
            </a:r>
            <a:br>
              <a:rPr lang="ar-EG" sz="1800" b="1" dirty="0">
                <a:cs typeface="+mn-cs"/>
              </a:rPr>
            </a:br>
            <a:r>
              <a:rPr lang="ar-EG" sz="1800" b="1" dirty="0" smtClean="0">
                <a:cs typeface="+mn-cs"/>
              </a:rPr>
              <a:t>               الهامش:                                                                                             الهامش</a:t>
            </a:r>
            <a:r>
              <a:rPr lang="ar-EG" sz="1800" b="1" dirty="0">
                <a:cs typeface="+mn-cs"/>
              </a:rPr>
              <a:t>:</a:t>
            </a:r>
            <a:br>
              <a:rPr lang="ar-EG" sz="1800" b="1" dirty="0">
                <a:cs typeface="+mn-cs"/>
              </a:rPr>
            </a:br>
            <a:r>
              <a:rPr lang="ar-EG" sz="1800" b="1" dirty="0" smtClean="0">
                <a:cs typeface="+mn-cs"/>
              </a:rPr>
              <a:t>         بسم </a:t>
            </a:r>
            <a:r>
              <a:rPr lang="ar-EG" sz="1800" b="1" dirty="0">
                <a:cs typeface="+mn-cs"/>
              </a:rPr>
              <a:t>الله الرحمن الرحيم ضرب هذا </a:t>
            </a:r>
            <a:r>
              <a:rPr lang="ar-EG" sz="1800" b="1" dirty="0" smtClean="0">
                <a:cs typeface="+mn-cs"/>
              </a:rPr>
              <a:t>                </a:t>
            </a:r>
            <a:r>
              <a:rPr lang="ar-EG" sz="1800" b="1" dirty="0" smtClean="0">
                <a:cs typeface="+mn-cs"/>
              </a:rPr>
              <a:t>                                   لا إله الا ان لا إله إلا الله محمد رسول الله </a:t>
            </a:r>
            <a:r>
              <a:rPr lang="ar-EG" sz="1800" b="1" dirty="0" smtClean="0">
                <a:cs typeface="+mn-cs"/>
              </a:rPr>
              <a:t/>
            </a:r>
            <a:br>
              <a:rPr lang="ar-EG" sz="1800" b="1" dirty="0" smtClean="0">
                <a:cs typeface="+mn-cs"/>
              </a:rPr>
            </a:br>
            <a:r>
              <a:rPr lang="ar-EG" sz="1800" b="1" dirty="0" smtClean="0">
                <a:cs typeface="+mn-cs"/>
              </a:rPr>
              <a:t>   </a:t>
            </a:r>
            <a:r>
              <a:rPr lang="ar-EG" sz="1800" b="1" dirty="0" err="1" smtClean="0">
                <a:cs typeface="+mn-cs"/>
              </a:rPr>
              <a:t>الدينر</a:t>
            </a:r>
            <a:r>
              <a:rPr lang="ar-EG" sz="1800" b="1" dirty="0" smtClean="0">
                <a:cs typeface="+mn-cs"/>
              </a:rPr>
              <a:t> </a:t>
            </a:r>
            <a:r>
              <a:rPr lang="ar-EG" sz="1800" b="1" dirty="0" err="1">
                <a:cs typeface="+mn-cs"/>
              </a:rPr>
              <a:t>بالأسكندرية</a:t>
            </a:r>
            <a:r>
              <a:rPr lang="ar-EG" sz="1800" b="1" dirty="0">
                <a:cs typeface="+mn-cs"/>
              </a:rPr>
              <a:t> سنة </a:t>
            </a:r>
            <a:r>
              <a:rPr lang="ar-EG" sz="1800" b="1" dirty="0" smtClean="0">
                <a:cs typeface="+mn-cs"/>
              </a:rPr>
              <a:t>سبع </a:t>
            </a:r>
            <a:r>
              <a:rPr lang="ar-EG" sz="1800" b="1" dirty="0">
                <a:cs typeface="+mn-cs"/>
              </a:rPr>
              <a:t>وتسعين </a:t>
            </a:r>
            <a:r>
              <a:rPr lang="ar-EG" sz="1800" b="1" dirty="0" err="1" smtClean="0">
                <a:cs typeface="+mn-cs"/>
              </a:rPr>
              <a:t>وخمسماية</a:t>
            </a:r>
            <a:r>
              <a:rPr lang="ar-EG" sz="1800" b="1" dirty="0" smtClean="0">
                <a:cs typeface="+mn-cs"/>
              </a:rPr>
              <a:t>                                       </a:t>
            </a:r>
            <a:r>
              <a:rPr lang="ar-EG" sz="1800" b="1" dirty="0" smtClean="0">
                <a:cs typeface="+mn-cs"/>
              </a:rPr>
              <a:t>أرسله بالهدى ودين الحق ليظهره على الدين كله</a:t>
            </a:r>
            <a:r>
              <a:rPr lang="ar-EG" sz="1800" dirty="0">
                <a:cs typeface="+mn-cs"/>
              </a:rPr>
              <a:t/>
            </a:r>
            <a:br>
              <a:rPr lang="ar-EG" sz="1800" dirty="0">
                <a:cs typeface="+mn-cs"/>
              </a:rPr>
            </a:br>
            <a:r>
              <a:rPr lang="ar-EG" sz="1800" b="0" dirty="0" smtClean="0">
                <a:effectLst/>
                <a:cs typeface="+mn-cs"/>
              </a:rPr>
              <a:t/>
            </a:r>
            <a:br>
              <a:rPr lang="ar-EG" sz="1800" b="0" dirty="0" smtClean="0">
                <a:effectLst/>
                <a:cs typeface="+mn-cs"/>
              </a:rPr>
            </a:br>
            <a:r>
              <a:rPr lang="ar-EG" b="0" dirty="0" smtClean="0">
                <a:effectLst/>
              </a:rPr>
              <a:t> </a:t>
            </a:r>
            <a:endParaRPr lang="ar-EG"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6632"/>
            <a:ext cx="6891120" cy="3456384"/>
          </a:xfrm>
          <a:prstGeom prst="rect">
            <a:avLst/>
          </a:prstGeom>
        </p:spPr>
      </p:pic>
    </p:spTree>
    <p:extLst>
      <p:ext uri="{BB962C8B-B14F-4D97-AF65-F5344CB8AC3E}">
        <p14:creationId xmlns:p14="http://schemas.microsoft.com/office/powerpoint/2010/main" val="503089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blipFill>
            <a:blip r:embed="rId2"/>
            <a:tile tx="0" ty="0" sx="100000" sy="100000" flip="none" algn="tl"/>
          </a:blipFill>
        </p:spPr>
        <p:txBody>
          <a:bodyPr>
            <a:noAutofit/>
          </a:bodyPr>
          <a:lstStyle/>
          <a:p>
            <a:r>
              <a:rPr lang="ar-EG" sz="1800" dirty="0" smtClean="0"/>
              <a:t/>
            </a:r>
            <a:br>
              <a:rPr lang="ar-EG" sz="1800" dirty="0" smtClean="0"/>
            </a:br>
            <a:r>
              <a:rPr lang="ar-EG" sz="2400" b="1" dirty="0" smtClean="0">
                <a:cs typeface="+mn-cs"/>
              </a:rPr>
              <a:t>2-  الطراز </a:t>
            </a:r>
            <a:r>
              <a:rPr lang="ar-EG" sz="2400" b="1" dirty="0" err="1" smtClean="0">
                <a:cs typeface="+mn-cs"/>
              </a:rPr>
              <a:t>الثانى</a:t>
            </a:r>
            <a:r>
              <a:rPr lang="ar-EG" sz="2400" b="1" dirty="0" smtClean="0">
                <a:cs typeface="+mn-cs"/>
              </a:rPr>
              <a:t> : </a:t>
            </a:r>
            <a:br>
              <a:rPr lang="ar-EG" sz="2400" b="1" dirty="0" smtClean="0">
                <a:cs typeface="+mn-cs"/>
              </a:rPr>
            </a:br>
            <a:r>
              <a:rPr lang="ar-EG" sz="2400" b="1" dirty="0" smtClean="0">
                <a:cs typeface="+mn-cs"/>
              </a:rPr>
              <a:t>ومنه دينار ضرب القاهرة سنة 596هـ , ويشبه الطراز السابق </a:t>
            </a:r>
            <a:r>
              <a:rPr lang="ar-EG" sz="2400" b="1" dirty="0" err="1" smtClean="0">
                <a:cs typeface="+mn-cs"/>
              </a:rPr>
              <a:t>فى</a:t>
            </a:r>
            <a:r>
              <a:rPr lang="ar-EG" sz="2400" b="1" dirty="0" smtClean="0">
                <a:cs typeface="+mn-cs"/>
              </a:rPr>
              <a:t> الدوائر </a:t>
            </a:r>
            <a:r>
              <a:rPr lang="ar-EG" sz="2400" b="1" dirty="0" err="1" smtClean="0">
                <a:cs typeface="+mn-cs"/>
              </a:rPr>
              <a:t>التى</a:t>
            </a:r>
            <a:r>
              <a:rPr lang="ar-EG" sz="2400" b="1" dirty="0" smtClean="0">
                <a:cs typeface="+mn-cs"/>
              </a:rPr>
              <a:t> تحيط بكتابات المركز والهامش , وايضا كتابات المركز والهامش </a:t>
            </a:r>
            <a:r>
              <a:rPr lang="ar-EG" sz="2400" b="1" dirty="0" err="1" smtClean="0">
                <a:cs typeface="+mn-cs"/>
              </a:rPr>
              <a:t>فى</a:t>
            </a:r>
            <a:r>
              <a:rPr lang="ar-EG" sz="2400" b="1" dirty="0" smtClean="0">
                <a:cs typeface="+mn-cs"/>
              </a:rPr>
              <a:t> الوجه والظهر الا انه يختلف عنه </a:t>
            </a:r>
            <a:r>
              <a:rPr lang="ar-EG" sz="2400" b="1" dirty="0" err="1" smtClean="0">
                <a:cs typeface="+mn-cs"/>
              </a:rPr>
              <a:t>فى</a:t>
            </a:r>
            <a:r>
              <a:rPr lang="ar-EG" sz="2400" b="1" dirty="0" smtClean="0">
                <a:cs typeface="+mn-cs"/>
              </a:rPr>
              <a:t> كتابات مركز الظهر </a:t>
            </a:r>
            <a:r>
              <a:rPr lang="ar-EG" sz="2400" b="1" dirty="0" err="1" smtClean="0">
                <a:cs typeface="+mn-cs"/>
              </a:rPr>
              <a:t>فى</a:t>
            </a:r>
            <a:r>
              <a:rPr lang="ar-EG" sz="2400" b="1" dirty="0" smtClean="0">
                <a:cs typeface="+mn-cs"/>
              </a:rPr>
              <a:t> السطر الرابع والخامس وايضا </a:t>
            </a:r>
            <a:r>
              <a:rPr lang="ar-EG" sz="2400" b="1" dirty="0" err="1" smtClean="0">
                <a:cs typeface="+mn-cs"/>
              </a:rPr>
              <a:t>فى</a:t>
            </a:r>
            <a:r>
              <a:rPr lang="ar-EG" sz="2400" b="1" dirty="0" smtClean="0">
                <a:cs typeface="+mn-cs"/>
              </a:rPr>
              <a:t> الزخرفة الموجودة بالوجه وهى ثلاث نقاط اعلى كتابات المركز فقط دون </a:t>
            </a:r>
            <a:r>
              <a:rPr lang="ar-EG" sz="2400" b="1" dirty="0" err="1" smtClean="0">
                <a:cs typeface="+mn-cs"/>
              </a:rPr>
              <a:t>التى</a:t>
            </a:r>
            <a:r>
              <a:rPr lang="ar-EG" sz="2400" b="1" dirty="0" smtClean="0">
                <a:cs typeface="+mn-cs"/>
              </a:rPr>
              <a:t> كانت </a:t>
            </a:r>
            <a:r>
              <a:rPr lang="ar-EG" sz="2400" b="1" dirty="0" err="1" smtClean="0">
                <a:cs typeface="+mn-cs"/>
              </a:rPr>
              <a:t>باسفلها</a:t>
            </a:r>
            <a:r>
              <a:rPr lang="ar-EG" sz="2400" b="1" dirty="0" smtClean="0">
                <a:cs typeface="+mn-cs"/>
              </a:rPr>
              <a:t> , وكلمة خمسمائة </a:t>
            </a:r>
            <a:r>
              <a:rPr lang="ar-EG" sz="2400" b="1" dirty="0" err="1" smtClean="0">
                <a:cs typeface="+mn-cs"/>
              </a:rPr>
              <a:t>فى</a:t>
            </a:r>
            <a:r>
              <a:rPr lang="ar-EG" sz="2400" b="1" dirty="0" smtClean="0">
                <a:cs typeface="+mn-cs"/>
              </a:rPr>
              <a:t> كتابات هامش الوجه.</a:t>
            </a:r>
            <a:endParaRPr lang="ar-EG" sz="2400" b="1" dirty="0">
              <a:cs typeface="+mn-cs"/>
            </a:endParaRPr>
          </a:p>
        </p:txBody>
      </p:sp>
    </p:spTree>
    <p:extLst>
      <p:ext uri="{BB962C8B-B14F-4D97-AF65-F5344CB8AC3E}">
        <p14:creationId xmlns:p14="http://schemas.microsoft.com/office/powerpoint/2010/main" val="400723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a:normAutofit fontScale="90000"/>
          </a:bodyPr>
          <a:lstStyle/>
          <a:p>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a:solidFill>
                  <a:srgbClr val="FF0000"/>
                </a:solidFill>
              </a:rPr>
              <a:t/>
            </a:r>
            <a:br>
              <a:rPr lang="ar-EG" sz="1800" b="1" dirty="0">
                <a:solidFill>
                  <a:srgbClr val="FF0000"/>
                </a:solidFill>
              </a:rPr>
            </a:br>
            <a:r>
              <a:rPr lang="ar-EG" sz="1800" b="1" dirty="0" smtClean="0">
                <a:solidFill>
                  <a:srgbClr val="FF0000"/>
                </a:solidFill>
              </a:rPr>
              <a:t/>
            </a:r>
            <a:br>
              <a:rPr lang="ar-EG" sz="1800" b="1" dirty="0" smtClean="0">
                <a:solidFill>
                  <a:srgbClr val="FF0000"/>
                </a:solidFill>
              </a:rPr>
            </a:br>
            <a:r>
              <a:rPr lang="ar-EG" sz="1800" b="1" dirty="0" smtClean="0">
                <a:solidFill>
                  <a:srgbClr val="FF0000"/>
                </a:solidFill>
              </a:rPr>
              <a:t> </a:t>
            </a:r>
            <a:r>
              <a:rPr lang="ar-EG" sz="1800" b="1" dirty="0">
                <a:solidFill>
                  <a:srgbClr val="FF0000"/>
                </a:solidFill>
              </a:rPr>
              <a:t>الوجه:                                                                                                  الظهر:</a:t>
            </a:r>
            <a:r>
              <a:rPr lang="ar-EG" sz="1800" b="1" dirty="0"/>
              <a:t/>
            </a:r>
            <a:br>
              <a:rPr lang="ar-EG" sz="1800" b="1" dirty="0"/>
            </a:br>
            <a:r>
              <a:rPr lang="ar-EG" sz="1800" b="1" dirty="0"/>
              <a:t/>
            </a:r>
            <a:br>
              <a:rPr lang="ar-EG" sz="1800" b="1" dirty="0"/>
            </a:br>
            <a:r>
              <a:rPr lang="ar-EG" sz="1800" b="1" dirty="0"/>
              <a:t>   </a:t>
            </a:r>
            <a:r>
              <a:rPr lang="ar-EG" sz="1800" b="1" dirty="0" smtClean="0"/>
              <a:t> </a:t>
            </a:r>
            <a:r>
              <a:rPr lang="ar-EG" sz="1800" b="1" dirty="0"/>
              <a:t>المركز                                                                                                 </a:t>
            </a:r>
            <a:r>
              <a:rPr lang="ar-EG" sz="1800" b="1" dirty="0" err="1"/>
              <a:t>المركز</a:t>
            </a:r>
            <a:r>
              <a:rPr lang="ar-EG" sz="1800" b="1" dirty="0"/>
              <a:t>:</a:t>
            </a:r>
            <a:br>
              <a:rPr lang="ar-EG" sz="1800" b="1" dirty="0"/>
            </a:br>
            <a:r>
              <a:rPr lang="ar-EG" sz="1800" b="1" dirty="0"/>
              <a:t>                                                                                                      </a:t>
            </a:r>
            <a:r>
              <a:rPr lang="ar-EG" sz="1800" b="1" dirty="0" smtClean="0"/>
              <a:t>       </a:t>
            </a:r>
            <a:r>
              <a:rPr lang="ar-EG" sz="1800" b="1" dirty="0"/>
              <a:t>عال</a:t>
            </a:r>
            <a:br>
              <a:rPr lang="ar-EG" sz="1800" b="1" dirty="0"/>
            </a:br>
            <a:r>
              <a:rPr lang="ar-EG" sz="1800" b="1" dirty="0"/>
              <a:t>     </a:t>
            </a:r>
            <a:r>
              <a:rPr lang="ar-EG" sz="1800" b="1" dirty="0" smtClean="0"/>
              <a:t>الإمام </a:t>
            </a:r>
            <a:r>
              <a:rPr lang="ar-EG" sz="1800" b="1" dirty="0"/>
              <a:t>أحمد                                                                                           الملك العادل </a:t>
            </a:r>
            <a:br>
              <a:rPr lang="ar-EG" sz="1800" b="1" dirty="0"/>
            </a:br>
            <a:r>
              <a:rPr lang="ar-EG" sz="1800" b="1" dirty="0"/>
              <a:t>             أبو العباس                                                                                    أبو بكر محمد بن أيوب </a:t>
            </a:r>
            <a:br>
              <a:rPr lang="ar-EG" sz="1800" b="1" dirty="0"/>
            </a:br>
            <a:r>
              <a:rPr lang="ar-EG" sz="1800" b="1" dirty="0"/>
              <a:t>     </a:t>
            </a:r>
            <a:r>
              <a:rPr lang="ar-EG" sz="1800" b="1" dirty="0" smtClean="0"/>
              <a:t>الناصر </a:t>
            </a:r>
            <a:r>
              <a:rPr lang="ar-EG" sz="1800" b="1" dirty="0"/>
              <a:t>لدين الله                                                                                     ولي </a:t>
            </a:r>
            <a:r>
              <a:rPr lang="ar-EG" sz="1800" b="1" dirty="0" smtClean="0"/>
              <a:t>عهده محمد</a:t>
            </a:r>
            <a:r>
              <a:rPr lang="ar-EG" sz="1800" b="1" dirty="0"/>
              <a:t/>
            </a:r>
            <a:br>
              <a:rPr lang="ar-EG" sz="1800" b="1" dirty="0"/>
            </a:br>
            <a:r>
              <a:rPr lang="ar-EG" sz="1800" b="1" dirty="0"/>
              <a:t>   </a:t>
            </a:r>
            <a:r>
              <a:rPr lang="ar-EG" sz="1800" b="1" dirty="0" smtClean="0"/>
              <a:t>أمير </a:t>
            </a:r>
            <a:r>
              <a:rPr lang="ar-EG" sz="1800" b="1" dirty="0"/>
              <a:t>المؤمنين                                                                                       </a:t>
            </a:r>
            <a:r>
              <a:rPr lang="ar-EG" sz="1800" b="1" dirty="0" smtClean="0"/>
              <a:t>الملك الكامل</a:t>
            </a:r>
            <a:r>
              <a:rPr lang="ar-EG" sz="1800" b="1" dirty="0"/>
              <a:t/>
            </a:r>
            <a:br>
              <a:rPr lang="ar-EG" sz="1800" b="1" dirty="0"/>
            </a:br>
            <a:r>
              <a:rPr lang="ar-EG" sz="1800" b="1" dirty="0"/>
              <a:t>                                                                                                         </a:t>
            </a:r>
            <a:r>
              <a:rPr lang="ar-EG" sz="1800" b="1" dirty="0" smtClean="0"/>
              <a:t>    </a:t>
            </a:r>
            <a:r>
              <a:rPr lang="ar-EG" sz="1800" b="1" dirty="0"/>
              <a:t>غاية </a:t>
            </a:r>
            <a:br>
              <a:rPr lang="ar-EG" sz="1800" b="1" dirty="0"/>
            </a:br>
            <a:r>
              <a:rPr lang="ar-EG" sz="1800" b="1" dirty="0"/>
              <a:t>                                                                                   </a:t>
            </a:r>
            <a:r>
              <a:rPr lang="ar-EG" sz="1800" b="1" dirty="0" smtClean="0"/>
              <a:t>   </a:t>
            </a:r>
            <a:br>
              <a:rPr lang="ar-EG" sz="1800" b="1" dirty="0" smtClean="0"/>
            </a:br>
            <a:r>
              <a:rPr lang="ar-EG" sz="1800" b="1" dirty="0" smtClean="0"/>
              <a:t> الهامش</a:t>
            </a:r>
            <a:r>
              <a:rPr lang="ar-EG" sz="1800" b="1" dirty="0"/>
              <a:t>:                                                                                             الهامش:</a:t>
            </a:r>
            <a:br>
              <a:rPr lang="ar-EG" sz="1800" b="1" dirty="0"/>
            </a:br>
            <a:r>
              <a:rPr lang="ar-EG" sz="1800" b="1" dirty="0" smtClean="0"/>
              <a:t>          بسم </a:t>
            </a:r>
            <a:r>
              <a:rPr lang="ar-EG" sz="1800" b="1" dirty="0"/>
              <a:t>الله الرحمن الرحيم ضرب هذا                                           </a:t>
            </a:r>
            <a:r>
              <a:rPr lang="ar-EG" sz="1800" b="1" dirty="0" smtClean="0"/>
              <a:t>                    لا </a:t>
            </a:r>
            <a:r>
              <a:rPr lang="ar-EG" sz="1800" b="1" dirty="0"/>
              <a:t>إله الا ان لا إله إلا الله محمد رسول الله </a:t>
            </a:r>
            <a:br>
              <a:rPr lang="ar-EG" sz="1800" b="1" dirty="0"/>
            </a:br>
            <a:r>
              <a:rPr lang="ar-EG" sz="1800" b="1" dirty="0"/>
              <a:t>   </a:t>
            </a:r>
            <a:r>
              <a:rPr lang="ar-EG" sz="1800" b="1" dirty="0" err="1"/>
              <a:t>الدينر</a:t>
            </a:r>
            <a:r>
              <a:rPr lang="ar-EG" sz="1800" b="1" dirty="0"/>
              <a:t> </a:t>
            </a:r>
            <a:r>
              <a:rPr lang="ar-EG" sz="1800" b="1" dirty="0" err="1" smtClean="0"/>
              <a:t>باللقاهرة</a:t>
            </a:r>
            <a:r>
              <a:rPr lang="ar-EG" sz="1800" b="1" dirty="0" smtClean="0"/>
              <a:t> </a:t>
            </a:r>
            <a:r>
              <a:rPr lang="ar-EG" sz="1800" b="1" dirty="0"/>
              <a:t>سنة </a:t>
            </a:r>
            <a:r>
              <a:rPr lang="ar-EG" sz="1800" b="1" dirty="0" smtClean="0"/>
              <a:t>ست </a:t>
            </a:r>
            <a:r>
              <a:rPr lang="ar-EG" sz="1800" b="1" dirty="0"/>
              <a:t>وتسعين </a:t>
            </a:r>
            <a:r>
              <a:rPr lang="ar-EG" sz="1800" b="1" dirty="0" smtClean="0"/>
              <a:t>وخمس </a:t>
            </a:r>
            <a:r>
              <a:rPr lang="ar-EG" sz="1800" b="1" dirty="0" err="1" smtClean="0"/>
              <a:t>ماية</a:t>
            </a:r>
            <a:r>
              <a:rPr lang="ar-EG" sz="1800" b="1" dirty="0" smtClean="0"/>
              <a:t>                                       </a:t>
            </a:r>
            <a:r>
              <a:rPr lang="ar-EG" sz="1800" b="1" dirty="0"/>
              <a:t>أرسله بالهدى ودين الحق ليظهره على الدين كله</a:t>
            </a:r>
            <a:r>
              <a:rPr lang="ar-EG" sz="1800" dirty="0"/>
              <a:t/>
            </a:r>
            <a:br>
              <a:rPr lang="ar-EG" sz="1800" dirty="0"/>
            </a:br>
            <a:r>
              <a:rPr lang="ar-EG" sz="1800" dirty="0"/>
              <a:t/>
            </a:r>
            <a:br>
              <a:rPr lang="ar-EG" sz="1800" dirty="0"/>
            </a:br>
            <a:endParaRPr lang="ar-EG" sz="1800" dirty="0">
              <a:cs typeface="+mn-cs"/>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66" y="0"/>
            <a:ext cx="7246568" cy="3645024"/>
          </a:xfrm>
          <a:prstGeom prst="rect">
            <a:avLst/>
          </a:prstGeom>
        </p:spPr>
      </p:pic>
    </p:spTree>
    <p:extLst>
      <p:ext uri="{BB962C8B-B14F-4D97-AF65-F5344CB8AC3E}">
        <p14:creationId xmlns:p14="http://schemas.microsoft.com/office/powerpoint/2010/main" val="298318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r>
              <a:rPr lang="ar-EG" sz="2400" dirty="0" smtClean="0">
                <a:cs typeface="+mn-cs"/>
              </a:rPr>
              <a:t>ثانيا : طرز دراهم الملك العادل</a:t>
            </a:r>
            <a:br>
              <a:rPr lang="ar-EG" sz="2400" dirty="0" smtClean="0">
                <a:cs typeface="+mn-cs"/>
              </a:rPr>
            </a:br>
            <a:r>
              <a:rPr lang="ar-EG" sz="2400" dirty="0" smtClean="0">
                <a:cs typeface="+mn-cs"/>
              </a:rPr>
              <a:t/>
            </a:r>
            <a:br>
              <a:rPr lang="ar-EG" sz="2400" dirty="0" smtClean="0">
                <a:cs typeface="+mn-cs"/>
              </a:rPr>
            </a:br>
            <a:r>
              <a:rPr lang="ar-EG" sz="2400" dirty="0" smtClean="0">
                <a:cs typeface="+mn-cs"/>
              </a:rPr>
              <a:t>1- الطراز الاول</a:t>
            </a:r>
            <a:br>
              <a:rPr lang="ar-EG" sz="2400" dirty="0" smtClean="0">
                <a:cs typeface="+mn-cs"/>
              </a:rPr>
            </a:br>
            <a:r>
              <a:rPr lang="ar-EG" sz="2400" dirty="0"/>
              <a:t>تطور الشكل </a:t>
            </a:r>
            <a:r>
              <a:rPr lang="ar-EG" sz="2400" dirty="0" smtClean="0"/>
              <a:t>النقود الفضية </a:t>
            </a:r>
            <a:r>
              <a:rPr lang="ar-EG" sz="2400" dirty="0"/>
              <a:t>في </a:t>
            </a:r>
            <a:r>
              <a:rPr lang="ar-EG" sz="2400" dirty="0" smtClean="0"/>
              <a:t>عهد الملك العادل </a:t>
            </a:r>
            <a:r>
              <a:rPr lang="ar-EG" sz="2400" dirty="0"/>
              <a:t>حيث ابتكر شكل مميز يتكون من دائرتين </a:t>
            </a:r>
            <a:r>
              <a:rPr lang="ar-EG" sz="2400" dirty="0" err="1" smtClean="0"/>
              <a:t>مفصصتین</a:t>
            </a:r>
            <a:r>
              <a:rPr lang="ar-EG" sz="2400" dirty="0" smtClean="0"/>
              <a:t> </a:t>
            </a:r>
            <a:r>
              <a:rPr lang="ar-EG" sz="2400" dirty="0"/>
              <a:t>و متقاطعتين، ومتداخلتين تتكون كل منهما من ستة أقواس نصف دائرية، </a:t>
            </a:r>
            <a:r>
              <a:rPr lang="ar-EG" sz="2400" dirty="0" smtClean="0"/>
              <a:t>ثلاثة كبيرة</a:t>
            </a:r>
            <a:r>
              <a:rPr lang="ar-EG" sz="2400" dirty="0"/>
              <a:t> </a:t>
            </a:r>
            <a:r>
              <a:rPr lang="ar-EG" sz="2400" dirty="0" smtClean="0"/>
              <a:t>وثلاثة </a:t>
            </a:r>
            <a:r>
              <a:rPr lang="ar-EG" sz="2400" dirty="0"/>
              <a:t>صغيرة، وهما ذواتا ثلاثة إطارات يمتاز الإطار الأوسط بأنه ذو حبيبات </a:t>
            </a:r>
            <a:r>
              <a:rPr lang="ar-EG" sz="2400" dirty="0" smtClean="0"/>
              <a:t>متماسة </a:t>
            </a:r>
            <a:r>
              <a:rPr lang="ar-EG" sz="2400" dirty="0" err="1" smtClean="0"/>
              <a:t>وظهرهذا</a:t>
            </a:r>
            <a:r>
              <a:rPr lang="ar-EG" sz="2400" dirty="0" smtClean="0"/>
              <a:t> </a:t>
            </a:r>
            <a:r>
              <a:rPr lang="ar-EG" sz="2400" dirty="0"/>
              <a:t>الشكل في نقود الملك العادل فقط كما </a:t>
            </a:r>
            <a:r>
              <a:rPr lang="ar-EG" sz="2400" dirty="0" smtClean="0"/>
              <a:t>كانت هناك نقود فضية </a:t>
            </a:r>
            <a:r>
              <a:rPr lang="ar-EG" sz="2400" dirty="0"/>
              <a:t>تتشابه مع نقود أخيه الملك الناصر يوسف من حيث الشكل العام، ومن هذه الدراهم درهم ضرب دمشق </a:t>
            </a:r>
            <a:r>
              <a:rPr lang="ar-EG" sz="2400" dirty="0" smtClean="0"/>
              <a:t>وردت </a:t>
            </a:r>
            <a:r>
              <a:rPr lang="ar-EG" sz="2400" dirty="0"/>
              <a:t>كتاباته على النحو الآتي:</a:t>
            </a:r>
            <a:r>
              <a:rPr lang="ar-EG" sz="1800" b="0" dirty="0" smtClean="0">
                <a:effectLst/>
              </a:rPr>
              <a:t/>
            </a:r>
            <a:br>
              <a:rPr lang="ar-EG" sz="1800" b="0" dirty="0" smtClean="0">
                <a:effectLst/>
              </a:rPr>
            </a:br>
            <a:r>
              <a:rPr lang="ar-EG" sz="1800" dirty="0" smtClean="0"/>
              <a:t/>
            </a:r>
            <a:br>
              <a:rPr lang="ar-EG" sz="1800" dirty="0" smtClean="0"/>
            </a:br>
            <a:endParaRPr lang="ar-EG" sz="1800" dirty="0">
              <a:cs typeface="+mn-cs"/>
            </a:endParaRPr>
          </a:p>
        </p:txBody>
      </p:sp>
    </p:spTree>
    <p:extLst>
      <p:ext uri="{BB962C8B-B14F-4D97-AF65-F5344CB8AC3E}">
        <p14:creationId xmlns:p14="http://schemas.microsoft.com/office/powerpoint/2010/main" val="167795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fontScale="90000"/>
          </a:bodyPr>
          <a:lstStyle/>
          <a:p>
            <a:pPr algn="r"/>
            <a:r>
              <a:rPr lang="ar-EG" sz="1800" dirty="0" smtClean="0"/>
              <a:t>                              </a:t>
            </a:r>
            <a:br>
              <a:rPr lang="ar-EG" sz="1800" dirty="0" smtClean="0"/>
            </a:br>
            <a:r>
              <a:rPr lang="ar-EG" sz="1800" dirty="0"/>
              <a:t/>
            </a:r>
            <a:br>
              <a:rPr lang="ar-EG" sz="1800" dirty="0"/>
            </a:br>
            <a:r>
              <a:rPr lang="ar-EG" sz="1800" dirty="0" smtClean="0"/>
              <a:t/>
            </a:r>
            <a:br>
              <a:rPr lang="ar-EG" sz="1800" dirty="0" smtClean="0"/>
            </a:br>
            <a:r>
              <a:rPr lang="ar-EG" sz="1800" dirty="0"/>
              <a:t/>
            </a:r>
            <a:br>
              <a:rPr lang="ar-EG" sz="1800" dirty="0"/>
            </a:br>
            <a:r>
              <a:rPr lang="ar-EG" sz="1800" dirty="0" smtClean="0"/>
              <a:t/>
            </a:r>
            <a:br>
              <a:rPr lang="ar-EG" sz="1800" dirty="0" smtClean="0"/>
            </a:br>
            <a:r>
              <a:rPr lang="ar-EG" sz="1800" dirty="0"/>
              <a:t/>
            </a:r>
            <a:br>
              <a:rPr lang="ar-EG" sz="1800" dirty="0"/>
            </a:br>
            <a:r>
              <a:rPr lang="ar-EG" sz="1800" dirty="0" smtClean="0"/>
              <a:t/>
            </a:r>
            <a:br>
              <a:rPr lang="ar-EG" sz="1800" dirty="0" smtClean="0"/>
            </a:br>
            <a:r>
              <a:rPr lang="ar-EG" sz="1800" dirty="0"/>
              <a:t/>
            </a:r>
            <a:br>
              <a:rPr lang="ar-EG" sz="1800" dirty="0"/>
            </a:br>
            <a:r>
              <a:rPr lang="ar-EG" sz="1800" dirty="0" smtClean="0">
                <a:cs typeface="+mn-cs"/>
              </a:rPr>
              <a:t> </a:t>
            </a:r>
            <a:r>
              <a:rPr lang="ar-EG" sz="1800" dirty="0" smtClean="0"/>
              <a:t/>
            </a:r>
            <a:br>
              <a:rPr lang="ar-EG" sz="1800" dirty="0" smtClean="0"/>
            </a:br>
            <a:r>
              <a:rPr lang="ar-EG" sz="1800" dirty="0"/>
              <a:t/>
            </a:r>
            <a:br>
              <a:rPr lang="ar-EG" sz="1800" dirty="0"/>
            </a:br>
            <a:r>
              <a:rPr lang="ar-EG" sz="1800" dirty="0" smtClean="0"/>
              <a:t/>
            </a:r>
            <a:br>
              <a:rPr lang="ar-EG" sz="1800" dirty="0" smtClean="0"/>
            </a:br>
            <a:r>
              <a:rPr lang="ar-EG" sz="1800" dirty="0"/>
              <a:t/>
            </a:r>
            <a:br>
              <a:rPr lang="ar-EG" sz="1800" dirty="0"/>
            </a:br>
            <a:r>
              <a:rPr lang="ar-EG" sz="1800" dirty="0" smtClean="0"/>
              <a:t/>
            </a:r>
            <a:br>
              <a:rPr lang="ar-EG" sz="1800" dirty="0" smtClean="0"/>
            </a:br>
            <a:r>
              <a:rPr lang="ar-EG" sz="1800" dirty="0"/>
              <a:t/>
            </a:r>
            <a:br>
              <a:rPr lang="ar-EG" sz="1800" dirty="0"/>
            </a:br>
            <a:r>
              <a:rPr lang="ar-EG" sz="1800" dirty="0" smtClean="0"/>
              <a:t/>
            </a:r>
            <a:br>
              <a:rPr lang="ar-EG" sz="1800" dirty="0" smtClean="0"/>
            </a:br>
            <a:r>
              <a:rPr lang="ar-EG" sz="1800" dirty="0"/>
              <a:t/>
            </a:r>
            <a:br>
              <a:rPr lang="ar-EG" sz="1800" dirty="0"/>
            </a:br>
            <a:r>
              <a:rPr lang="ar-EG" sz="1800" dirty="0" smtClean="0"/>
              <a:t> </a:t>
            </a:r>
            <a:br>
              <a:rPr lang="ar-EG" sz="1800" dirty="0" smtClean="0"/>
            </a:br>
            <a:r>
              <a:rPr lang="ar-EG" sz="1800" dirty="0">
                <a:solidFill>
                  <a:srgbClr val="FF0000"/>
                </a:solidFill>
              </a:rPr>
              <a:t> </a:t>
            </a:r>
            <a:r>
              <a:rPr lang="ar-EG" sz="1800" dirty="0" smtClean="0">
                <a:solidFill>
                  <a:srgbClr val="FF0000"/>
                </a:solidFill>
              </a:rPr>
              <a:t>                             </a:t>
            </a:r>
            <a:r>
              <a:rPr lang="ar-EG" sz="1800" dirty="0" smtClean="0">
                <a:solidFill>
                  <a:srgbClr val="FF0000"/>
                </a:solidFill>
              </a:rPr>
              <a:t>   الوجه:                                                                               </a:t>
            </a:r>
            <a:r>
              <a:rPr lang="ar-EG" sz="1800" dirty="0" smtClean="0">
                <a:solidFill>
                  <a:srgbClr val="FF0000"/>
                </a:solidFill>
              </a:rPr>
              <a:t>الظهر:</a:t>
            </a:r>
            <a:r>
              <a:rPr lang="ar-EG" sz="1800" dirty="0" smtClean="0"/>
              <a:t/>
            </a:r>
            <a:br>
              <a:rPr lang="ar-EG" sz="1800" dirty="0" smtClean="0"/>
            </a:br>
            <a:r>
              <a:rPr lang="ar-EG" sz="1800" b="0" dirty="0" smtClean="0">
                <a:effectLst/>
              </a:rPr>
              <a:t/>
            </a:r>
            <a:br>
              <a:rPr lang="ar-EG" sz="1800" b="0" dirty="0" smtClean="0">
                <a:effectLst/>
              </a:rPr>
            </a:br>
            <a:r>
              <a:rPr lang="ar-EG" sz="1800" b="0" dirty="0" smtClean="0">
                <a:effectLst/>
              </a:rPr>
              <a:t>                                 </a:t>
            </a:r>
            <a:r>
              <a:rPr lang="ar-EG" sz="1800" dirty="0" smtClean="0"/>
              <a:t>المركز :                                                                            </a:t>
            </a:r>
            <a:r>
              <a:rPr lang="ar-EG" sz="1800" dirty="0" smtClean="0"/>
              <a:t>المركز:</a:t>
            </a:r>
            <a:r>
              <a:rPr lang="ar-EG" sz="1800" b="0" dirty="0" smtClean="0">
                <a:effectLst/>
              </a:rPr>
              <a:t/>
            </a:r>
            <a:br>
              <a:rPr lang="ar-EG" sz="1800" b="0" dirty="0" smtClean="0">
                <a:effectLst/>
              </a:rPr>
            </a:br>
            <a:r>
              <a:rPr lang="ar-EG" sz="1800" b="0" dirty="0" smtClean="0">
                <a:effectLst/>
              </a:rPr>
              <a:t>                                    الله                                                                                  </a:t>
            </a:r>
            <a:r>
              <a:rPr lang="ar-EG" sz="1800" dirty="0" smtClean="0"/>
              <a:t>الدين</a:t>
            </a:r>
            <a:r>
              <a:rPr lang="ar-EG" sz="1800" b="0" dirty="0" smtClean="0">
                <a:effectLst/>
              </a:rPr>
              <a:t/>
            </a:r>
            <a:br>
              <a:rPr lang="ar-EG" sz="1800" b="0" dirty="0" smtClean="0">
                <a:effectLst/>
              </a:rPr>
            </a:br>
            <a:r>
              <a:rPr lang="ar-EG" sz="1800" b="0" dirty="0" smtClean="0">
                <a:effectLst/>
              </a:rPr>
              <a:t>                             </a:t>
            </a:r>
            <a:r>
              <a:rPr lang="ar-EG" sz="1800" dirty="0" smtClean="0"/>
              <a:t>الإمام الناصر                                                                        </a:t>
            </a:r>
            <a:r>
              <a:rPr lang="ar-EG" sz="1800" dirty="0" smtClean="0"/>
              <a:t>الملك العادل</a:t>
            </a:r>
            <a:r>
              <a:rPr lang="ar-EG" sz="1800" b="0" dirty="0" smtClean="0">
                <a:effectLst/>
              </a:rPr>
              <a:t/>
            </a:r>
            <a:br>
              <a:rPr lang="ar-EG" sz="1800" b="0" dirty="0" smtClean="0">
                <a:effectLst/>
              </a:rPr>
            </a:br>
            <a:r>
              <a:rPr lang="ar-EG" sz="1800" b="0" dirty="0" smtClean="0">
                <a:effectLst/>
              </a:rPr>
              <a:t>                                    لدين                                                                                 </a:t>
            </a:r>
            <a:r>
              <a:rPr lang="ar-EG" sz="1800" dirty="0" err="1" smtClean="0"/>
              <a:t>سیف</a:t>
            </a:r>
            <a:r>
              <a:rPr lang="ar-EG" sz="1800" b="0" dirty="0" smtClean="0">
                <a:effectLst/>
              </a:rPr>
              <a:t/>
            </a:r>
            <a:br>
              <a:rPr lang="ar-EG" sz="1800" b="0" dirty="0" smtClean="0">
                <a:effectLst/>
              </a:rPr>
            </a:br>
            <a:r>
              <a:rPr lang="ar-EG" sz="1800" b="0" dirty="0" smtClean="0">
                <a:effectLst/>
              </a:rPr>
              <a:t>          </a:t>
            </a:r>
            <a:br>
              <a:rPr lang="ar-EG" sz="1800" b="0" dirty="0" smtClean="0">
                <a:effectLst/>
              </a:rPr>
            </a:br>
            <a:r>
              <a:rPr lang="ar-EG" sz="1800" dirty="0"/>
              <a:t> </a:t>
            </a:r>
            <a:r>
              <a:rPr lang="ar-EG" sz="1800" dirty="0" smtClean="0"/>
              <a:t>                                 الهامش:                                                                              </a:t>
            </a:r>
            <a:r>
              <a:rPr lang="ar-EG" sz="1800" dirty="0" smtClean="0"/>
              <a:t>الهامش:</a:t>
            </a:r>
            <a:r>
              <a:rPr lang="ar-EG" sz="1800" b="0" dirty="0" smtClean="0">
                <a:effectLst/>
              </a:rPr>
              <a:t/>
            </a:r>
            <a:br>
              <a:rPr lang="ar-EG" sz="1800" b="0" dirty="0" smtClean="0">
                <a:effectLst/>
              </a:rPr>
            </a:br>
            <a:r>
              <a:rPr lang="ar-EG" sz="1800" b="0" dirty="0" smtClean="0">
                <a:effectLst/>
              </a:rPr>
              <a:t/>
            </a:r>
            <a:br>
              <a:rPr lang="ar-EG" sz="1800" b="0" dirty="0" smtClean="0">
                <a:effectLst/>
              </a:rPr>
            </a:br>
            <a:r>
              <a:rPr lang="ar-EG" sz="1800" b="0" dirty="0" smtClean="0">
                <a:effectLst/>
              </a:rPr>
              <a:t>                     (</a:t>
            </a:r>
            <a:r>
              <a:rPr lang="ar-EG" sz="1800" dirty="0" smtClean="0"/>
              <a:t>لا إله) / إلا / الله / (محمد) / (رسول) / (الله )                                   </a:t>
            </a:r>
            <a:r>
              <a:rPr lang="ar-EG" sz="1800" dirty="0" smtClean="0"/>
              <a:t>ضرب/ بدمشق /.../.../.../...</a:t>
            </a:r>
            <a:r>
              <a:rPr lang="ar-EG" sz="1800" b="0" dirty="0" smtClean="0">
                <a:effectLst/>
              </a:rPr>
              <a:t/>
            </a:r>
            <a:br>
              <a:rPr lang="ar-EG" sz="1800" b="0" dirty="0" smtClean="0">
                <a:effectLst/>
              </a:rPr>
            </a:br>
            <a:r>
              <a:rPr lang="ar-EG" sz="1800" b="0" dirty="0" smtClean="0">
                <a:effectLst/>
              </a:rPr>
              <a:t/>
            </a:r>
            <a:br>
              <a:rPr lang="ar-EG" sz="1800" b="0" dirty="0" smtClean="0">
                <a:effectLst/>
              </a:rPr>
            </a:br>
            <a:r>
              <a:rPr lang="ar-EG" sz="1800" dirty="0" smtClean="0"/>
              <a:t/>
            </a:r>
            <a:br>
              <a:rPr lang="ar-EG" sz="1800" dirty="0" smtClean="0"/>
            </a:br>
            <a:endParaRPr lang="ar-EG" sz="1800" dirty="0">
              <a:cs typeface="+mn-cs"/>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0"/>
            <a:ext cx="7044060" cy="3765218"/>
          </a:xfrm>
          <a:prstGeom prst="rect">
            <a:avLst/>
          </a:prstGeom>
        </p:spPr>
      </p:pic>
    </p:spTree>
    <p:extLst>
      <p:ext uri="{BB962C8B-B14F-4D97-AF65-F5344CB8AC3E}">
        <p14:creationId xmlns:p14="http://schemas.microsoft.com/office/powerpoint/2010/main" val="120577095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128</Words>
  <Application>Microsoft Office PowerPoint</Application>
  <PresentationFormat>عرض على الشاشة (3:4)‏</PresentationFormat>
  <Paragraphs>14</Paragraphs>
  <Slides>14</Slides>
  <Notes>0</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نسق Office</vt:lpstr>
      <vt:lpstr>    سكشن الأسبوع الثانى لمادة المسكوكات  الإسلامية فى العصر الأيوبى والمملوكى البحري.</vt:lpstr>
      <vt:lpstr>استئنافا لما رأينها فى المحاضرة السابقة ولما عرضناه عن الاحوال السياسية فى مصر نهاية العصر الفاطمى وبداية العصر الايوبي واثر ذلك على السكة الايوبية التى هى صدد الحديث عنها , وكذلك عرضنا اهم الطرز لدنانير ودراهم الناصر صلاح الدين الايوبى . ويعقب ذلك فى هذا العرض التقديمى واستكمالا لما عرضناه من طرز , اهم طرز دنانير ودراهم سلاطين الدولة الايوبية عقب وفاة صلاح الدين . ونعلم ان من اعتلى عرش الحكم بعد وفاة صلاح الدين ابنه العزيز عثمان ثم ابنه المنصور محمد وكانت طرز الدنانير الذهبية فى عهدهم مثل طرز دنانير صلاح الدين ذات الكتابات المركزية والهامشين الكتابين . والآن سنعرض فى هذه المحاضرة نقود الملك العادل اخى صلاح الدين الايوبى.  وسنتناول الموضوعات التالية :  1- طرز دنانير الملك العادل سيف الدين ابو بكر 2- طرز دراهم الملك العادل سيف الدين ابو بكر </vt:lpstr>
      <vt:lpstr>مقدمة :  بعد وفاة صلاح الدين الايوبى دب النزاع بين ابناء البيت الايوبى مما ادى الى ضعف المقاومة الاسلامية . ولم يمض سبع سنوات من وفاة صلاح الدين الا ان استطاع الملك العادل ان يخلع ويطيع بالمنصور محمد بن العزيز عثمان بن صلاح الدين ونجح الملك العادل فى تولى الحكم  وتوحيد الدولة الايوبية من جديد . وقد اقتدى الملك العادل باخية صلاح الدين فى تحصين الثغور والنهوض بالدولة  . وضرب الملك العادل مجموعة من الدنانير الذهبية والدراهم الفضية نعرضها فيما يلى :</vt:lpstr>
      <vt:lpstr>أولا : طرز دنانير الملك العادل  (596- 615 هـ ) (1199- 1218 م )    1- الطراز الأول : دينار عبارة عن دائرة مزدوجة تحيط بكتابات مركز كل من الوجه والظهر ونقشت كتابات الهامش بين هذه الدائرة والدائرة الخارجية , وجاءت كتابات الوجه تحمل فى المركز اسم الخليفة العباسي والقابه وتحيط بها فى الهامش كتابات تشمل مكان وتاريخ الضرب , وقد نفذت زخارف فى مركز الوجه تمثل ثلاث نقاط او حبيبات واحدة فوق اثنين من اعلى وتماثله بالشكل المقلوب اسفل الكتابات . اما الظهر فتشمل كتابات المركز اسم الملك العادل والقابه وذكر من سيولى الحكم من بعده ابنه الملك الكامل محمد , اما الهامش فيشمل عبارة التوحيد والاية القرانية. ووردت كتاباته على النحو الآتي :  </vt:lpstr>
      <vt:lpstr>                                                               الوجه:                                                                                                  الظهر:                المركز                                                                                                 المركز:                                                                                                                         عال             الإمام أحمد                                                                                           الملك العادل               أبو العباس                                                                                    أبو بكر محمد بن أيوب            الناصر لدين الله                                                                                     ولي عهده الملك             أمير المؤمنين                                                                                       الكامل محمد                                                                                                                        غاية                                                                                                      الهامش:                                                                                             الهامش:          بسم الله الرحمن الرحيم ضرب هذا                                                    لا إله الا ان لا إله إلا الله محمد رسول الله     الدينر بالأسكندرية سنة سبع وتسعين وخمسماية                                       أرسله بالهدى ودين الحق ليظهره على الدين كله   </vt:lpstr>
      <vt:lpstr> 2-  الطراز الثانى :  ومنه دينار ضرب القاهرة سنة 596هـ , ويشبه الطراز السابق فى الدوائر التى تحيط بكتابات المركز والهامش , وايضا كتابات المركز والهامش فى الوجه والظهر الا انه يختلف عنه فى كتابات مركز الظهر فى السطر الرابع والخامس وايضا فى الزخرفة الموجودة بالوجه وهى ثلاث نقاط اعلى كتابات المركز فقط دون التى كانت باسفلها , وكلمة خمسمائة فى كتابات هامش الوجه.</vt:lpstr>
      <vt:lpstr>                  الوجه:                                                                                                  الظهر:      المركز                                                                                                 المركز:                                                                                                              عال      الإمام أحمد                                                                                           الملك العادل               أبو العباس                                                                                    أبو بكر محمد بن أيوب       الناصر لدين الله                                                                                     ولي عهده محمد    أمير المؤمنين                                                                                       الملك الكامل                                                                                                              غاية                                                                                          الهامش:                                                                                             الهامش:           بسم الله الرحمن الرحيم ضرب هذا                                                               لا إله الا ان لا إله إلا الله محمد رسول الله     الدينر باللقاهرة سنة ست وتسعين وخمس ماية                                       أرسله بالهدى ودين الحق ليظهره على الدين كله  </vt:lpstr>
      <vt:lpstr>ثانيا : طرز دراهم الملك العادل  1- الطراز الاول تطور الشكل النقود الفضية في عهد الملك العادل حيث ابتكر شكل مميز يتكون من دائرتين مفصصتین و متقاطعتين، ومتداخلتين تتكون كل منهما من ستة أقواس نصف دائرية، ثلاثة كبيرة وثلاثة صغيرة، وهما ذواتا ثلاثة إطارات يمتاز الإطار الأوسط بأنه ذو حبيبات متماسة وظهرهذا الشكل في نقود الملك العادل فقط كما كانت هناك نقود فضية تتشابه مع نقود أخيه الملك الناصر يوسف من حيث الشكل العام، ومن هذه الدراهم درهم ضرب دمشق وردت كتاباته على النحو الآتي:  </vt:lpstr>
      <vt:lpstr>                                                                                  الوجه:                                                                               الظهر:                                   المركز :                                                                            المركز:                                     الله                                                                                  الدين                              الإمام الناصر                                                                        الملك العادل                                     لدين                                                                                 سیف                                              الهامش:                                                                              الهامش:                       (لا إله) / إلا / الله / (محمد) / (رسول) / (الله )                                   ضرب/ بدمشق /.../.../.../...   </vt:lpstr>
      <vt:lpstr>2- الطراز الثانى :  ومنه درهم ضرب دمشق سنة 610 هـ , وجاء فى كل من الوجه والظهر دائرة مفصصة تتكون من ستة فصوص او ستة اقواس , وهذه الدائرة تتكون من ثلاثة اطارات الخارجى والداخلى خطى والاوسط من حبيبات متماسة , وتحيط هذه الدائرة كتابات المركز ومن خارجها كتابات الهامش , وتميز هذا الطراز بوجد زخارف نباتية اسفل واعلى كتابات مركز الظهر.</vt:lpstr>
      <vt:lpstr>                                                         الوجه:                                                                                                         الظهر:                        المركز                                                                                                         المركز:                                                                                                                                      الله                                                                                                          الملك العادل                    لا اله الا الله                                                                                                    سيف الدين                 محمد رسول الله                                                                                             ابو بكر بن ايوب                   الإمام الناصر                                                                                                         لدين                                                                                                                        الهامش:                                                                                                      الهامش:         أبو / العباس / احمد / امير / المؤ/ منين                                                      ضرب / بد /مشق / سنة /عشر / وستمائة     </vt:lpstr>
      <vt:lpstr>3- الطراز الثالث  ومنه درهم ضرب دمشق سنة 613 هـ , وهذا الطراز عبارة عن دائرة من ثلاثة اطارات الدخلى والخارجى خطى اما الطار الاوسط من حبيبات متماسة , وبداخل هذه الدائرة نجمة سداسية الرؤوس وتتكون من ثلاثة اطارات الداخلى والخارجى خطى اما الاوسط من حبيبات متماسة , وهذا التكوين فى الوجه والظهر .</vt:lpstr>
      <vt:lpstr>                                        الوجه :                                                                                 الظهر :                           المركز :                                                                               المركز :                           الامام                                                                                    سيف                      الناصر لدين                                                                             الملك الكامل                      الله امير المؤ                                                                          ابو بكر بن ايوب                           منين                                                                                     الدين                        الهامش :                                                                                   الهامش :          لا اله / الا ا / لله / محمد / رسول / الله                                           ضرب / بدمشق / سنة / ثلث / عشر / وستمائة </vt:lpstr>
      <vt:lpstr>إعداد : محمود محمد رياض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سكشن الأسبوع الثانى لمادة المسكوكات الإسلامية فى العصر الأيوبى والمملوكى البحري.</dc:title>
  <dc:creator>Windows 7</dc:creator>
  <cp:lastModifiedBy>Windows 7</cp:lastModifiedBy>
  <cp:revision>21</cp:revision>
  <dcterms:created xsi:type="dcterms:W3CDTF">2020-03-24T22:57:11Z</dcterms:created>
  <dcterms:modified xsi:type="dcterms:W3CDTF">2020-03-25T03:51:44Z</dcterms:modified>
</cp:coreProperties>
</file>