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sldIdLst>
    <p:sldId id="274" r:id="rId2"/>
    <p:sldId id="266" r:id="rId3"/>
    <p:sldId id="267" r:id="rId4"/>
    <p:sldId id="271" r:id="rId5"/>
    <p:sldId id="268" r:id="rId6"/>
    <p:sldId id="269" r:id="rId7"/>
    <p:sldId id="270" r:id="rId8"/>
    <p:sldId id="256" r:id="rId9"/>
    <p:sldId id="257" r:id="rId10"/>
    <p:sldId id="258" r:id="rId11"/>
    <p:sldId id="260" r:id="rId12"/>
    <p:sldId id="261" r:id="rId13"/>
    <p:sldId id="259" r:id="rId14"/>
    <p:sldId id="262" r:id="rId15"/>
    <p:sldId id="263" r:id="rId16"/>
    <p:sldId id="265" r:id="rId17"/>
    <p:sldId id="264" r:id="rId18"/>
    <p:sldId id="272" r:id="rId19"/>
  </p:sldIdLst>
  <p:sldSz cx="9144000" cy="6858000" type="screen4x3"/>
  <p:notesSz cx="6858000" cy="9144000"/>
  <p:defaultTex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4380"/>
    <p:restoredTop sz="94660"/>
  </p:normalViewPr>
  <p:slideViewPr>
    <p:cSldViewPr>
      <p:cViewPr varScale="1">
        <p:scale>
          <a:sx n="66" d="100"/>
          <a:sy n="66" d="100"/>
        </p:scale>
        <p:origin x="-1506" y="-11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8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SA"/>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SA"/>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1B8ABB09-4A1D-463E-8065-109CC2B7EFAA}" type="datetimeFigureOut">
              <a:rPr lang="ar-SA" smtClean="0"/>
              <a:t>04/08/1441</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04/08/1441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7" name="عنصر نائب للتاريخ 6"/>
          <p:cNvSpPr>
            <a:spLocks noGrp="1"/>
          </p:cNvSpPr>
          <p:nvPr>
            <p:ph type="dt" sz="half" idx="10"/>
          </p:nvPr>
        </p:nvSpPr>
        <p:spPr/>
        <p:txBody>
          <a:bodyPr/>
          <a:lstStyle/>
          <a:p>
            <a:fld id="{1B8ABB09-4A1D-463E-8065-109CC2B7EFAA}" type="datetimeFigureOut">
              <a:rPr lang="ar-SA" smtClean="0"/>
              <a:t>04/08/1441</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SA"/>
          </a:p>
        </p:txBody>
      </p:sp>
      <p:sp>
        <p:nvSpPr>
          <p:cNvPr id="3" name="عنصر نائب للتاريخ 2"/>
          <p:cNvSpPr>
            <a:spLocks noGrp="1"/>
          </p:cNvSpPr>
          <p:nvPr>
            <p:ph type="dt" sz="half" idx="10"/>
          </p:nvPr>
        </p:nvSpPr>
        <p:spPr/>
        <p:txBody>
          <a:bodyPr/>
          <a:lstStyle/>
          <a:p>
            <a:fld id="{1B8ABB09-4A1D-463E-8065-109CC2B7EFAA}" type="datetimeFigureOut">
              <a:rPr lang="ar-SA" smtClean="0"/>
              <a:t>04/08/1441</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1B8ABB09-4A1D-463E-8065-109CC2B7EFAA}" type="datetimeFigureOut">
              <a:rPr lang="ar-SA" smtClean="0"/>
              <a:t>04/08/1441</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04/08/1441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SA"/>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1B8ABB09-4A1D-463E-8065-109CC2B7EFAA}" type="datetimeFigureOut">
              <a:rPr lang="ar-SA" smtClean="0"/>
              <a:t>04/08/1441</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B34F065-1154-456A-91E3-76DE8E75E17B}" type="slidenum">
              <a:rPr lang="ar-SA" smtClean="0"/>
              <a:t>‹#›</a:t>
            </a:fld>
            <a:endParaRPr lang="ar-S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SA"/>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SA"/>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1B8ABB09-4A1D-463E-8065-109CC2B7EFAA}" type="datetimeFigureOut">
              <a:rPr lang="ar-SA" smtClean="0"/>
              <a:t>04/08/1441</a:t>
            </a:fld>
            <a:endParaRPr lang="ar-SA"/>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SA"/>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0B34F065-1154-456A-91E3-76DE8E75E17B}"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hemeOverride" Target="../theme/themeOverride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5" Type="http://schemas.openxmlformats.org/officeDocument/2006/relationships/image" Target="../media/image1.png"/><Relationship Id="rId4" Type="http://schemas.openxmlformats.org/officeDocument/2006/relationships/hyperlink" Target="https://www.civgrds.com/pharaohs-art-schools-1.html"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idx="4294967295"/>
          </p:nvPr>
        </p:nvSpPr>
        <p:spPr>
          <a:xfrm>
            <a:off x="642910" y="785794"/>
            <a:ext cx="7772400" cy="1470025"/>
          </a:xfrm>
          <a:gradFill flip="none" rotWithShape="1">
            <a:gsLst>
              <a:gs pos="0">
                <a:schemeClr val="accent2">
                  <a:lumMod val="60000"/>
                  <a:lumOff val="40000"/>
                  <a:shade val="30000"/>
                  <a:satMod val="115000"/>
                </a:schemeClr>
              </a:gs>
              <a:gs pos="50000">
                <a:schemeClr val="accent2">
                  <a:lumMod val="60000"/>
                  <a:lumOff val="40000"/>
                  <a:shade val="67500"/>
                  <a:satMod val="115000"/>
                </a:schemeClr>
              </a:gs>
              <a:gs pos="100000">
                <a:schemeClr val="accent2">
                  <a:lumMod val="60000"/>
                  <a:lumOff val="40000"/>
                  <a:shade val="100000"/>
                  <a:satMod val="115000"/>
                </a:schemeClr>
              </a:gs>
            </a:gsLst>
            <a:lin ang="5400000" scaled="1"/>
            <a:tileRect/>
          </a:gradFill>
        </p:spPr>
        <p:txBody>
          <a:bodyPr/>
          <a:lstStyle/>
          <a:p>
            <a:r>
              <a:rPr lang="ar-EG" dirty="0" smtClean="0"/>
              <a:t>فنون الدولة الحديثة </a:t>
            </a:r>
            <a:endParaRPr lang="ar-EG" dirty="0"/>
          </a:p>
        </p:txBody>
      </p:sp>
      <p:sp>
        <p:nvSpPr>
          <p:cNvPr id="3" name="عنوان فرعي 2"/>
          <p:cNvSpPr>
            <a:spLocks noGrp="1"/>
          </p:cNvSpPr>
          <p:nvPr>
            <p:ph type="subTitle" idx="4294967295"/>
          </p:nvPr>
        </p:nvSpPr>
        <p:spPr>
          <a:xfrm>
            <a:off x="1428728" y="2500306"/>
            <a:ext cx="6357982" cy="3357586"/>
          </a:xfrm>
        </p:spPr>
        <p:style>
          <a:lnRef idx="2">
            <a:schemeClr val="accent1"/>
          </a:lnRef>
          <a:fillRef idx="1">
            <a:schemeClr val="lt1"/>
          </a:fillRef>
          <a:effectRef idx="0">
            <a:schemeClr val="accent1"/>
          </a:effectRef>
          <a:fontRef idx="minor">
            <a:schemeClr val="dk1"/>
          </a:fontRef>
        </p:style>
        <p:txBody>
          <a:bodyPr>
            <a:normAutofit/>
          </a:bodyPr>
          <a:lstStyle/>
          <a:p>
            <a:pPr marL="0" indent="0" algn="ctr">
              <a:buNone/>
            </a:pPr>
            <a:r>
              <a:rPr lang="ar-EG" dirty="0" err="1" smtClean="0">
                <a:latin typeface="Simplified Arabic" panose="02020603050405020304" pitchFamily="18" charset="-78"/>
                <a:cs typeface="Simplified Arabic" panose="02020603050405020304" pitchFamily="18" charset="-78"/>
              </a:rPr>
              <a:t>سكشن</a:t>
            </a:r>
            <a:r>
              <a:rPr lang="ar-EG" smtClean="0">
                <a:latin typeface="Simplified Arabic" panose="02020603050405020304" pitchFamily="18" charset="-78"/>
                <a:cs typeface="Simplified Arabic" panose="02020603050405020304" pitchFamily="18" charset="-78"/>
              </a:rPr>
              <a:t> (1) تدريبات </a:t>
            </a:r>
            <a:r>
              <a:rPr lang="ar-EG" dirty="0" smtClean="0">
                <a:latin typeface="Simplified Arabic" panose="02020603050405020304" pitchFamily="18" charset="-78"/>
                <a:cs typeface="Simplified Arabic" panose="02020603050405020304" pitchFamily="18" charset="-78"/>
              </a:rPr>
              <a:t>فنون مصرية قديمة</a:t>
            </a:r>
          </a:p>
          <a:p>
            <a:pPr marL="0" indent="0" algn="ctr">
              <a:buNone/>
            </a:pPr>
            <a:r>
              <a:rPr lang="ar-EG" dirty="0" smtClean="0">
                <a:latin typeface="Simplified Arabic" panose="02020603050405020304" pitchFamily="18" charset="-78"/>
                <a:cs typeface="Simplified Arabic" panose="02020603050405020304" pitchFamily="18" charset="-78"/>
              </a:rPr>
              <a:t> (عصر الدولة الحديثة)</a:t>
            </a:r>
          </a:p>
          <a:p>
            <a:pPr marL="0" indent="0" algn="ctr">
              <a:buNone/>
            </a:pPr>
            <a:r>
              <a:rPr lang="ar-EG" dirty="0" smtClean="0">
                <a:latin typeface="Simplified Arabic" panose="02020603050405020304" pitchFamily="18" charset="-78"/>
                <a:cs typeface="Simplified Arabic" panose="02020603050405020304" pitchFamily="18" charset="-78"/>
              </a:rPr>
              <a:t>إعداد</a:t>
            </a:r>
          </a:p>
          <a:p>
            <a:pPr marL="0" indent="0" algn="ctr">
              <a:buNone/>
            </a:pPr>
            <a:r>
              <a:rPr lang="ar-EG" dirty="0" smtClean="0">
                <a:latin typeface="Simplified Arabic" panose="02020603050405020304" pitchFamily="18" charset="-78"/>
                <a:cs typeface="Simplified Arabic" panose="02020603050405020304" pitchFamily="18" charset="-78"/>
              </a:rPr>
              <a:t> توفيق مهران</a:t>
            </a:r>
          </a:p>
          <a:p>
            <a:pPr marL="0" indent="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299809188"/>
      </p:ext>
    </p:extLst>
  </p:cSld>
  <p:clrMapOvr>
    <a:masterClrMapping/>
  </p:clrMapOvr>
  <mc:AlternateContent xmlns:mc="http://schemas.openxmlformats.org/markup-compatibility/2006">
    <mc:Choice xmlns:p14="http://schemas.microsoft.com/office/powerpoint/2010/main" Requires="p14">
      <p:transition spd="slow" p14:dur="2000" advTm="19047"/>
    </mc:Choice>
    <mc:Fallback>
      <p:transition spd="slow" advTm="1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9512" y="116632"/>
            <a:ext cx="8712968" cy="6741368"/>
          </a:xfrm>
        </p:spPr>
        <p:txBody>
          <a:bodyPr>
            <a:normAutofit/>
          </a:bodyPr>
          <a:lstStyle/>
          <a:p>
            <a:pPr>
              <a:lnSpc>
                <a:spcPct val="150000"/>
              </a:lnSpc>
            </a:pPr>
            <a:r>
              <a:rPr lang="ar-EG" sz="2400" dirty="0">
                <a:latin typeface="Simplified Arabic" panose="02020603050405020304" pitchFamily="18" charset="-78"/>
                <a:cs typeface="Simplified Arabic" panose="02020603050405020304" pitchFamily="18" charset="-78"/>
              </a:rPr>
              <a:t>ومع ذلك تستطيل الأجسام، ويزداد الوجه وسامةً، ويتجه نحو المثالية، ويزداد الميل نحو الزخرفة والإتقان. ويمثل عصر الدولة الحديثة أسمى درجات الكمال في النقش البارز، مقارنة بالعصور التي سبقته، والتي تلته.</a:t>
            </a:r>
          </a:p>
          <a:p>
            <a:pPr>
              <a:lnSpc>
                <a:spcPct val="150000"/>
              </a:lnSpc>
            </a:pPr>
            <a:r>
              <a:rPr lang="ar-EG" sz="2400" dirty="0">
                <a:latin typeface="Simplified Arabic" panose="02020603050405020304" pitchFamily="18" charset="-78"/>
                <a:cs typeface="Simplified Arabic" panose="02020603050405020304" pitchFamily="18" charset="-78"/>
              </a:rPr>
              <a:t>وكان من سمات فن النقش في هذا العصر، الاهتمام الواضح بإبراز مواطن الجمال في الأنثى، ذلك الجمال الطاغي الذي يتجلى في رسوم تلك الأجسام القوية الأصيلة ذات الخطوط المتعرجة والصافية في آن واحد.</a:t>
            </a:r>
          </a:p>
          <a:p>
            <a:pPr>
              <a:lnSpc>
                <a:spcPct val="150000"/>
              </a:lnSpc>
            </a:pPr>
            <a:r>
              <a:rPr lang="ar-EG" sz="2400" dirty="0">
                <a:latin typeface="Simplified Arabic" panose="02020603050405020304" pitchFamily="18" charset="-78"/>
                <a:cs typeface="Simplified Arabic" panose="02020603050405020304" pitchFamily="18" charset="-78"/>
              </a:rPr>
              <a:t>ولم يختلف طابع النبل والعظمة الذي كانت تتسم به النقوش في العصور السابقة، وإنما اقترن بها طابع الإغراء والفتنة اللذين لم يكن لهما وجود فيما مضى، أو أنهما لم يظهرا إلا نادرًا.</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2483442"/>
      </p:ext>
    </p:extLst>
  </p:cSld>
  <p:clrMapOvr>
    <a:masterClrMapping/>
  </p:clrMapOvr>
  <mc:AlternateContent xmlns:mc="http://schemas.openxmlformats.org/markup-compatibility/2006">
    <mc:Choice xmlns:p14="http://schemas.microsoft.com/office/powerpoint/2010/main" Requires="p14">
      <p:transition spd="slow" p14:dur="2000" advTm="50330"/>
    </mc:Choice>
    <mc:Fallback>
      <p:transition spd="slow" advTm="50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332656"/>
            <a:ext cx="8856984" cy="6525344"/>
          </a:xfrm>
        </p:spPr>
        <p:txBody>
          <a:bodyPr>
            <a:normAutofit/>
          </a:bodyPr>
          <a:lstStyle/>
          <a:p>
            <a:pPr algn="just">
              <a:lnSpc>
                <a:spcPct val="150000"/>
              </a:lnSpc>
            </a:pPr>
            <a:r>
              <a:rPr lang="ar-EG" sz="2400" dirty="0" smtClean="0">
                <a:latin typeface="Simplified Arabic" panose="02020603050405020304" pitchFamily="18" charset="-78"/>
                <a:cs typeface="Simplified Arabic" panose="02020603050405020304" pitchFamily="18" charset="-78"/>
              </a:rPr>
              <a:t>ونهجت المدرسة </a:t>
            </a:r>
            <a:r>
              <a:rPr lang="ar-EG" sz="2400" dirty="0" err="1" smtClean="0">
                <a:latin typeface="Simplified Arabic" panose="02020603050405020304" pitchFamily="18" charset="-78"/>
                <a:cs typeface="Simplified Arabic" panose="02020603050405020304" pitchFamily="18" charset="-78"/>
              </a:rPr>
              <a:t>الآتونية</a:t>
            </a:r>
            <a:r>
              <a:rPr lang="ar-EG" sz="2400" dirty="0" smtClean="0">
                <a:latin typeface="Simplified Arabic" panose="02020603050405020304" pitchFamily="18" charset="-78"/>
                <a:cs typeface="Simplified Arabic" panose="02020603050405020304" pitchFamily="18" charset="-78"/>
              </a:rPr>
              <a:t> في فن النقش نفس نهجها في فن النحت، وجاءت المناظر معبرة عن الفكر الديني في هذه المرحلة، وهو ما يبدو بوضوح في مقابر تل العمارنة والحاج قنديل.</a:t>
            </a:r>
          </a:p>
          <a:p>
            <a:pPr algn="just">
              <a:lnSpc>
                <a:spcPct val="150000"/>
              </a:lnSpc>
            </a:pPr>
            <a:r>
              <a:rPr lang="ar-EG" sz="2400" dirty="0" smtClean="0">
                <a:latin typeface="Simplified Arabic" panose="02020603050405020304" pitchFamily="18" charset="-78"/>
                <a:cs typeface="Simplified Arabic" panose="02020603050405020304" pitchFamily="18" charset="-78"/>
              </a:rPr>
              <a:t>بيد أن فن الأسرة الثامنة عشرة ظل مستمرًا على نفس المستوى طوال الأسرة التاسعة عشرة، تشهد على ذلك نقوش معبد سيتي الأول في أبيدوس، ومقبرته في وادي الملوك، ففي نقوش المعبد والمقبرة </a:t>
            </a:r>
            <a:r>
              <a:rPr lang="ar-EG" sz="2400" dirty="0" err="1" smtClean="0">
                <a:latin typeface="Simplified Arabic" panose="02020603050405020304" pitchFamily="18" charset="-78"/>
                <a:cs typeface="Simplified Arabic" panose="02020603050405020304" pitchFamily="18" charset="-78"/>
              </a:rPr>
              <a:t>يتجلي</a:t>
            </a:r>
            <a:r>
              <a:rPr lang="ar-EG" sz="2400" dirty="0" smtClean="0">
                <a:latin typeface="Simplified Arabic" panose="02020603050405020304" pitchFamily="18" charset="-78"/>
                <a:cs typeface="Simplified Arabic" panose="02020603050405020304" pitchFamily="18" charset="-78"/>
              </a:rPr>
              <a:t> جمال الأجسام تحت شفافية الغلائل، كما جرت العادة منذ أيام آمون </a:t>
            </a:r>
            <a:r>
              <a:rPr lang="ar-EG" sz="2400" dirty="0" err="1" smtClean="0">
                <a:latin typeface="Simplified Arabic" panose="02020603050405020304" pitchFamily="18" charset="-78"/>
                <a:cs typeface="Simplified Arabic" panose="02020603050405020304" pitchFamily="18" charset="-78"/>
              </a:rPr>
              <a:t>حوتب</a:t>
            </a:r>
            <a:r>
              <a:rPr lang="ar-EG" sz="2400" dirty="0" smtClean="0">
                <a:latin typeface="Simplified Arabic" panose="02020603050405020304" pitchFamily="18" charset="-78"/>
                <a:cs typeface="Simplified Arabic" panose="02020603050405020304" pitchFamily="18" charset="-78"/>
              </a:rPr>
              <a:t> الثالث، ثم تعبيرات الوجه الرصينة العذبة، وهي من سمات فن العمارنة، ولابد أن هذه السمات كانت آخر شعاع انبثق من فنان أفرغ كل جهده وطاقته.</a:t>
            </a:r>
          </a:p>
          <a:p>
            <a:endParaRPr lang="ar-EG" dirty="0"/>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457614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advTm="14567"/>
    </mc:Choice>
    <mc:Fallback>
      <p:transition spd="slow" advTm="1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9036496" cy="6741368"/>
          </a:xfrm>
        </p:spPr>
        <p:txBody>
          <a:bodyPr>
            <a:normAutofit/>
          </a:bodyPr>
          <a:lstStyle/>
          <a:p>
            <a:pPr algn="just"/>
            <a:r>
              <a:rPr lang="ar-EG" sz="2400" dirty="0">
                <a:latin typeface="Simplified Arabic" panose="02020603050405020304" pitchFamily="18" charset="-78"/>
                <a:cs typeface="Simplified Arabic" panose="02020603050405020304" pitchFamily="18" charset="-78"/>
              </a:rPr>
              <a:t>ثم أصاب الفنَّ شيءٌ من التراجع في عهد رمسيس الثاني الذي كان مغرمًا بإقامة العديد من العمائر، وكان بدوره في حاجة إلى عدد كبير من العمال، حتى لم يعد من الميسور أن ينتقي منهم الأكفاء. ويبدو هذا واضحاً في الأسلوب الفني الذي نفذت به في المناظر في معبدي أبو سمبل.</a:t>
            </a:r>
          </a:p>
          <a:p>
            <a:pPr algn="just"/>
            <a:r>
              <a:rPr lang="ar-EG" sz="2400" dirty="0">
                <a:latin typeface="Simplified Arabic" panose="02020603050405020304" pitchFamily="18" charset="-78"/>
                <a:cs typeface="Simplified Arabic" panose="02020603050405020304" pitchFamily="18" charset="-78"/>
              </a:rPr>
              <a:t>والسمة الواضحة للفن في هذه الفترة هي الضخامة التي جاءت على حساب التفاصيل. كما أن الاهتمام بتحسين الصورة قد تلاشي تمامًا، الأمر الذي يمكن التثبت منه في مناظر معركة قادش الشهيرة.</a:t>
            </a:r>
          </a:p>
          <a:p>
            <a:pPr algn="just"/>
            <a:r>
              <a:rPr lang="ar-EG" sz="2400" dirty="0">
                <a:latin typeface="Simplified Arabic" panose="02020603050405020304" pitchFamily="18" charset="-78"/>
                <a:cs typeface="Simplified Arabic" panose="02020603050405020304" pitchFamily="18" charset="-78"/>
              </a:rPr>
              <a:t>وفي عهد رمسيس الثالث استمرت الأشكال في الاستطالة والتمدد حتى غدت نحيلة، ومع أن صورة رمسيس الثالث وهو يصطاد على أحد جدران معبد هابو تحقق هذا التطور إلى حد كبير، فإن لها رغم ذلك قيمة تتصل بالواقعية المؤثرة التي تتمثل في مشهد احتضار الثيران التي أصابتها السهام.</a:t>
            </a:r>
          </a:p>
          <a:p>
            <a:pPr algn="just"/>
            <a:r>
              <a:rPr lang="ar-EG" sz="2400" dirty="0">
                <a:latin typeface="Simplified Arabic" panose="02020603050405020304" pitchFamily="18" charset="-78"/>
                <a:cs typeface="Simplified Arabic" panose="02020603050405020304" pitchFamily="18" charset="-78"/>
              </a:rPr>
              <a:t>أما عن الرسم فقد بلغ الذروة في عهد الدولة الحديثة، ومر بنفس المراحل التي مر بها النقش. فمن الأسرة الثامنة عشرة أمثلة على ذلك في مقبرة "</a:t>
            </a:r>
            <a:r>
              <a:rPr lang="ar-EG" sz="2400" dirty="0" err="1">
                <a:latin typeface="Simplified Arabic" panose="02020603050405020304" pitchFamily="18" charset="-78"/>
                <a:cs typeface="Simplified Arabic" panose="02020603050405020304" pitchFamily="18" charset="-78"/>
              </a:rPr>
              <a:t>رخميرع</a:t>
            </a:r>
            <a:r>
              <a:rPr lang="ar-EG" sz="2400" dirty="0">
                <a:latin typeface="Simplified Arabic" panose="02020603050405020304" pitchFamily="18" charset="-78"/>
                <a:cs typeface="Simplified Arabic" panose="02020603050405020304" pitchFamily="18" charset="-78"/>
              </a:rPr>
              <a:t>" وزير تحتمس الثالث، حيث صفاء الخطوط التي تصور الأجسام، والقدرة الفائقة على التعبير</a:t>
            </a:r>
            <a:r>
              <a:rPr lang="ar-EG" dirty="0"/>
              <a:t>.</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90812610"/>
      </p:ext>
    </p:extLst>
  </p:cSld>
  <p:clrMapOvr>
    <a:masterClrMapping/>
  </p:clrMapOvr>
  <mc:AlternateContent xmlns:mc="http://schemas.openxmlformats.org/markup-compatibility/2006">
    <mc:Choice xmlns:p14="http://schemas.microsoft.com/office/powerpoint/2010/main" Requires="p14">
      <p:transition spd="slow" p14:dur="2000" advTm="56155"/>
    </mc:Choice>
    <mc:Fallback>
      <p:transition spd="slow" advTm="5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9144000" cy="6669360"/>
          </a:xfrm>
        </p:spPr>
        <p:txBody>
          <a:bodyPr>
            <a:normAutofit/>
          </a:bodyPr>
          <a:lstStyle/>
          <a:p>
            <a:pPr algn="just">
              <a:lnSpc>
                <a:spcPct val="150000"/>
              </a:lnSpc>
            </a:pPr>
            <a:r>
              <a:rPr lang="ar-EG" sz="2400" dirty="0">
                <a:latin typeface="Simplified Arabic" panose="02020603050405020304" pitchFamily="18" charset="-78"/>
                <a:cs typeface="Simplified Arabic" panose="02020603050405020304" pitchFamily="18" charset="-78"/>
              </a:rPr>
              <a:t>والنقوش البارزة في معبد الدير البحري من أحسن الأمثلة لهذا النوع من النقوش، فالجنود وحاملو القرابين يتحركون في رشاقة وحرية أوفر من ذي قبل. وتجلت قدرة الفنان على الدقة في رسم أعضاء الجسد بالنسبة للرجال والنساء على السواء، كما وضحت مَلَكَة الملاحظة لديه في قدرته على تصوير ملكة بلاد </a:t>
            </a:r>
            <a:r>
              <a:rPr lang="ar-EG" sz="2400" dirty="0" err="1">
                <a:latin typeface="Simplified Arabic" panose="02020603050405020304" pitchFamily="18" charset="-78"/>
                <a:cs typeface="Simplified Arabic" panose="02020603050405020304" pitchFamily="18" charset="-78"/>
              </a:rPr>
              <a:t>بونت</a:t>
            </a:r>
            <a:r>
              <a:rPr lang="ar-EG" sz="2400" dirty="0">
                <a:latin typeface="Simplified Arabic" panose="02020603050405020304" pitchFamily="18" charset="-78"/>
                <a:cs typeface="Simplified Arabic" panose="02020603050405020304" pitchFamily="18" charset="-78"/>
              </a:rPr>
              <a:t> البدينة في واقعية بعيدة عن أي مبالغة كاريكاتورية.</a:t>
            </a:r>
          </a:p>
          <a:p>
            <a:pPr algn="just">
              <a:lnSpc>
                <a:spcPct val="150000"/>
              </a:lnSpc>
            </a:pPr>
            <a:r>
              <a:rPr lang="ar-EG" sz="2400" dirty="0">
                <a:latin typeface="Simplified Arabic" panose="02020603050405020304" pitchFamily="18" charset="-78"/>
                <a:cs typeface="Simplified Arabic" panose="02020603050405020304" pitchFamily="18" charset="-78"/>
              </a:rPr>
              <a:t>أما النقش الغائر الذي عرف منذ الدولة القديمة، والذي ازدهر في عصر الدولة الحديثة، فقد كان من شأنه حفظ حواف الأشكال المنقوشة وخطوطها الخارجية من التلف. ولهذا فقد فضل الفنانون استخدامه منذ هذا العهد في تزيين </a:t>
            </a:r>
            <a:r>
              <a:rPr lang="ar-EG" sz="2400" dirty="0" err="1">
                <a:latin typeface="Simplified Arabic" panose="02020603050405020304" pitchFamily="18" charset="-78"/>
                <a:cs typeface="Simplified Arabic" panose="02020603050405020304" pitchFamily="18" charset="-78"/>
              </a:rPr>
              <a:t>الحوائط</a:t>
            </a:r>
            <a:r>
              <a:rPr lang="ar-EG" sz="2400" dirty="0">
                <a:latin typeface="Simplified Arabic" panose="02020603050405020304" pitchFamily="18" charset="-78"/>
                <a:cs typeface="Simplified Arabic" panose="02020603050405020304" pitchFamily="18" charset="-78"/>
              </a:rPr>
              <a:t> الخارجية للمعابد. وقد استخدم هذا الأسلوب بطريقة منظمة في عهد رمسيس الثاني.</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18825434"/>
      </p:ext>
    </p:extLst>
  </p:cSld>
  <p:clrMapOvr>
    <a:masterClrMapping/>
  </p:clrMapOvr>
  <mc:AlternateContent xmlns:mc="http://schemas.openxmlformats.org/markup-compatibility/2006">
    <mc:Choice xmlns:p14="http://schemas.microsoft.com/office/powerpoint/2010/main" Requires="p14">
      <p:transition spd="slow" p14:dur="2000" advTm="12110"/>
    </mc:Choice>
    <mc:Fallback>
      <p:transition spd="slow" advTm="12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9036496" cy="6669360"/>
          </a:xfrm>
        </p:spPr>
        <p:txBody>
          <a:bodyPr>
            <a:normAutofit fontScale="92500" lnSpcReduction="20000"/>
          </a:bodyPr>
          <a:lstStyle/>
          <a:p>
            <a:pPr algn="just">
              <a:lnSpc>
                <a:spcPct val="150000"/>
              </a:lnSpc>
            </a:pPr>
            <a:r>
              <a:rPr lang="ar-EG" sz="2600" dirty="0">
                <a:latin typeface="Simplified Arabic" panose="02020603050405020304" pitchFamily="18" charset="-78"/>
                <a:cs typeface="Simplified Arabic" panose="02020603050405020304" pitchFamily="18" charset="-78"/>
              </a:rPr>
              <a:t>ونجح الفنان في هذا العصر في تصوير الشخصيات الأجنبية بصفاتهم العنصرية وبطباعهم، فصوَّر الزنوج </a:t>
            </a:r>
            <a:r>
              <a:rPr lang="ar-EG" sz="2600" dirty="0" err="1">
                <a:latin typeface="Simplified Arabic" panose="02020603050405020304" pitchFamily="18" charset="-78"/>
                <a:cs typeface="Simplified Arabic" panose="02020603050405020304" pitchFamily="18" charset="-78"/>
              </a:rPr>
              <a:t>بمرحهم</a:t>
            </a:r>
            <a:r>
              <a:rPr lang="ar-EG" sz="2600" dirty="0">
                <a:latin typeface="Simplified Arabic" panose="02020603050405020304" pitchFamily="18" charset="-78"/>
                <a:cs typeface="Simplified Arabic" panose="02020603050405020304" pitchFamily="18" charset="-78"/>
              </a:rPr>
              <a:t> وحركاتهم الصبيانية التي تدعو إلى السخرية، والآسيويين بأوضاعهم الراكعة </a:t>
            </a:r>
            <a:r>
              <a:rPr lang="ar-EG" sz="2600" dirty="0" err="1">
                <a:latin typeface="Simplified Arabic" panose="02020603050405020304" pitchFamily="18" charset="-78"/>
                <a:cs typeface="Simplified Arabic" panose="02020603050405020304" pitchFamily="18" charset="-78"/>
              </a:rPr>
              <a:t>المستعطفة</a:t>
            </a:r>
            <a:r>
              <a:rPr lang="ar-EG" sz="2600" dirty="0">
                <a:latin typeface="Simplified Arabic" panose="02020603050405020304" pitchFamily="18" charset="-78"/>
                <a:cs typeface="Simplified Arabic" panose="02020603050405020304" pitchFamily="18" charset="-78"/>
              </a:rPr>
              <a:t>.</a:t>
            </a:r>
          </a:p>
          <a:p>
            <a:pPr algn="just">
              <a:lnSpc>
                <a:spcPct val="150000"/>
              </a:lnSpc>
            </a:pPr>
            <a:r>
              <a:rPr lang="ar-EG" sz="2600" dirty="0">
                <a:latin typeface="Simplified Arabic" panose="02020603050405020304" pitchFamily="18" charset="-78"/>
                <a:cs typeface="Simplified Arabic" panose="02020603050405020304" pitchFamily="18" charset="-78"/>
              </a:rPr>
              <a:t>وأتقن الفنان تصوير مناظر الصيد التقليدية كصيد الطيور والأسماك والحيوانات، وهي المناظر المعتادة منذ بداية التاريخ المصري.</a:t>
            </a:r>
          </a:p>
          <a:p>
            <a:pPr algn="just">
              <a:lnSpc>
                <a:spcPct val="150000"/>
              </a:lnSpc>
            </a:pPr>
            <a:r>
              <a:rPr lang="ar-EG" sz="2600" dirty="0">
                <a:latin typeface="Simplified Arabic" panose="02020603050405020304" pitchFamily="18" charset="-78"/>
                <a:cs typeface="Simplified Arabic" panose="02020603050405020304" pitchFamily="18" charset="-78"/>
              </a:rPr>
              <a:t>وكثرت مشاهد الولائم والأعياد في الدولة الحديثة، حيث يبدو الرجال تخدمهم حسناوات، والنساء تقوم على خدمتهن خادمات صغيرات عاريات، ويزيد من أبهة تلك الحفلات الثياب الفاخرة، والأردية الجميلة الشفافة ذات </a:t>
            </a:r>
            <a:r>
              <a:rPr lang="ar-EG" sz="2600" dirty="0" err="1">
                <a:latin typeface="Simplified Arabic" panose="02020603050405020304" pitchFamily="18" charset="-78"/>
                <a:cs typeface="Simplified Arabic" panose="02020603050405020304" pitchFamily="18" charset="-78"/>
              </a:rPr>
              <a:t>الثنيات</a:t>
            </a:r>
            <a:r>
              <a:rPr lang="ar-EG" sz="2600" dirty="0">
                <a:latin typeface="Simplified Arabic" panose="02020603050405020304" pitchFamily="18" charset="-78"/>
                <a:cs typeface="Simplified Arabic" panose="02020603050405020304" pitchFamily="18" charset="-78"/>
              </a:rPr>
              <a:t>، والشعور المستعارة الجميلة.</a:t>
            </a:r>
          </a:p>
          <a:p>
            <a:pPr algn="just">
              <a:lnSpc>
                <a:spcPct val="150000"/>
              </a:lnSpc>
            </a:pPr>
            <a:r>
              <a:rPr lang="ar-EG" sz="2600" dirty="0">
                <a:latin typeface="Simplified Arabic" panose="02020603050405020304" pitchFamily="18" charset="-78"/>
                <a:cs typeface="Simplified Arabic" panose="02020603050405020304" pitchFamily="18" charset="-78"/>
              </a:rPr>
              <a:t>وظهرت بعض التفاصيل الهزلية، فهذه سيدة ظمأى تبسط إلى إحدى الخادمات كأسها في حركة ملحة مخبرة إياها بأن حلقها جاف كالتبن، وأخرى يعتريها غثيان ربما من الإفراط في الشرب.</a:t>
            </a:r>
          </a:p>
          <a:p>
            <a:pPr algn="just">
              <a:lnSpc>
                <a:spcPct val="150000"/>
              </a:lnSpc>
            </a:pPr>
            <a:r>
              <a:rPr lang="ar-EG" sz="2600" dirty="0">
                <a:latin typeface="Simplified Arabic" panose="02020603050405020304" pitchFamily="18" charset="-78"/>
                <a:cs typeface="Simplified Arabic" panose="02020603050405020304" pitchFamily="18" charset="-78"/>
              </a:rPr>
              <a:t>وظل فن الرسم متقدمًا طوال الأسرة التاسعة عشرة، تشهد على ذلك رسوم عهد سيتي الأول، ورمسيس الثاني، وإن فقدت الخطوط في عهد الأخير بعض مرونتها.</a:t>
            </a:r>
          </a:p>
          <a:p>
            <a:pPr algn="just"/>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80705630"/>
      </p:ext>
    </p:extLst>
  </p:cSld>
  <p:clrMapOvr>
    <a:masterClrMapping/>
  </p:clrMapOvr>
  <mc:AlternateContent xmlns:mc="http://schemas.openxmlformats.org/markup-compatibility/2006">
    <mc:Choice xmlns:p14="http://schemas.microsoft.com/office/powerpoint/2010/main" Requires="p14">
      <p:transition spd="slow" p14:dur="2000" advTm="14967"/>
    </mc:Choice>
    <mc:Fallback>
      <p:transition spd="slow" advTm="14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60648"/>
            <a:ext cx="9144000" cy="6597352"/>
          </a:xfrm>
        </p:spPr>
        <p:txBody>
          <a:bodyPr>
            <a:normAutofit/>
          </a:bodyPr>
          <a:lstStyle/>
          <a:p>
            <a:pPr algn="just"/>
            <a:r>
              <a:rPr lang="ar-EG" sz="2600" dirty="0">
                <a:latin typeface="Simplified Arabic" panose="02020603050405020304" pitchFamily="18" charset="-78"/>
                <a:cs typeface="Simplified Arabic" panose="02020603050405020304" pitchFamily="18" charset="-78"/>
              </a:rPr>
              <a:t>وفي عهد رمسيس الثالث احتفظ الفنان بالخطوط العامة، وإن اختفت بعض التفاصيل، وقل تنوع الألوان وضعف بريقها، وحل بها التدهور.</a:t>
            </a:r>
          </a:p>
          <a:p>
            <a:pPr algn="just"/>
            <a:r>
              <a:rPr lang="ar-EG" sz="2600" dirty="0">
                <a:latin typeface="Simplified Arabic" panose="02020603050405020304" pitchFamily="18" charset="-78"/>
                <a:cs typeface="Simplified Arabic" panose="02020603050405020304" pitchFamily="18" charset="-78"/>
              </a:rPr>
              <a:t>وفي عهد أواخر </a:t>
            </a:r>
            <a:r>
              <a:rPr lang="ar-EG" sz="2600" dirty="0" err="1">
                <a:latin typeface="Simplified Arabic" panose="02020603050405020304" pitchFamily="18" charset="-78"/>
                <a:cs typeface="Simplified Arabic" panose="02020603050405020304" pitchFamily="18" charset="-78"/>
              </a:rPr>
              <a:t>الرعامسة</a:t>
            </a:r>
            <a:r>
              <a:rPr lang="ar-EG" sz="2600" dirty="0">
                <a:latin typeface="Simplified Arabic" panose="02020603050405020304" pitchFamily="18" charset="-78"/>
                <a:cs typeface="Simplified Arabic" panose="02020603050405020304" pitchFamily="18" charset="-78"/>
              </a:rPr>
              <a:t>، أخذ فن الرسم في الاضمحلال شأنه في ذلك شأن بقية الفنون </a:t>
            </a:r>
            <a:r>
              <a:rPr lang="ar-EG" sz="2600" dirty="0" err="1">
                <a:latin typeface="Simplified Arabic" panose="02020603050405020304" pitchFamily="18" charset="-78"/>
                <a:cs typeface="Simplified Arabic" panose="02020603050405020304" pitchFamily="18" charset="-78"/>
              </a:rPr>
              <a:t>الأخري</a:t>
            </a:r>
            <a:r>
              <a:rPr lang="ar-EG" sz="2600" dirty="0">
                <a:latin typeface="Simplified Arabic" panose="02020603050405020304" pitchFamily="18" charset="-78"/>
                <a:cs typeface="Simplified Arabic" panose="02020603050405020304" pitchFamily="18" charset="-78"/>
              </a:rPr>
              <a:t>.</a:t>
            </a:r>
          </a:p>
          <a:p>
            <a:pPr algn="just"/>
            <a:r>
              <a:rPr lang="ar-EG" sz="2600" dirty="0">
                <a:latin typeface="Simplified Arabic" panose="02020603050405020304" pitchFamily="18" charset="-78"/>
                <a:cs typeface="Simplified Arabic" panose="02020603050405020304" pitchFamily="18" charset="-78"/>
              </a:rPr>
              <a:t>وقبل نهاية المطاف عن فنون النحت والنقش والرسم في الدولة الحديثة، نود أن نشير إلى نقطة تتعلق بالفنانين الذين حملوا على أكتافهم عبء الحياة الفنية طوال عصور التاريخ المصري القديم. تلك هي عدم السماح للفنان بتسجيل اسمه على العمل الفني الذي ربما يكون قد قضى الكثير من سني عمره من أجل إنجازه.</a:t>
            </a:r>
          </a:p>
          <a:p>
            <a:pPr algn="just"/>
            <a:r>
              <a:rPr lang="ar-EG" sz="2600" dirty="0">
                <a:latin typeface="Simplified Arabic" panose="02020603050405020304" pitchFamily="18" charset="-78"/>
                <a:cs typeface="Simplified Arabic" panose="02020603050405020304" pitchFamily="18" charset="-78"/>
              </a:rPr>
              <a:t>فبالرغم من استطاعتنا تمييز فن عصر من الآخر. وفن مدرسة من الأخرى، إلا أننا غير قادرين على أن نعرف أكثر من ذلك. فليس هناك توجه بأن يذيل الفنان عمله باسمه، اللهم إلا في بعض الحالات التي تعد على الأصابع، حيث عثر بمحض الصدفة على اسم الفنان الذي صنعها</a:t>
            </a:r>
            <a:r>
              <a:rPr lang="ar-EG" dirty="0"/>
              <a:t>.</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86129926"/>
      </p:ext>
    </p:extLst>
  </p:cSld>
  <p:clrMapOvr>
    <a:masterClrMapping/>
  </p:clrMapOvr>
  <mc:AlternateContent xmlns:mc="http://schemas.openxmlformats.org/markup-compatibility/2006">
    <mc:Choice xmlns:p14="http://schemas.microsoft.com/office/powerpoint/2010/main" Requires="p14">
      <p:transition spd="slow" p14:dur="2000" advTm="43556"/>
    </mc:Choice>
    <mc:Fallback>
      <p:transition spd="slow" advTm="43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0"/>
            <a:ext cx="9036496" cy="6858000"/>
          </a:xfrm>
        </p:spPr>
        <p:txBody>
          <a:bodyPr>
            <a:normAutofit lnSpcReduction="10000"/>
          </a:bodyPr>
          <a:lstStyle/>
          <a:p>
            <a:pPr algn="just">
              <a:lnSpc>
                <a:spcPct val="130000"/>
              </a:lnSpc>
            </a:pPr>
            <a:r>
              <a:rPr lang="ar-EG" sz="2600" dirty="0">
                <a:latin typeface="Simplified Arabic" panose="02020603050405020304" pitchFamily="18" charset="-78"/>
                <a:cs typeface="Simplified Arabic" panose="02020603050405020304" pitchFamily="18" charset="-78"/>
              </a:rPr>
              <a:t>وإذا كان من الصعب علينا التعرف على الأسباب التي من أجلها ندر توقيع الفنان المصري، فإنه من الصعب أيضاً معرفة القصد من تدوين الاسم في الحالات القليلة المعروفة. فهل أراد الفنان أن يسجل اعتزازه بما قد فعلت يداه، أم أراد أن يضمن لنفسه سبيلاً ليحيا حياة أبدية.</a:t>
            </a:r>
          </a:p>
          <a:p>
            <a:pPr algn="just">
              <a:lnSpc>
                <a:spcPct val="130000"/>
              </a:lnSpc>
            </a:pPr>
            <a:r>
              <a:rPr lang="ar-EG" sz="2600" dirty="0">
                <a:latin typeface="Simplified Arabic" panose="02020603050405020304" pitchFamily="18" charset="-78"/>
                <a:cs typeface="Simplified Arabic" panose="02020603050405020304" pitchFamily="18" charset="-78"/>
              </a:rPr>
              <a:t>وعلى أية حال فالفنان المصري، سواء أكان رسامًا أم مثالاً، فإنه ربما اعتبر من الناحية الاجتماعية كصانع ينتمي للطبقة الدنيا.</a:t>
            </a:r>
          </a:p>
          <a:p>
            <a:pPr algn="just">
              <a:lnSpc>
                <a:spcPct val="130000"/>
              </a:lnSpc>
            </a:pPr>
            <a:r>
              <a:rPr lang="ar-EG" sz="2600" dirty="0">
                <a:latin typeface="Simplified Arabic" panose="02020603050405020304" pitchFamily="18" charset="-78"/>
                <a:cs typeface="Simplified Arabic" panose="02020603050405020304" pitchFamily="18" charset="-78"/>
              </a:rPr>
              <a:t>وفي الوقت الذي نرى فيه الكتب المدرسية تتحدث عن الفنان وأعماله بكل معاني عدم التقدير، نجد أن أعمال الفنان كانت تحظى باهتمام، كما يبدو من أدلة كثيرة أنه استمتع في حياته الدنيوية بمقام لا بأس به.</a:t>
            </a:r>
          </a:p>
          <a:p>
            <a:pPr algn="just">
              <a:lnSpc>
                <a:spcPct val="130000"/>
              </a:lnSpc>
            </a:pPr>
            <a:r>
              <a:rPr lang="ar-EG" sz="2600" dirty="0">
                <a:latin typeface="Simplified Arabic" panose="02020603050405020304" pitchFamily="18" charset="-78"/>
                <a:cs typeface="Simplified Arabic" panose="02020603050405020304" pitchFamily="18" charset="-78"/>
              </a:rPr>
              <a:t>فرئيس كهنة منف في الدولة القديمة كان يعد رئيسًا أعلى للفنانين، ويحمل لقب المشرف العام على الفنانين.</a:t>
            </a:r>
          </a:p>
          <a:p>
            <a:pPr algn="just">
              <a:lnSpc>
                <a:spcPct val="130000"/>
              </a:lnSpc>
            </a:pPr>
            <a:r>
              <a:rPr lang="ar-EG" sz="2600" dirty="0">
                <a:latin typeface="Simplified Arabic" panose="02020603050405020304" pitchFamily="18" charset="-78"/>
                <a:cs typeface="Simplified Arabic" panose="02020603050405020304" pitchFamily="18" charset="-78"/>
              </a:rPr>
              <a:t>ونجد في عصر الدولة الحديثة رجلاً يلقب نفسه بـ رئيس جميع فناني الملك، وقد صور في مقبرته صورًا للمصانع التي تصنع فيها الأجزاء المعمارية المختلفة.</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40637631"/>
      </p:ext>
    </p:extLst>
  </p:cSld>
  <p:clrMapOvr>
    <a:masterClrMapping/>
  </p:clrMapOvr>
  <mc:AlternateContent xmlns:mc="http://schemas.openxmlformats.org/markup-compatibility/2006">
    <mc:Choice xmlns:p14="http://schemas.microsoft.com/office/powerpoint/2010/main" Requires="p14">
      <p:transition spd="slow" p14:dur="2000" advTm="700"/>
    </mc:Choice>
    <mc:Fallback>
      <p:transition spd="slow" advTm="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16632"/>
            <a:ext cx="9036496" cy="6624736"/>
          </a:xfrm>
        </p:spPr>
        <p:txBody>
          <a:bodyPr>
            <a:normAutofit fontScale="92500" lnSpcReduction="10000"/>
          </a:bodyPr>
          <a:lstStyle/>
          <a:p>
            <a:pPr algn="just">
              <a:lnSpc>
                <a:spcPct val="130000"/>
              </a:lnSpc>
            </a:pPr>
            <a:r>
              <a:rPr lang="ar-EG" sz="2800" dirty="0">
                <a:latin typeface="Simplified Arabic" panose="02020603050405020304" pitchFamily="18" charset="-78"/>
                <a:cs typeface="Simplified Arabic" panose="02020603050405020304" pitchFamily="18" charset="-78"/>
              </a:rPr>
              <a:t>ولا نزاع في أن وجود صورة رسام أو مثال بين الصور الثانوية المنقوشة على جدران إحدى المقابر، ثم كتابة الاسم تحت هذه الصورة، يحمل في طياته ما يجعلنا نفترض أن هذا الرسام أو المثال هو الذي قام بالعمل في هذه الفترة، وأنه أراد تخليد اسمه فيها. فمثلا عثر في مقبرة رئيس مثالي قصر الملكة "تي" بتل العمارنة - على صورة تماثيل رئيس مثالي الملكة المدعو "</a:t>
            </a:r>
            <a:r>
              <a:rPr lang="ar-EG" sz="2800" dirty="0" err="1">
                <a:latin typeface="Simplified Arabic" panose="02020603050405020304" pitchFamily="18" charset="-78"/>
                <a:cs typeface="Simplified Arabic" panose="02020603050405020304" pitchFamily="18" charset="-78"/>
              </a:rPr>
              <a:t>يو</a:t>
            </a:r>
            <a:r>
              <a:rPr lang="ar-EG" sz="2800" dirty="0">
                <a:latin typeface="Simplified Arabic" panose="02020603050405020304" pitchFamily="18" charset="-78"/>
                <a:cs typeface="Simplified Arabic" panose="02020603050405020304" pitchFamily="18" charset="-78"/>
              </a:rPr>
              <a:t> تي" وهو في مقر عمله منهمكاً في إكمال تكوين تمثال </a:t>
            </a:r>
            <a:r>
              <a:rPr lang="ar-EG" sz="2800" dirty="0" err="1">
                <a:latin typeface="Simplified Arabic" panose="02020603050405020304" pitchFamily="18" charset="-78"/>
                <a:cs typeface="Simplified Arabic" panose="02020603050405020304" pitchFamily="18" charset="-78"/>
              </a:rPr>
              <a:t>لإحدي</a:t>
            </a:r>
            <a:r>
              <a:rPr lang="ar-EG" sz="2800" dirty="0">
                <a:latin typeface="Simplified Arabic" panose="02020603050405020304" pitchFamily="18" charset="-78"/>
                <a:cs typeface="Simplified Arabic" panose="02020603050405020304" pitchFamily="18" charset="-78"/>
              </a:rPr>
              <a:t> الأميرات، ووقف إلى جانبه اثنان من تلاميذه يراقبان باهتمام ما يصنعه معلمهما، في حين انصرف اثنان آخران إلى العمل، أحدهما في رأس تمثال والثاني في كرسي. ومن الغريب أن اسم "</a:t>
            </a:r>
            <a:r>
              <a:rPr lang="ar-EG" sz="2800" dirty="0" err="1">
                <a:latin typeface="Simplified Arabic" panose="02020603050405020304" pitchFamily="18" charset="-78"/>
                <a:cs typeface="Simplified Arabic" panose="02020603050405020304" pitchFamily="18" charset="-78"/>
              </a:rPr>
              <a:t>يو</a:t>
            </a:r>
            <a:r>
              <a:rPr lang="ar-EG" sz="2800" dirty="0">
                <a:latin typeface="Simplified Arabic" panose="02020603050405020304" pitchFamily="18" charset="-78"/>
                <a:cs typeface="Simplified Arabic" panose="02020603050405020304" pitchFamily="18" charset="-78"/>
              </a:rPr>
              <a:t> تي" نقش مرتين حول صورته، وظهر في إحداهما الاسم مكتوباً بالطريقة العادية، في حين كتب في الثانية بشكل يشبه التوقيع.</a:t>
            </a:r>
          </a:p>
          <a:p>
            <a:pPr algn="just">
              <a:lnSpc>
                <a:spcPct val="130000"/>
              </a:lnSpc>
            </a:pPr>
            <a:r>
              <a:rPr lang="ar-EG" sz="2800" dirty="0">
                <a:latin typeface="Simplified Arabic" panose="02020603050405020304" pitchFamily="18" charset="-78"/>
                <a:cs typeface="Simplified Arabic" panose="02020603050405020304" pitchFamily="18" charset="-78"/>
              </a:rPr>
              <a:t>وهناك نوع آخر من توقيع الفنان ظهر في عصر الدولة القديمة، إذ عثر في مقبرة </a:t>
            </a:r>
            <a:r>
              <a:rPr lang="ar-EG" sz="2800" dirty="0" err="1">
                <a:latin typeface="Simplified Arabic" panose="02020603050405020304" pitchFamily="18" charset="-78"/>
                <a:cs typeface="Simplified Arabic" panose="02020603050405020304" pitchFamily="18" charset="-78"/>
              </a:rPr>
              <a:t>بتاح</a:t>
            </a:r>
            <a:r>
              <a:rPr lang="ar-EG" sz="2800" dirty="0">
                <a:latin typeface="Simplified Arabic" panose="02020603050405020304" pitchFamily="18" charset="-78"/>
                <a:cs typeface="Simplified Arabic" panose="02020603050405020304" pitchFamily="18" charset="-78"/>
              </a:rPr>
              <a:t> </a:t>
            </a:r>
            <a:r>
              <a:rPr lang="ar-EG" sz="2800" dirty="0" err="1">
                <a:latin typeface="Simplified Arabic" panose="02020603050405020304" pitchFamily="18" charset="-78"/>
                <a:cs typeface="Simplified Arabic" panose="02020603050405020304" pitchFamily="18" charset="-78"/>
              </a:rPr>
              <a:t>حوتب</a:t>
            </a:r>
            <a:r>
              <a:rPr lang="ar-EG" sz="2800" dirty="0">
                <a:latin typeface="Simplified Arabic" panose="02020603050405020304" pitchFamily="18" charset="-78"/>
                <a:cs typeface="Simplified Arabic" panose="02020603050405020304" pitchFamily="18" charset="-78"/>
              </a:rPr>
              <a:t> بسقارة على صورة للفنان، رسمت في الركن الأيسر بأسفل أحد جدران المقبرة.</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6882593"/>
      </p:ext>
    </p:extLst>
  </p:cSld>
  <p:clrMapOvr>
    <a:masterClrMapping/>
  </p:clrMapOvr>
  <mc:AlternateContent xmlns:mc="http://schemas.openxmlformats.org/markup-compatibility/2006">
    <mc:Choice xmlns:p14="http://schemas.microsoft.com/office/powerpoint/2010/main" Requires="p14">
      <p:transition spd="slow" p14:dur="2000" advTm="599"/>
    </mc:Choice>
    <mc:Fallback>
      <p:transition spd="slow" advTm="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EG" dirty="0" smtClean="0"/>
              <a:t>أنواع المدارس الفنية في عصر الدولة الحديثة </a:t>
            </a:r>
            <a:endParaRPr lang="ar-EG" dirty="0"/>
          </a:p>
        </p:txBody>
      </p:sp>
      <p:sp>
        <p:nvSpPr>
          <p:cNvPr id="3" name="Content Placeholder 2"/>
          <p:cNvSpPr>
            <a:spLocks noGrp="1"/>
          </p:cNvSpPr>
          <p:nvPr>
            <p:ph idx="1"/>
          </p:nvPr>
        </p:nvSpPr>
        <p:spPr/>
        <p:txBody>
          <a:bodyPr>
            <a:normAutofit fontScale="85000" lnSpcReduction="10000"/>
          </a:bodyPr>
          <a:lstStyle/>
          <a:p>
            <a:pPr marL="514350" indent="-514350">
              <a:lnSpc>
                <a:spcPct val="150000"/>
              </a:lnSpc>
              <a:buAutoNum type="arabic2Minus"/>
            </a:pPr>
            <a:r>
              <a:rPr lang="ar-EG" dirty="0" smtClean="0"/>
              <a:t>المدرسة المثالية</a:t>
            </a:r>
          </a:p>
          <a:p>
            <a:pPr marL="514350" indent="-514350">
              <a:lnSpc>
                <a:spcPct val="150000"/>
              </a:lnSpc>
              <a:buAutoNum type="arabic2Minus"/>
            </a:pPr>
            <a:r>
              <a:rPr lang="ar-EG" dirty="0" smtClean="0"/>
              <a:t>المدرسة الواقعية </a:t>
            </a:r>
          </a:p>
          <a:p>
            <a:pPr marL="514350" indent="-514350">
              <a:lnSpc>
                <a:spcPct val="150000"/>
              </a:lnSpc>
              <a:buAutoNum type="arabic2Minus"/>
            </a:pPr>
            <a:r>
              <a:rPr lang="ar-EG" dirty="0"/>
              <a:t> </a:t>
            </a:r>
            <a:r>
              <a:rPr lang="ar-EG" dirty="0" smtClean="0"/>
              <a:t>المدرسة التي جمعت بين المدرسة المثالية والواقعية </a:t>
            </a:r>
          </a:p>
          <a:p>
            <a:pPr marL="514350" indent="-514350">
              <a:lnSpc>
                <a:spcPct val="150000"/>
              </a:lnSpc>
              <a:buFont typeface="+mj-cs"/>
              <a:buAutoNum type="arabic2Minus"/>
            </a:pPr>
            <a:r>
              <a:rPr lang="ar-EG" dirty="0" smtClean="0"/>
              <a:t> المدرسة </a:t>
            </a:r>
            <a:r>
              <a:rPr lang="ar-EG" dirty="0" err="1" smtClean="0"/>
              <a:t>الآتونية</a:t>
            </a:r>
            <a:r>
              <a:rPr lang="ar-EG" dirty="0" smtClean="0"/>
              <a:t>.</a:t>
            </a:r>
          </a:p>
          <a:p>
            <a:pPr marL="0" indent="0">
              <a:lnSpc>
                <a:spcPct val="150000"/>
              </a:lnSpc>
              <a:buNone/>
            </a:pPr>
            <a:r>
              <a:rPr lang="ar-EG" dirty="0" smtClean="0"/>
              <a:t>المدارس الفنية عند قدماء المصريين (بحث كامل) </a:t>
            </a:r>
          </a:p>
          <a:p>
            <a:pPr marL="0" indent="0">
              <a:lnSpc>
                <a:spcPct val="150000"/>
              </a:lnSpc>
              <a:buNone/>
            </a:pPr>
            <a:r>
              <a:rPr lang="en-US" dirty="0">
                <a:hlinkClick r:id="rId4"/>
              </a:rPr>
              <a:t>https://www.civgrds.com/pharaohs-art-schools-1.html</a:t>
            </a:r>
            <a:endParaRPr lang="ar-EG" dirty="0" smtClean="0"/>
          </a:p>
          <a:p>
            <a:pPr marL="0" indent="0">
              <a:buNone/>
            </a:pP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54061668"/>
      </p:ext>
    </p:extLst>
  </p:cSld>
  <p:clrMapOvr>
    <a:masterClrMapping/>
  </p:clrMapOvr>
  <mc:AlternateContent xmlns:mc="http://schemas.openxmlformats.org/markup-compatibility/2006">
    <mc:Choice xmlns:p14="http://schemas.microsoft.com/office/powerpoint/2010/main" Requires="p14">
      <p:transition spd="slow" p14:dur="2000" advTm="15940"/>
    </mc:Choice>
    <mc:Fallback>
      <p:transition spd="slow" advTm="15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0"/>
            <a:ext cx="8229600" cy="1143000"/>
          </a:xfrm>
        </p:spPr>
        <p:txBody>
          <a:bodyPr/>
          <a:lstStyle/>
          <a:p>
            <a:r>
              <a:rPr lang="ar-EG" dirty="0" smtClean="0"/>
              <a:t>الفن في عصر الدولة الحديثة</a:t>
            </a:r>
            <a:endParaRPr lang="ar-EG" dirty="0"/>
          </a:p>
        </p:txBody>
      </p:sp>
      <p:sp>
        <p:nvSpPr>
          <p:cNvPr id="3" name="Content Placeholder 2"/>
          <p:cNvSpPr>
            <a:spLocks noGrp="1"/>
          </p:cNvSpPr>
          <p:nvPr>
            <p:ph idx="1"/>
          </p:nvPr>
        </p:nvSpPr>
        <p:spPr>
          <a:xfrm>
            <a:off x="0" y="1052736"/>
            <a:ext cx="9144000" cy="5805264"/>
          </a:xfrm>
        </p:spPr>
        <p:txBody>
          <a:bodyPr>
            <a:noAutofit/>
          </a:bodyPr>
          <a:lstStyle/>
          <a:p>
            <a:pPr marL="0" indent="0" algn="just">
              <a:lnSpc>
                <a:spcPct val="150000"/>
              </a:lnSpc>
              <a:buNone/>
            </a:pPr>
            <a:r>
              <a:rPr lang="ar-EG" sz="2400" b="1" smtClean="0">
                <a:latin typeface="Simplified Arabic" panose="02020603050405020304" pitchFamily="18" charset="-78"/>
                <a:cs typeface="Simplified Arabic" panose="02020603050405020304" pitchFamily="18" charset="-78"/>
              </a:rPr>
              <a:t>1- السمات </a:t>
            </a:r>
            <a:r>
              <a:rPr lang="ar-EG" sz="2400" b="1" dirty="0" smtClean="0">
                <a:latin typeface="Simplified Arabic" panose="02020603050405020304" pitchFamily="18" charset="-78"/>
                <a:cs typeface="Simplified Arabic" panose="02020603050405020304" pitchFamily="18" charset="-78"/>
              </a:rPr>
              <a:t>العامة لفن النحت في عصر الدولة </a:t>
            </a:r>
            <a:r>
              <a:rPr lang="ar-EG" sz="2400" b="1" dirty="0">
                <a:latin typeface="Simplified Arabic" panose="02020603050405020304" pitchFamily="18" charset="-78"/>
                <a:cs typeface="Simplified Arabic" panose="02020603050405020304" pitchFamily="18" charset="-78"/>
              </a:rPr>
              <a:t>الدولة الحديثة :</a:t>
            </a:r>
          </a:p>
          <a:p>
            <a:pPr marL="0" indent="0" algn="just">
              <a:lnSpc>
                <a:spcPct val="150000"/>
              </a:lnSpc>
              <a:buNone/>
            </a:pPr>
            <a:r>
              <a:rPr lang="ar-EG" sz="2400" dirty="0" smtClean="0">
                <a:latin typeface="Simplified Arabic" panose="02020603050405020304" pitchFamily="18" charset="-78"/>
                <a:cs typeface="Simplified Arabic" panose="02020603050405020304" pitchFamily="18" charset="-78"/>
              </a:rPr>
              <a:t>النحت </a:t>
            </a:r>
            <a:r>
              <a:rPr lang="ar-EG" sz="2400" dirty="0">
                <a:latin typeface="Simplified Arabic" panose="02020603050405020304" pitchFamily="18" charset="-78"/>
                <a:cs typeface="Simplified Arabic" panose="02020603050405020304" pitchFamily="18" charset="-78"/>
              </a:rPr>
              <a:t>هو الفن ذو الأبعاد الثلاثة (الطول والعرض والسمك)، وبنظرة على ما </a:t>
            </a:r>
            <a:r>
              <a:rPr lang="ar-EG" sz="2400" dirty="0" smtClean="0">
                <a:latin typeface="Simplified Arabic" panose="02020603050405020304" pitchFamily="18" charset="-78"/>
                <a:cs typeface="Simplified Arabic" panose="02020603050405020304" pitchFamily="18" charset="-78"/>
              </a:rPr>
              <a:t>خلفته الدولة </a:t>
            </a:r>
            <a:r>
              <a:rPr lang="ar-EG" sz="2400" dirty="0">
                <a:latin typeface="Simplified Arabic" panose="02020603050405020304" pitchFamily="18" charset="-78"/>
                <a:cs typeface="Simplified Arabic" panose="02020603050405020304" pitchFamily="18" charset="-78"/>
              </a:rPr>
              <a:t>الحديثة من تماثيل، نجد أن بعضها يعبر عن المثالية بقوة ووضوح، والبعض </a:t>
            </a:r>
            <a:r>
              <a:rPr lang="ar-EG" sz="2400" dirty="0" smtClean="0">
                <a:latin typeface="Simplified Arabic" panose="02020603050405020304" pitchFamily="18" charset="-78"/>
                <a:cs typeface="Simplified Arabic" panose="02020603050405020304" pitchFamily="18" charset="-78"/>
              </a:rPr>
              <a:t>الآخر يعبر </a:t>
            </a:r>
            <a:r>
              <a:rPr lang="ar-EG" sz="2400" dirty="0">
                <a:latin typeface="Simplified Arabic" panose="02020603050405020304" pitchFamily="18" charset="-78"/>
                <a:cs typeface="Simplified Arabic" panose="02020603050405020304" pitchFamily="18" charset="-78"/>
              </a:rPr>
              <a:t>عن الواقعية، بالإضافة إلى التماثيل التي تمثل المدرسة </a:t>
            </a:r>
            <a:r>
              <a:rPr lang="ar-EG" sz="2400" dirty="0" err="1">
                <a:latin typeface="Simplified Arabic" panose="02020603050405020304" pitchFamily="18" charset="-78"/>
                <a:cs typeface="Simplified Arabic" panose="02020603050405020304" pitchFamily="18" charset="-78"/>
              </a:rPr>
              <a:t>الآتونية</a:t>
            </a:r>
            <a:r>
              <a:rPr lang="ar-EG" sz="2400" dirty="0">
                <a:latin typeface="Simplified Arabic" panose="02020603050405020304" pitchFamily="18" charset="-78"/>
                <a:cs typeface="Simplified Arabic" panose="02020603050405020304" pitchFamily="18" charset="-78"/>
              </a:rPr>
              <a:t>، وتلك التي </a:t>
            </a:r>
            <a:r>
              <a:rPr lang="ar-EG" sz="2400" dirty="0" smtClean="0">
                <a:latin typeface="Simplified Arabic" panose="02020603050405020304" pitchFamily="18" charset="-78"/>
                <a:cs typeface="Simplified Arabic" panose="02020603050405020304" pitchFamily="18" charset="-78"/>
              </a:rPr>
              <a:t>جمعت بين المثالية والواقعية. وإذا </a:t>
            </a:r>
            <a:r>
              <a:rPr lang="ar-EG" sz="2400" dirty="0">
                <a:latin typeface="Simplified Arabic" panose="02020603050405020304" pitchFamily="18" charset="-78"/>
                <a:cs typeface="Simplified Arabic" panose="02020603050405020304" pitchFamily="18" charset="-78"/>
              </a:rPr>
              <a:t>كان فن النحت في الدولة الحديثة، كغيره من الفنون الأخرى (النقش </a:t>
            </a:r>
            <a:r>
              <a:rPr lang="ar-EG" sz="2400" dirty="0" smtClean="0">
                <a:latin typeface="Simplified Arabic" panose="02020603050405020304" pitchFamily="18" charset="-78"/>
                <a:cs typeface="Simplified Arabic" panose="02020603050405020304" pitchFamily="18" charset="-78"/>
              </a:rPr>
              <a:t>والرسم) يمثل </a:t>
            </a:r>
            <a:r>
              <a:rPr lang="ar-EG" sz="2400" dirty="0">
                <a:latin typeface="Simplified Arabic" panose="02020603050405020304" pitchFamily="18" charset="-78"/>
                <a:cs typeface="Simplified Arabic" panose="02020603050405020304" pitchFamily="18" charset="-78"/>
              </a:rPr>
              <a:t>إلى حد كبير امتداداً للخصائص الرئيسية لنفس الفن في الفترات السابقة، إلا </a:t>
            </a:r>
            <a:r>
              <a:rPr lang="ar-EG" sz="2400" dirty="0" smtClean="0">
                <a:latin typeface="Simplified Arabic" panose="02020603050405020304" pitchFamily="18" charset="-78"/>
                <a:cs typeface="Simplified Arabic" panose="02020603050405020304" pitchFamily="18" charset="-78"/>
              </a:rPr>
              <a:t>أن الدولة </a:t>
            </a:r>
            <a:r>
              <a:rPr lang="ar-EG" sz="2400" dirty="0">
                <a:latin typeface="Simplified Arabic" panose="02020603050405020304" pitchFamily="18" charset="-78"/>
                <a:cs typeface="Simplified Arabic" panose="02020603050405020304" pitchFamily="18" charset="-78"/>
              </a:rPr>
              <a:t>الحديثة قد تميزت بعاملين </a:t>
            </a:r>
            <a:r>
              <a:rPr lang="ar-EG" sz="2400" dirty="0" smtClean="0">
                <a:latin typeface="Simplified Arabic" panose="02020603050405020304" pitchFamily="18" charset="-78"/>
                <a:cs typeface="Simplified Arabic" panose="02020603050405020304" pitchFamily="18" charset="-78"/>
              </a:rPr>
              <a:t>جديدين</a:t>
            </a:r>
            <a:r>
              <a:rPr lang="ar-EG" sz="2400" dirty="0">
                <a:latin typeface="Simplified Arabic" panose="02020603050405020304" pitchFamily="18" charset="-78"/>
                <a:cs typeface="Simplified Arabic" panose="02020603050405020304" pitchFamily="18" charset="-78"/>
              </a:rPr>
              <a:t>:</a:t>
            </a:r>
            <a:endParaRPr lang="ar-EG" sz="2400" dirty="0" smtClean="0">
              <a:latin typeface="Simplified Arabic" panose="02020603050405020304" pitchFamily="18" charset="-78"/>
              <a:cs typeface="Simplified Arabic" panose="02020603050405020304" pitchFamily="18" charset="-78"/>
            </a:endParaRPr>
          </a:p>
          <a:p>
            <a:pPr marL="0" indent="0" algn="just">
              <a:lnSpc>
                <a:spcPct val="150000"/>
              </a:lnSpc>
              <a:buNone/>
            </a:pPr>
            <a:r>
              <a:rPr lang="ar-EG" sz="2400" dirty="0" smtClean="0">
                <a:latin typeface="Simplified Arabic" panose="02020603050405020304" pitchFamily="18" charset="-78"/>
                <a:cs typeface="Simplified Arabic" panose="02020603050405020304" pitchFamily="18" charset="-78"/>
              </a:rPr>
              <a:t> </a:t>
            </a:r>
            <a:r>
              <a:rPr lang="ar-EG" sz="2400" b="1" dirty="0" smtClean="0">
                <a:latin typeface="Simplified Arabic" panose="02020603050405020304" pitchFamily="18" charset="-78"/>
                <a:cs typeface="Simplified Arabic" panose="02020603050405020304" pitchFamily="18" charset="-78"/>
              </a:rPr>
              <a:t>أولهما: </a:t>
            </a:r>
            <a:r>
              <a:rPr lang="ar-EG" sz="2400" dirty="0" smtClean="0">
                <a:latin typeface="Simplified Arabic" panose="02020603050405020304" pitchFamily="18" charset="-78"/>
                <a:cs typeface="Simplified Arabic" panose="02020603050405020304" pitchFamily="18" charset="-78"/>
              </a:rPr>
              <a:t>اتساع </a:t>
            </a:r>
            <a:r>
              <a:rPr lang="ar-EG" sz="2400" dirty="0">
                <a:latin typeface="Simplified Arabic" panose="02020603050405020304" pitchFamily="18" charset="-78"/>
                <a:cs typeface="Simplified Arabic" panose="02020603050405020304" pitchFamily="18" charset="-78"/>
              </a:rPr>
              <a:t>حدود مصر وتكوين </a:t>
            </a:r>
            <a:r>
              <a:rPr lang="ar-EG" sz="2400" dirty="0" smtClean="0">
                <a:latin typeface="Simplified Arabic" panose="02020603050405020304" pitchFamily="18" charset="-78"/>
                <a:cs typeface="Simplified Arabic" panose="02020603050405020304" pitchFamily="18" charset="-78"/>
              </a:rPr>
              <a:t>إمبراطورية مترامية </a:t>
            </a:r>
            <a:r>
              <a:rPr lang="ar-EG" sz="2400" dirty="0">
                <a:latin typeface="Simplified Arabic" panose="02020603050405020304" pitchFamily="18" charset="-78"/>
                <a:cs typeface="Simplified Arabic" panose="02020603050405020304" pitchFamily="18" charset="-78"/>
              </a:rPr>
              <a:t>الأطراف شملت بعض مناطق الشرق الأدنى </a:t>
            </a:r>
            <a:r>
              <a:rPr lang="ar-EG" sz="2400" dirty="0" smtClean="0">
                <a:latin typeface="Simplified Arabic" panose="02020603050405020304" pitchFamily="18" charset="-78"/>
                <a:cs typeface="Simplified Arabic" panose="02020603050405020304" pitchFamily="18" charset="-78"/>
              </a:rPr>
              <a:t>القديم</a:t>
            </a:r>
            <a:r>
              <a:rPr lang="ar-EG" sz="2400" dirty="0">
                <a:latin typeface="Simplified Arabic" panose="02020603050405020304" pitchFamily="18" charset="-78"/>
                <a:cs typeface="Simplified Arabic" panose="02020603050405020304" pitchFamily="18" charset="-78"/>
              </a:rPr>
              <a:t>.</a:t>
            </a:r>
            <a:r>
              <a:rPr lang="ar-EG" sz="2400" dirty="0" smtClean="0">
                <a:latin typeface="Simplified Arabic" panose="02020603050405020304" pitchFamily="18" charset="-78"/>
                <a:cs typeface="Simplified Arabic" panose="02020603050405020304" pitchFamily="18" charset="-78"/>
              </a:rPr>
              <a:t> </a:t>
            </a:r>
          </a:p>
          <a:p>
            <a:pPr marL="0" indent="0" algn="just">
              <a:lnSpc>
                <a:spcPct val="150000"/>
              </a:lnSpc>
              <a:buNone/>
            </a:pPr>
            <a:r>
              <a:rPr lang="ar-EG" sz="2400" b="1" dirty="0" smtClean="0">
                <a:latin typeface="Simplified Arabic" panose="02020603050405020304" pitchFamily="18" charset="-78"/>
                <a:cs typeface="Simplified Arabic" panose="02020603050405020304" pitchFamily="18" charset="-78"/>
              </a:rPr>
              <a:t>ثانيهما: </a:t>
            </a:r>
            <a:r>
              <a:rPr lang="ar-EG" sz="2400" dirty="0" smtClean="0">
                <a:latin typeface="Simplified Arabic" panose="02020603050405020304" pitchFamily="18" charset="-78"/>
                <a:cs typeface="Simplified Arabic" panose="02020603050405020304" pitchFamily="18" charset="-78"/>
              </a:rPr>
              <a:t>ظهور الفكر الديني </a:t>
            </a:r>
            <a:r>
              <a:rPr lang="ar-EG" sz="2400" dirty="0" err="1" smtClean="0">
                <a:latin typeface="Simplified Arabic" panose="02020603050405020304" pitchFamily="18" charset="-78"/>
                <a:cs typeface="Simplified Arabic" panose="02020603050405020304" pitchFamily="18" charset="-78"/>
              </a:rPr>
              <a:t>الآتوني</a:t>
            </a:r>
            <a:r>
              <a:rPr lang="ar-EG" sz="2400" dirty="0" smtClean="0">
                <a:latin typeface="Simplified Arabic" panose="02020603050405020304" pitchFamily="18" charset="-78"/>
                <a:cs typeface="Simplified Arabic" panose="02020603050405020304" pitchFamily="18" charset="-78"/>
              </a:rPr>
              <a:t> الذي تبناه </a:t>
            </a:r>
            <a:r>
              <a:rPr lang="ar-EG" sz="2400" dirty="0" err="1" smtClean="0">
                <a:latin typeface="Simplified Arabic" panose="02020603050405020304" pitchFamily="18" charset="-78"/>
                <a:cs typeface="Simplified Arabic" panose="02020603050405020304" pitchFamily="18" charset="-78"/>
              </a:rPr>
              <a:t>إخناتون</a:t>
            </a:r>
            <a:r>
              <a:rPr lang="ar-EG" sz="2400" dirty="0" smtClean="0">
                <a:latin typeface="Simplified Arabic" panose="02020603050405020304" pitchFamily="18" charset="-78"/>
                <a:cs typeface="Simplified Arabic" panose="02020603050405020304" pitchFamily="18" charset="-78"/>
              </a:rPr>
              <a:t>.</a:t>
            </a:r>
            <a:endParaRPr lang="ar-EG" sz="2400" dirty="0">
              <a:latin typeface="Simplified Arabic" panose="02020603050405020304" pitchFamily="18" charset="-78"/>
              <a:cs typeface="Simplified Arabic" panose="02020603050405020304" pitchFamily="18"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1973346"/>
      </p:ext>
    </p:extLst>
  </p:cSld>
  <p:clrMapOvr>
    <a:masterClrMapping/>
  </p:clrMapOvr>
  <mc:AlternateContent xmlns:mc="http://schemas.openxmlformats.org/markup-compatibility/2006">
    <mc:Choice xmlns:p14="http://schemas.microsoft.com/office/powerpoint/2010/main" Requires="p14">
      <p:transition spd="slow" p14:dur="2000" advTm="121634"/>
    </mc:Choice>
    <mc:Fallback>
      <p:transition spd="slow" advTm="121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2656"/>
            <a:ext cx="9144000" cy="6525344"/>
          </a:xfrm>
        </p:spPr>
        <p:txBody>
          <a:bodyPr>
            <a:noAutofit/>
          </a:bodyPr>
          <a:lstStyle/>
          <a:p>
            <a:pPr marL="0" indent="0" algn="just">
              <a:lnSpc>
                <a:spcPct val="150000"/>
              </a:lnSpc>
              <a:buNone/>
            </a:pPr>
            <a:r>
              <a:rPr lang="ar-SA" sz="2400" dirty="0">
                <a:latin typeface="Simplified Arabic" panose="02020603050405020304" pitchFamily="18" charset="-78"/>
                <a:cs typeface="Simplified Arabic" panose="02020603050405020304" pitchFamily="18" charset="-78"/>
              </a:rPr>
              <a:t>وقد أدى العامل الأول إلى أن يكتسب فن النحت، بالإضافة إلى خصائصه </a:t>
            </a:r>
            <a:r>
              <a:rPr lang="ar-SA" sz="2400" dirty="0" smtClean="0">
                <a:latin typeface="Simplified Arabic" panose="02020603050405020304" pitchFamily="18" charset="-78"/>
                <a:cs typeface="Simplified Arabic" panose="02020603050405020304" pitchFamily="18" charset="-78"/>
              </a:rPr>
              <a:t>السابقة،</a:t>
            </a:r>
            <a:r>
              <a:rPr lang="ar-EG" sz="2400" dirty="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قوة </a:t>
            </a:r>
            <a:r>
              <a:rPr lang="ar-SA" sz="2400" dirty="0">
                <a:latin typeface="Simplified Arabic" panose="02020603050405020304" pitchFamily="18" charset="-78"/>
                <a:cs typeface="Simplified Arabic" panose="02020603050405020304" pitchFamily="18" charset="-78"/>
              </a:rPr>
              <a:t>ورشاقة وإحساساً فنياً، وفهماً أكثر للعناصر التشريحية لأجساد الكائنات </a:t>
            </a:r>
            <a:r>
              <a:rPr lang="ar-SA" sz="2400" dirty="0" smtClean="0">
                <a:latin typeface="Simplified Arabic" panose="02020603050405020304" pitchFamily="18" charset="-78"/>
                <a:cs typeface="Simplified Arabic" panose="02020603050405020304" pitchFamily="18" charset="-78"/>
              </a:rPr>
              <a:t>الحية</a:t>
            </a: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وأصبح </a:t>
            </a:r>
            <a:r>
              <a:rPr lang="ar-SA" sz="2400" dirty="0">
                <a:latin typeface="Simplified Arabic" panose="02020603050405020304" pitchFamily="18" charset="-78"/>
                <a:cs typeface="Simplified Arabic" panose="02020603050405020304" pitchFamily="18" charset="-78"/>
              </a:rPr>
              <a:t>فن نحت التماثيل في عصر الدولة الحديثة أشد تعبيراً منه في أي عصر مضى، </a:t>
            </a:r>
            <a:r>
              <a:rPr lang="ar-SA" sz="2400" dirty="0" smtClean="0">
                <a:latin typeface="Simplified Arabic" panose="02020603050405020304" pitchFamily="18" charset="-78"/>
                <a:cs typeface="Simplified Arabic" panose="02020603050405020304" pitchFamily="18" charset="-78"/>
              </a:rPr>
              <a:t>بل</a:t>
            </a:r>
            <a:r>
              <a:rPr lang="en-US" sz="2400" dirty="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وأكثر </a:t>
            </a:r>
            <a:r>
              <a:rPr lang="ar-SA" sz="2400" dirty="0" err="1" smtClean="0">
                <a:latin typeface="Simplified Arabic" panose="02020603050405020304" pitchFamily="18" charset="-78"/>
                <a:cs typeface="Simplified Arabic" panose="02020603050405020304" pitchFamily="18" charset="-78"/>
              </a:rPr>
              <a:t>ازدخاراً</a:t>
            </a:r>
            <a:r>
              <a:rPr lang="ar-SA" sz="2400" dirty="0" smtClean="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بالحياة، وأكثر تحرراً، وذلك بقدر ما تسمح به صفته الرسمية، </a:t>
            </a:r>
            <a:r>
              <a:rPr lang="ar-SA" sz="2400" dirty="0" smtClean="0">
                <a:latin typeface="Simplified Arabic" panose="02020603050405020304" pitchFamily="18" charset="-78"/>
                <a:cs typeface="Simplified Arabic" panose="02020603050405020304" pitchFamily="18" charset="-78"/>
              </a:rPr>
              <a:t>وسلطة</a:t>
            </a:r>
            <a:r>
              <a:rPr lang="en-US" sz="2400" dirty="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الكهنة والتقاليد </a:t>
            </a:r>
            <a:r>
              <a:rPr lang="ar-SA" sz="2400" dirty="0">
                <a:latin typeface="Simplified Arabic" panose="02020603050405020304" pitchFamily="18" charset="-78"/>
                <a:cs typeface="Simplified Arabic" panose="02020603050405020304" pitchFamily="18" charset="-78"/>
              </a:rPr>
              <a:t>التي تفرضها مقتضيات الطقوس الدينية</a:t>
            </a:r>
            <a:r>
              <a:rPr lang="en-US" sz="2400" dirty="0" smtClean="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وكان </a:t>
            </a:r>
            <a:r>
              <a:rPr lang="ar-SA" sz="2400" dirty="0">
                <a:latin typeface="Simplified Arabic" panose="02020603050405020304" pitchFamily="18" charset="-78"/>
                <a:cs typeface="Simplified Arabic" panose="02020603050405020304" pitchFamily="18" charset="-78"/>
              </a:rPr>
              <a:t>لابد لفن نحت التماثيل من أن يهتم بما ظهر من ثياب جديدة، كالثياب ذات </a:t>
            </a:r>
            <a:r>
              <a:rPr lang="ar-SA" sz="2400" dirty="0" err="1" smtClean="0">
                <a:latin typeface="Simplified Arabic" panose="02020603050405020304" pitchFamily="18" charset="-78"/>
                <a:cs typeface="Simplified Arabic" panose="02020603050405020304" pitchFamily="18" charset="-78"/>
              </a:rPr>
              <a:t>الثنيات</a:t>
            </a:r>
            <a:r>
              <a:rPr lang="en-US" sz="2400" dirty="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الطويلة </a:t>
            </a:r>
            <a:r>
              <a:rPr lang="ar-SA" sz="2400" dirty="0">
                <a:latin typeface="Simplified Arabic" panose="02020603050405020304" pitchFamily="18" charset="-78"/>
                <a:cs typeface="Simplified Arabic" panose="02020603050405020304" pitchFamily="18" charset="-78"/>
              </a:rPr>
              <a:t>البديعة، والعقود العريضة، والحلي وأغطية الرأس الكبيرة. وفي الوقت الذي </a:t>
            </a:r>
            <a:r>
              <a:rPr lang="ar-SA" sz="2400" dirty="0" smtClean="0">
                <a:latin typeface="Simplified Arabic" panose="02020603050405020304" pitchFamily="18" charset="-78"/>
                <a:cs typeface="Simplified Arabic" panose="02020603050405020304" pitchFamily="18" charset="-78"/>
              </a:rPr>
              <a:t>كانت</a:t>
            </a:r>
            <a:r>
              <a:rPr lang="en-US" sz="2400" dirty="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تستخدم </a:t>
            </a:r>
            <a:r>
              <a:rPr lang="ar-SA" sz="2400" dirty="0">
                <a:latin typeface="Simplified Arabic" panose="02020603050405020304" pitchFamily="18" charset="-78"/>
                <a:cs typeface="Simplified Arabic" panose="02020603050405020304" pitchFamily="18" charset="-78"/>
              </a:rPr>
              <a:t>فيه العمارة كتلاً أكبر حجماً من ذي قبل، فإننا نري -مقابل ذلك- الأجسام تميل </a:t>
            </a:r>
            <a:r>
              <a:rPr lang="ar-SA" sz="2400" dirty="0" smtClean="0">
                <a:latin typeface="Simplified Arabic" panose="02020603050405020304" pitchFamily="18" charset="-78"/>
                <a:cs typeface="Simplified Arabic" panose="02020603050405020304" pitchFamily="18" charset="-78"/>
              </a:rPr>
              <a:t>إلى</a:t>
            </a:r>
            <a:r>
              <a:rPr lang="en-US" sz="2400" dirty="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الاستطالة</a:t>
            </a:r>
            <a:r>
              <a:rPr lang="ar-SA" sz="2400" dirty="0">
                <a:latin typeface="Simplified Arabic" panose="02020603050405020304" pitchFamily="18" charset="-78"/>
                <a:cs typeface="Simplified Arabic" panose="02020603050405020304" pitchFamily="18" charset="-78"/>
              </a:rPr>
              <a:t>، والحركات تزداد طراوة ومرونة، وسوف يلاحظ المرء أن </a:t>
            </a:r>
            <a:r>
              <a:rPr lang="ar-SA" sz="2400" dirty="0" smtClean="0">
                <a:latin typeface="Simplified Arabic" panose="02020603050405020304" pitchFamily="18" charset="-78"/>
                <a:cs typeface="Simplified Arabic" panose="02020603050405020304" pitchFamily="18" charset="-78"/>
              </a:rPr>
              <a:t>فن</a:t>
            </a:r>
            <a:r>
              <a:rPr lang="ar-EG" sz="2400" dirty="0" smtClean="0">
                <a:latin typeface="Simplified Arabic" panose="02020603050405020304" pitchFamily="18" charset="-78"/>
                <a:cs typeface="Simplified Arabic" panose="02020603050405020304" pitchFamily="18" charset="-78"/>
              </a:rPr>
              <a:t> نحت</a:t>
            </a:r>
            <a:r>
              <a:rPr lang="ar-SA" sz="2400" dirty="0" smtClean="0">
                <a:latin typeface="Simplified Arabic" panose="02020603050405020304" pitchFamily="18" charset="-78"/>
                <a:cs typeface="Simplified Arabic" panose="02020603050405020304" pitchFamily="18" charset="-78"/>
              </a:rPr>
              <a:t> </a:t>
            </a:r>
            <a:r>
              <a:rPr lang="ar-SA" sz="2400" dirty="0">
                <a:latin typeface="Simplified Arabic" panose="02020603050405020304" pitchFamily="18" charset="-78"/>
                <a:cs typeface="Simplified Arabic" panose="02020603050405020304" pitchFamily="18" charset="-78"/>
              </a:rPr>
              <a:t>التماثيل </a:t>
            </a:r>
            <a:r>
              <a:rPr lang="ar-SA" sz="2400" dirty="0" smtClean="0">
                <a:latin typeface="Simplified Arabic" panose="02020603050405020304" pitchFamily="18" charset="-78"/>
                <a:cs typeface="Simplified Arabic" panose="02020603050405020304" pitchFamily="18" charset="-78"/>
              </a:rPr>
              <a:t>اكتسب</a:t>
            </a:r>
            <a:r>
              <a:rPr lang="ar-EG" sz="2400" dirty="0">
                <a:latin typeface="Simplified Arabic" panose="02020603050405020304" pitchFamily="18" charset="-78"/>
                <a:cs typeface="Simplified Arabic" panose="02020603050405020304" pitchFamily="18" charset="-78"/>
              </a:rPr>
              <a:t> </a:t>
            </a:r>
            <a:r>
              <a:rPr lang="ar-SA" sz="2400" dirty="0" smtClean="0">
                <a:latin typeface="Simplified Arabic" panose="02020603050405020304" pitchFamily="18" charset="-78"/>
                <a:cs typeface="Simplified Arabic" panose="02020603050405020304" pitchFamily="18" charset="-78"/>
              </a:rPr>
              <a:t>من </a:t>
            </a:r>
            <a:r>
              <a:rPr lang="ar-SA" sz="2400" dirty="0">
                <a:latin typeface="Simplified Arabic" panose="02020603050405020304" pitchFamily="18" charset="-78"/>
                <a:cs typeface="Simplified Arabic" panose="02020603050405020304" pitchFamily="18" charset="-78"/>
              </a:rPr>
              <a:t>المرونة والرشاقة ما قد يفقده بعض </a:t>
            </a:r>
            <a:r>
              <a:rPr lang="ar-SA" sz="2400" dirty="0" smtClean="0">
                <a:latin typeface="Simplified Arabic" panose="02020603050405020304" pitchFamily="18" charset="-78"/>
                <a:cs typeface="Simplified Arabic" panose="02020603050405020304" pitchFamily="18" charset="-78"/>
              </a:rPr>
              <a:t>الفتوة</a:t>
            </a:r>
            <a:r>
              <a:rPr lang="ar-EG" sz="2400" dirty="0">
                <a:latin typeface="Simplified Arabic" panose="02020603050405020304" pitchFamily="18" charset="-78"/>
                <a:cs typeface="Simplified Arabic" panose="02020603050405020304" pitchFamily="18" charset="-78"/>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05670426"/>
      </p:ext>
    </p:extLst>
  </p:cSld>
  <p:clrMapOvr>
    <a:masterClrMapping/>
  </p:clrMapOvr>
  <mc:AlternateContent xmlns:mc="http://schemas.openxmlformats.org/markup-compatibility/2006">
    <mc:Choice xmlns:p14="http://schemas.microsoft.com/office/powerpoint/2010/main" Requires="p14">
      <p:transition spd="slow" p14:dur="2000" advTm="42878"/>
    </mc:Choice>
    <mc:Fallback>
      <p:transition spd="slow" advTm="42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60648"/>
            <a:ext cx="8784976" cy="6480720"/>
          </a:xfrm>
        </p:spPr>
        <p:txBody>
          <a:bodyPr>
            <a:normAutofit/>
          </a:bodyPr>
          <a:lstStyle/>
          <a:p>
            <a:pPr marL="0" indent="0" algn="just">
              <a:lnSpc>
                <a:spcPct val="150000"/>
              </a:lnSpc>
              <a:buNone/>
            </a:pPr>
            <a:r>
              <a:rPr lang="ar-EG" sz="2800" dirty="0" smtClean="0">
                <a:latin typeface="Simplified Arabic" panose="02020603050405020304" pitchFamily="18" charset="-78"/>
                <a:cs typeface="Simplified Arabic" panose="02020603050405020304" pitchFamily="18" charset="-78"/>
              </a:rPr>
              <a:t>وتدل </a:t>
            </a:r>
            <a:r>
              <a:rPr lang="ar-EG" sz="2800" dirty="0">
                <a:latin typeface="Simplified Arabic" panose="02020603050405020304" pitchFamily="18" charset="-78"/>
                <a:cs typeface="Simplified Arabic" panose="02020603050405020304" pitchFamily="18" charset="-78"/>
              </a:rPr>
              <a:t>أعمال النحت التي ترجع لأواخر الأسرة السابعة عشرة على أن تقاليد عصر الدولة الوسطى الفنية لم تتأثر كثيراً بفترة الاحتلال التي مرت بها البلاد</a:t>
            </a:r>
            <a:r>
              <a:rPr lang="ar-EG" sz="2800" dirty="0" smtClean="0">
                <a:latin typeface="Simplified Arabic" panose="02020603050405020304" pitchFamily="18" charset="-78"/>
                <a:cs typeface="Simplified Arabic" panose="02020603050405020304" pitchFamily="18" charset="-78"/>
              </a:rPr>
              <a:t>.</a:t>
            </a:r>
            <a:endParaRPr lang="ar-EG" sz="2800" dirty="0" smtClean="0"/>
          </a:p>
          <a:p>
            <a:pPr marL="0" indent="0" algn="just">
              <a:lnSpc>
                <a:spcPct val="150000"/>
              </a:lnSpc>
              <a:buNone/>
            </a:pPr>
            <a:r>
              <a:rPr lang="ar-EG" sz="2800" dirty="0"/>
              <a:t>ومنذ بداية الأسرة الثامنة عشرة، ابتكر النحات أسلوباً جديداً ترجع جذوره إلى أيام الدولة الوسطى، ونفذه في بعض التماثيل التي عرفت بتماثيل الكتلة، فظهر الجسم قاعداً القرفصاء، والذراعان تطوقان الركبتين، وقد لف في رداء واحد متخذاً هيئة مكعبٍ لا يبرز منه سوى الرأس </a:t>
            </a:r>
            <a:r>
              <a:rPr lang="ar-EG" sz="2800" dirty="0" smtClean="0"/>
              <a:t>وغطاؤها، </a:t>
            </a:r>
            <a:r>
              <a:rPr lang="ar-EG" sz="2800" dirty="0"/>
              <a:t>ولم تكن محاولة التخلص من القواعد الفنية التقليدية لتجد طريقها دون أن تقابلها بعض الصعوبات الناتجة عن قلة عدد الفنانين الذين كان في مقدورهم تبني وتنفيذ </a:t>
            </a:r>
            <a:r>
              <a:rPr lang="ar-EG" sz="2800" dirty="0" smtClean="0"/>
              <a:t> القواعد الفنية </a:t>
            </a:r>
            <a:r>
              <a:rPr lang="ar-EG" sz="2800" dirty="0"/>
              <a:t>الجديدة</a:t>
            </a:r>
            <a:r>
              <a:rPr lang="ar-EG" sz="2800" dirty="0" smtClean="0"/>
              <a:t>.</a:t>
            </a:r>
            <a:endParaRPr lang="ar-EG" sz="2800"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5827475"/>
      </p:ext>
    </p:extLst>
  </p:cSld>
  <p:clrMapOvr>
    <a:masterClrMapping/>
  </p:clrMapOvr>
  <mc:AlternateContent xmlns:mc="http://schemas.openxmlformats.org/markup-compatibility/2006">
    <mc:Choice xmlns:p14="http://schemas.microsoft.com/office/powerpoint/2010/main" Requires="p14">
      <p:transition spd="slow" p14:dur="2000" advTm="87193"/>
    </mc:Choice>
    <mc:Fallback>
      <p:transition spd="slow" advTm="87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Autofit/>
          </a:bodyPr>
          <a:lstStyle/>
          <a:p>
            <a:pPr marL="0" indent="0">
              <a:lnSpc>
                <a:spcPct val="150000"/>
              </a:lnSpc>
              <a:buNone/>
            </a:pPr>
            <a:r>
              <a:rPr lang="ar-EG" sz="2400" dirty="0" smtClean="0">
                <a:latin typeface="Simplified Arabic" panose="02020603050405020304" pitchFamily="18" charset="-78"/>
                <a:cs typeface="Simplified Arabic" panose="02020603050405020304" pitchFamily="18" charset="-78"/>
              </a:rPr>
              <a:t>وقد قامت حركة </a:t>
            </a:r>
            <a:r>
              <a:rPr lang="ar-EG" sz="2400" dirty="0" err="1" smtClean="0">
                <a:latin typeface="Simplified Arabic" panose="02020603050405020304" pitchFamily="18" charset="-78"/>
                <a:cs typeface="Simplified Arabic" panose="02020603050405020304" pitchFamily="18" charset="-78"/>
              </a:rPr>
              <a:t>إخناتون</a:t>
            </a:r>
            <a:r>
              <a:rPr lang="ar-EG" sz="2400" dirty="0" smtClean="0">
                <a:latin typeface="Simplified Arabic" panose="02020603050405020304" pitchFamily="18" charset="-78"/>
                <a:cs typeface="Simplified Arabic" panose="02020603050405020304" pitchFamily="18" charset="-78"/>
              </a:rPr>
              <a:t> الدينية في الوقت الذي كانت مدرسة </a:t>
            </a:r>
            <a:r>
              <a:rPr lang="ar-EG" sz="2400" dirty="0" err="1" smtClean="0">
                <a:latin typeface="Simplified Arabic" panose="02020603050405020304" pitchFamily="18" charset="-78"/>
                <a:cs typeface="Simplified Arabic" panose="02020603050405020304" pitchFamily="18" charset="-78"/>
              </a:rPr>
              <a:t>آمنحوتب</a:t>
            </a:r>
            <a:r>
              <a:rPr lang="ar-EG" sz="2400" dirty="0" smtClean="0">
                <a:latin typeface="Simplified Arabic" panose="02020603050405020304" pitchFamily="18" charset="-78"/>
                <a:cs typeface="Simplified Arabic" panose="02020603050405020304" pitchFamily="18" charset="-78"/>
              </a:rPr>
              <a:t> الثالث الفنية قد أخذت تتأصل وتفرض وجودها، فتركت هذه الحركة بصماتها على فن هذه الفترة، خصوصاً في فن النحت. ولم تكن محاولة التخلص من القواعد الفنية التقليدية لتجد طريقها دون أن تقابلها بعض الصعوبات الناتجة عن قلة عدد الفنانين الذين كان في مقدورهم تبني وتنفيذ القواعد الفنية الجديدة. وجاءت المدرسة </a:t>
            </a:r>
            <a:r>
              <a:rPr lang="ar-EG" sz="2400" dirty="0" err="1" smtClean="0">
                <a:latin typeface="Simplified Arabic" panose="02020603050405020304" pitchFamily="18" charset="-78"/>
                <a:cs typeface="Simplified Arabic" panose="02020603050405020304" pitchFamily="18" charset="-78"/>
              </a:rPr>
              <a:t>الآتونية</a:t>
            </a:r>
            <a:r>
              <a:rPr lang="ar-EG" sz="2400" dirty="0" smtClean="0">
                <a:latin typeface="Simplified Arabic" panose="02020603050405020304" pitchFamily="18" charset="-78"/>
                <a:cs typeface="Simplified Arabic" panose="02020603050405020304" pitchFamily="18" charset="-78"/>
              </a:rPr>
              <a:t> معبرة عن الفكر الديني الجديد الذي تبناه </a:t>
            </a:r>
            <a:r>
              <a:rPr lang="ar-EG" sz="2400" dirty="0" err="1" smtClean="0">
                <a:latin typeface="Simplified Arabic" panose="02020603050405020304" pitchFamily="18" charset="-78"/>
                <a:cs typeface="Simplified Arabic" panose="02020603050405020304" pitchFamily="18" charset="-78"/>
              </a:rPr>
              <a:t>إخناتون</a:t>
            </a:r>
            <a:r>
              <a:rPr lang="ar-EG" sz="2400" dirty="0" smtClean="0">
                <a:latin typeface="Simplified Arabic" panose="02020603050405020304" pitchFamily="18" charset="-78"/>
                <a:cs typeface="Simplified Arabic" panose="02020603050405020304" pitchFamily="18" charset="-78"/>
              </a:rPr>
              <a:t>، فالوجه مستطيل، </a:t>
            </a:r>
            <a:r>
              <a:rPr lang="ar-EG" sz="2400" dirty="0">
                <a:latin typeface="Simplified Arabic" panose="02020603050405020304" pitchFamily="18" charset="-78"/>
                <a:cs typeface="Simplified Arabic" panose="02020603050405020304" pitchFamily="18" charset="-78"/>
              </a:rPr>
              <a:t>والرقبة طويلة، والشفتان ممتلئتان والصدر أنثوي، والبطن مترهلة، </a:t>
            </a:r>
            <a:r>
              <a:rPr lang="ar-EG" sz="2400" dirty="0" smtClean="0">
                <a:latin typeface="Simplified Arabic" panose="02020603050405020304" pitchFamily="18" charset="-78"/>
                <a:cs typeface="Simplified Arabic" panose="02020603050405020304" pitchFamily="18" charset="-78"/>
              </a:rPr>
              <a:t>والفخذان متضخمتان</a:t>
            </a:r>
            <a:r>
              <a:rPr lang="ar-EG" sz="2400" dirty="0">
                <a:latin typeface="Simplified Arabic" panose="02020603050405020304" pitchFamily="18" charset="-78"/>
                <a:cs typeface="Simplified Arabic" panose="02020603050405020304" pitchFamily="18" charset="-78"/>
              </a:rPr>
              <a:t>، والساقان نحيفتان، والواقع أن كل ما يبدو في قسمات وجه الملك يمثل إيماناً يحطم كل إدارة معادية حتى وإن كان هذا الإيمان مصحوباً بموت عاجل، أو بفشل محقق، كما يمثل هموماً تعبر عن ثقل المسئولية التي يحملها على كاهله.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8534319"/>
      </p:ext>
    </p:extLst>
  </p:cSld>
  <p:clrMapOvr>
    <a:masterClrMapping/>
  </p:clrMapOvr>
  <mc:AlternateContent xmlns:mc="http://schemas.openxmlformats.org/markup-compatibility/2006">
    <mc:Choice xmlns:p14="http://schemas.microsoft.com/office/powerpoint/2010/main" Requires="p14">
      <p:transition spd="slow" p14:dur="2000" advTm="69803"/>
    </mc:Choice>
    <mc:Fallback>
      <p:transition spd="slow" advTm="69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88640"/>
            <a:ext cx="9144000" cy="6480720"/>
          </a:xfrm>
        </p:spPr>
        <p:txBody>
          <a:bodyPr>
            <a:normAutofit lnSpcReduction="10000"/>
          </a:bodyPr>
          <a:lstStyle/>
          <a:p>
            <a:pPr marL="0" indent="0" algn="just">
              <a:lnSpc>
                <a:spcPct val="150000"/>
              </a:lnSpc>
              <a:buNone/>
            </a:pPr>
            <a:r>
              <a:rPr lang="ar-EG" sz="2800" dirty="0">
                <a:latin typeface="Simplified Arabic" panose="02020603050405020304" pitchFamily="18" charset="-78"/>
                <a:cs typeface="Simplified Arabic" panose="02020603050405020304" pitchFamily="18" charset="-78"/>
              </a:rPr>
              <a:t>وقدر لهذه المحاولة الجديدة أن تفشل </a:t>
            </a:r>
            <a:r>
              <a:rPr lang="ar-EG" sz="2800" dirty="0" smtClean="0">
                <a:latin typeface="Simplified Arabic" panose="02020603050405020304" pitchFamily="18" charset="-78"/>
                <a:cs typeface="Simplified Arabic" panose="02020603050405020304" pitchFamily="18" charset="-78"/>
              </a:rPr>
              <a:t>دينياً وفنياً</a:t>
            </a:r>
            <a:r>
              <a:rPr lang="ar-EG" sz="2800" dirty="0">
                <a:latin typeface="Simplified Arabic" panose="02020603050405020304" pitchFamily="18" charset="-78"/>
                <a:cs typeface="Simplified Arabic" panose="02020603050405020304" pitchFamily="18" charset="-78"/>
              </a:rPr>
              <a:t>، وبالتالي لم يقدر لفن </a:t>
            </a:r>
            <a:r>
              <a:rPr lang="ar-EG" sz="2800" dirty="0" err="1">
                <a:latin typeface="Simplified Arabic" panose="02020603050405020304" pitchFamily="18" charset="-78"/>
                <a:cs typeface="Simplified Arabic" panose="02020603050405020304" pitchFamily="18" charset="-78"/>
              </a:rPr>
              <a:t>الآتونية</a:t>
            </a:r>
            <a:r>
              <a:rPr lang="ar-EG" sz="2800" dirty="0">
                <a:latin typeface="Simplified Arabic" panose="02020603050405020304" pitchFamily="18" charset="-78"/>
                <a:cs typeface="Simplified Arabic" panose="02020603050405020304" pitchFamily="18" charset="-78"/>
              </a:rPr>
              <a:t> الدوام.  إلا أن ما بقي منه يتسم بالجمال، ويشير إلى حياة طبيعية تسودها الألفة والمحبة، وتجلت هذه السمات حتى في التماثيل الملكية، وهو ما لم يكن معهوداً من قبل. فالحياة الخاصة للأسرة المالكة قبل </a:t>
            </a:r>
            <a:r>
              <a:rPr lang="ar-EG" sz="2800" dirty="0" err="1">
                <a:latin typeface="Simplified Arabic" panose="02020603050405020304" pitchFamily="18" charset="-78"/>
                <a:cs typeface="Simplified Arabic" panose="02020603050405020304" pitchFamily="18" charset="-78"/>
              </a:rPr>
              <a:t>إخناتون</a:t>
            </a:r>
            <a:r>
              <a:rPr lang="ar-EG" sz="2800" dirty="0">
                <a:latin typeface="Simplified Arabic" panose="02020603050405020304" pitchFamily="18" charset="-78"/>
                <a:cs typeface="Simplified Arabic" panose="02020603050405020304" pitchFamily="18" charset="-78"/>
              </a:rPr>
              <a:t> كانت ملكاً لها، ولم يكن من حق الشعب أن يعرف شيئاً عنها، وإظهار المشاعر الطبيعية لم يكن بالإمكان، </a:t>
            </a:r>
            <a:r>
              <a:rPr lang="ar-EG" sz="2800" dirty="0" smtClean="0">
                <a:latin typeface="Simplified Arabic" panose="02020603050405020304" pitchFamily="18" charset="-78"/>
                <a:cs typeface="Simplified Arabic" panose="02020603050405020304" pitchFamily="18" charset="-78"/>
              </a:rPr>
              <a:t>وبَعُدَ التعبيرُ عنها </a:t>
            </a:r>
            <a:r>
              <a:rPr lang="ar-EG" sz="2800" dirty="0">
                <a:latin typeface="Simplified Arabic" panose="02020603050405020304" pitchFamily="18" charset="-78"/>
                <a:cs typeface="Simplified Arabic" panose="02020603050405020304" pitchFamily="18" charset="-78"/>
              </a:rPr>
              <a:t>بصورةٍ من الصور</a:t>
            </a:r>
            <a:r>
              <a:rPr lang="ar-EG" sz="2800" dirty="0" smtClean="0">
                <a:latin typeface="Simplified Arabic" panose="02020603050405020304" pitchFamily="18" charset="-78"/>
                <a:cs typeface="Simplified Arabic" panose="02020603050405020304" pitchFamily="18" charset="-78"/>
              </a:rPr>
              <a:t>. </a:t>
            </a:r>
            <a:r>
              <a:rPr lang="ar-EG" sz="2800" dirty="0">
                <a:latin typeface="Simplified Arabic" panose="02020603050405020304" pitchFamily="18" charset="-78"/>
                <a:cs typeface="Simplified Arabic" panose="02020603050405020304" pitchFamily="18" charset="-78"/>
              </a:rPr>
              <a:t>ا في عهد </a:t>
            </a:r>
            <a:r>
              <a:rPr lang="ar-EG" sz="2800" dirty="0" err="1">
                <a:latin typeface="Simplified Arabic" panose="02020603050405020304" pitchFamily="18" charset="-78"/>
                <a:cs typeface="Simplified Arabic" panose="02020603050405020304" pitchFamily="18" charset="-78"/>
              </a:rPr>
              <a:t>إخناتون</a:t>
            </a:r>
            <a:r>
              <a:rPr lang="ar-EG" sz="2800" dirty="0">
                <a:latin typeface="Simplified Arabic" panose="02020603050405020304" pitchFamily="18" charset="-78"/>
                <a:cs typeface="Simplified Arabic" panose="02020603050405020304" pitchFamily="18" charset="-78"/>
              </a:rPr>
              <a:t> فإننا نجد الملك لا يمانع في تصوير نفسه وهو يعبر </a:t>
            </a:r>
            <a:r>
              <a:rPr lang="ar-EG" sz="2800" dirty="0" smtClean="0">
                <a:latin typeface="Simplified Arabic" panose="02020603050405020304" pitchFamily="18" charset="-78"/>
                <a:cs typeface="Simplified Arabic" panose="02020603050405020304" pitchFamily="18" charset="-78"/>
              </a:rPr>
              <a:t>عن مشاعره </a:t>
            </a:r>
            <a:r>
              <a:rPr lang="ar-EG" sz="2800" dirty="0">
                <a:latin typeface="Simplified Arabic" panose="02020603050405020304" pitchFamily="18" charset="-78"/>
                <a:cs typeface="Simplified Arabic" panose="02020603050405020304" pitchFamily="18" charset="-78"/>
              </a:rPr>
              <a:t>الطبيعية نحو أفراد أسرته، فسمح بأن يصور وهو يضم زوجته الملكة </a:t>
            </a:r>
            <a:r>
              <a:rPr lang="ar-EG" sz="2800" dirty="0" smtClean="0">
                <a:latin typeface="Simplified Arabic" panose="02020603050405020304" pitchFamily="18" charset="-78"/>
                <a:cs typeface="Simplified Arabic" panose="02020603050405020304" pitchFamily="18" charset="-78"/>
              </a:rPr>
              <a:t>نفرتيتي في </a:t>
            </a:r>
            <a:r>
              <a:rPr lang="ar-EG" sz="2800" dirty="0">
                <a:latin typeface="Simplified Arabic" panose="02020603050405020304" pitchFamily="18" charset="-78"/>
                <a:cs typeface="Simplified Arabic" panose="02020603050405020304" pitchFamily="18" charset="-78"/>
              </a:rPr>
              <a:t>رقة، ويمسك بيديها. ولم يكن هناك أيضاً من بأس في أن يمثل الملك وهو يقبل </a:t>
            </a:r>
            <a:r>
              <a:rPr lang="ar-EG" sz="2800" dirty="0" smtClean="0">
                <a:latin typeface="Simplified Arabic" panose="02020603050405020304" pitchFamily="18" charset="-78"/>
                <a:cs typeface="Simplified Arabic" panose="02020603050405020304" pitchFamily="18" charset="-78"/>
              </a:rPr>
              <a:t>طفلاً من </a:t>
            </a:r>
            <a:r>
              <a:rPr lang="ar-EG" sz="2800" dirty="0">
                <a:latin typeface="Simplified Arabic" panose="02020603050405020304" pitchFamily="18" charset="-78"/>
                <a:cs typeface="Simplified Arabic" panose="02020603050405020304" pitchFamily="18" charset="-78"/>
              </a:rPr>
              <a:t>أطفاله، أو يصور وهو في نزهة مع زوجته وأطفاله.</a:t>
            </a:r>
          </a:p>
          <a:p>
            <a:pPr marL="0" indent="0">
              <a:buNone/>
            </a:pPr>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095855518"/>
      </p:ext>
    </p:extLst>
  </p:cSld>
  <p:clrMapOvr>
    <a:masterClrMapping/>
  </p:clrMapOvr>
  <mc:AlternateContent xmlns:mc="http://schemas.openxmlformats.org/markup-compatibility/2006">
    <mc:Choice xmlns:p14="http://schemas.microsoft.com/office/powerpoint/2010/main" Requires="p14">
      <p:transition spd="slow" p14:dur="2000" advTm="6579"/>
    </mc:Choice>
    <mc:Fallback>
      <p:transition spd="slow" advTm="6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260648"/>
            <a:ext cx="8928992" cy="6597352"/>
          </a:xfrm>
        </p:spPr>
        <p:txBody>
          <a:bodyPr>
            <a:normAutofit/>
          </a:bodyPr>
          <a:lstStyle/>
          <a:p>
            <a:pPr marL="0" indent="0" algn="just">
              <a:lnSpc>
                <a:spcPct val="150000"/>
              </a:lnSpc>
              <a:buNone/>
            </a:pPr>
            <a:r>
              <a:rPr lang="ar-EG" sz="2400" dirty="0">
                <a:latin typeface="Simplified Arabic" panose="02020603050405020304" pitchFamily="18" charset="-78"/>
                <a:cs typeface="Simplified Arabic" panose="02020603050405020304" pitchFamily="18" charset="-78"/>
              </a:rPr>
              <a:t>وقد أدت المبالغة في هذه الصفات في غضون الأسرة التاسعة عشرة إلى التكلف والمثالية الزائدة عن الحد في بعض الأحيان، وسار فنانو الأسرة العشرين على نفس النمط، وإن اختفى الجمال الفني، وحل محله شيء من التكلف المفعم بالركاكة. ولن نرى بعد ذلك تقدماً في فن نحت التماثيل إلا حين يكون الفنان بصدد التعبير عن ملامح غير مألوفة، تضطره إلى أن يستلهم المثل الحي </a:t>
            </a:r>
            <a:r>
              <a:rPr lang="ar-EG" sz="2400" dirty="0" smtClean="0">
                <a:latin typeface="Simplified Arabic" panose="02020603050405020304" pitchFamily="18" charset="-78"/>
                <a:cs typeface="Simplified Arabic" panose="02020603050405020304" pitchFamily="18" charset="-78"/>
              </a:rPr>
              <a:t>وسار فنانو الأسرة </a:t>
            </a:r>
            <a:r>
              <a:rPr lang="ar-EG" sz="2400" dirty="0">
                <a:latin typeface="Simplified Arabic" panose="02020603050405020304" pitchFamily="18" charset="-78"/>
                <a:cs typeface="Simplified Arabic" panose="02020603050405020304" pitchFamily="18" charset="-78"/>
              </a:rPr>
              <a:t>العشرين على نفس النمط، وإن اختفى الجمال الفني، وحل </a:t>
            </a:r>
            <a:r>
              <a:rPr lang="ar-EG" sz="2400" dirty="0" smtClean="0">
                <a:latin typeface="Simplified Arabic" panose="02020603050405020304" pitchFamily="18" charset="-78"/>
                <a:cs typeface="Simplified Arabic" panose="02020603050405020304" pitchFamily="18" charset="-78"/>
              </a:rPr>
              <a:t>محله شيء </a:t>
            </a:r>
            <a:r>
              <a:rPr lang="ar-EG" sz="2400" dirty="0">
                <a:latin typeface="Simplified Arabic" panose="02020603050405020304" pitchFamily="18" charset="-78"/>
                <a:cs typeface="Simplified Arabic" panose="02020603050405020304" pitchFamily="18" charset="-78"/>
              </a:rPr>
              <a:t>من التكلف المفعم بالركاكة. ولن نرى بعد ذلك تقدماً في فن نحت التماثيل </a:t>
            </a:r>
            <a:r>
              <a:rPr lang="ar-EG" sz="2400" dirty="0" err="1" smtClean="0">
                <a:latin typeface="Simplified Arabic" panose="02020603050405020304" pitchFamily="18" charset="-78"/>
                <a:cs typeface="Simplified Arabic" panose="02020603050405020304" pitchFamily="18" charset="-78"/>
              </a:rPr>
              <a:t>إلاحين</a:t>
            </a:r>
            <a:r>
              <a:rPr lang="ar-EG" sz="2400" dirty="0" smtClean="0">
                <a:latin typeface="Simplified Arabic" panose="02020603050405020304" pitchFamily="18" charset="-78"/>
                <a:cs typeface="Simplified Arabic" panose="02020603050405020304" pitchFamily="18" charset="-78"/>
              </a:rPr>
              <a:t> يكون </a:t>
            </a:r>
            <a:r>
              <a:rPr lang="ar-EG" sz="2400" dirty="0">
                <a:latin typeface="Simplified Arabic" panose="02020603050405020304" pitchFamily="18" charset="-78"/>
                <a:cs typeface="Simplified Arabic" panose="02020603050405020304" pitchFamily="18" charset="-78"/>
              </a:rPr>
              <a:t>الفنان بصدد التعبير </a:t>
            </a:r>
            <a:r>
              <a:rPr lang="ar-EG" sz="2400" dirty="0" smtClean="0">
                <a:latin typeface="Simplified Arabic" panose="02020603050405020304" pitchFamily="18" charset="-78"/>
                <a:cs typeface="Simplified Arabic" panose="02020603050405020304" pitchFamily="18" charset="-78"/>
              </a:rPr>
              <a:t>عن ملامح </a:t>
            </a:r>
            <a:r>
              <a:rPr lang="ar-EG" sz="2400" dirty="0">
                <a:latin typeface="Simplified Arabic" panose="02020603050405020304" pitchFamily="18" charset="-78"/>
                <a:cs typeface="Simplified Arabic" panose="02020603050405020304" pitchFamily="18" charset="-78"/>
              </a:rPr>
              <a:t>غير مألوفة، تضطره إلى أن يستلهم المثل الحي، وقد مثل الفنان كلاً من هذه الحيوانات بحركاته الخاصة به واقعيةً صادقةً، تقل مبالغة عن الواقعية التي مثلت بها الحيوانات المفترسة في الفن الآشوري في بلاد النهرين على</a:t>
            </a:r>
            <a:br>
              <a:rPr lang="ar-EG" sz="2400" dirty="0">
                <a:latin typeface="Simplified Arabic" panose="02020603050405020304" pitchFamily="18" charset="-78"/>
                <a:cs typeface="Simplified Arabic" panose="02020603050405020304" pitchFamily="18" charset="-78"/>
              </a:rPr>
            </a:br>
            <a:r>
              <a:rPr lang="ar-EG" sz="2400" dirty="0">
                <a:latin typeface="Simplified Arabic" panose="02020603050405020304" pitchFamily="18" charset="-78"/>
                <a:cs typeface="Simplified Arabic" panose="02020603050405020304" pitchFamily="18" charset="-78"/>
              </a:rPr>
              <a:t>سبيل المقارنة. وقد أدت المبالغة في هذه الصفات في غضون الأسرة التاسعة عشرة إلى التكلف والمثالية الزائدة عن الحد في بعض </a:t>
            </a:r>
            <a:r>
              <a:rPr lang="ar-EG" sz="2400" dirty="0" smtClean="0">
                <a:latin typeface="Simplified Arabic" panose="02020603050405020304" pitchFamily="18" charset="-78"/>
                <a:cs typeface="Simplified Arabic" panose="02020603050405020304" pitchFamily="18" charset="-78"/>
              </a:rPr>
              <a:t>الأحيان.</a:t>
            </a:r>
            <a:endParaRPr lang="ar-EG" sz="2400" dirty="0">
              <a:latin typeface="Simplified Arabic" panose="02020603050405020304" pitchFamily="18" charset="-78"/>
              <a:cs typeface="Simplified Arabic" panose="02020603050405020304" pitchFamily="18" charset="-78"/>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4340574"/>
      </p:ext>
    </p:extLst>
  </p:cSld>
  <p:clrMapOvr>
    <a:masterClrMapping/>
  </p:clrMapOvr>
  <mc:AlternateContent xmlns:mc="http://schemas.openxmlformats.org/markup-compatibility/2006">
    <mc:Choice xmlns:p14="http://schemas.microsoft.com/office/powerpoint/2010/main" Requires="p14">
      <p:transition spd="slow" p14:dur="2000" advTm="35038"/>
    </mc:Choice>
    <mc:Fallback>
      <p:transition spd="slow" advTm="35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116632"/>
            <a:ext cx="7772400" cy="1470025"/>
          </a:xfrm>
        </p:spPr>
        <p:txBody>
          <a:bodyPr>
            <a:normAutofit/>
          </a:bodyPr>
          <a:lstStyle/>
          <a:p>
            <a:pPr algn="r"/>
            <a:r>
              <a:rPr lang="ar-EG" sz="3200" b="1" dirty="0" smtClean="0"/>
              <a:t>2- </a:t>
            </a:r>
            <a:r>
              <a:rPr lang="ar-EG" sz="2800" b="1" dirty="0" smtClean="0"/>
              <a:t>السمات العامة لفن النقش والرسم في عصر الدولة الحديثة </a:t>
            </a:r>
            <a:endParaRPr lang="ar-EG" sz="2800" b="1" dirty="0"/>
          </a:p>
        </p:txBody>
      </p:sp>
      <p:sp>
        <p:nvSpPr>
          <p:cNvPr id="3" name="Subtitle 2"/>
          <p:cNvSpPr>
            <a:spLocks noGrp="1"/>
          </p:cNvSpPr>
          <p:nvPr>
            <p:ph type="subTitle" idx="1"/>
          </p:nvPr>
        </p:nvSpPr>
        <p:spPr>
          <a:xfrm>
            <a:off x="0" y="1268761"/>
            <a:ext cx="9144000" cy="5472607"/>
          </a:xfrm>
        </p:spPr>
        <p:txBody>
          <a:bodyPr>
            <a:normAutofit fontScale="40000" lnSpcReduction="20000"/>
          </a:bodyPr>
          <a:lstStyle/>
          <a:p>
            <a:pPr algn="justLow">
              <a:lnSpc>
                <a:spcPct val="170000"/>
              </a:lnSpc>
            </a:pPr>
            <a:r>
              <a:rPr lang="ar-EG" sz="6000" dirty="0">
                <a:solidFill>
                  <a:schemeClr val="tx1"/>
                </a:solidFill>
                <a:latin typeface="+mj-lt"/>
                <a:ea typeface="+mj-ea"/>
                <a:cs typeface="+mj-cs"/>
              </a:rPr>
              <a:t>اختلفت المناظر المنقوشة والمرسومة على عمائر منشآت الدولة الحديثة طبقاً للغرض الذي أنشئت من أجله.</a:t>
            </a:r>
          </a:p>
          <a:p>
            <a:pPr algn="justLow">
              <a:lnSpc>
                <a:spcPct val="170000"/>
              </a:lnSpc>
            </a:pPr>
            <a:r>
              <a:rPr lang="ar-EG" sz="6000" dirty="0">
                <a:solidFill>
                  <a:schemeClr val="tx1"/>
                </a:solidFill>
                <a:latin typeface="+mj-lt"/>
                <a:ea typeface="+mj-ea"/>
                <a:cs typeface="+mj-cs"/>
              </a:rPr>
              <a:t>ففي جداريات المعابد حيث لا يستخدم النقش البارز الملون، فإن الجدران الخارجية خصصت لتمثيل أعمال الملك الهامة. أما القاعات والأروقة الداخلية فكانت تخصص غالباً للمشاهد الدينية فقط.</a:t>
            </a:r>
          </a:p>
          <a:p>
            <a:pPr algn="justLow">
              <a:lnSpc>
                <a:spcPct val="170000"/>
              </a:lnSpc>
            </a:pPr>
            <a:r>
              <a:rPr lang="ar-EG" sz="6000" dirty="0">
                <a:solidFill>
                  <a:schemeClr val="tx1"/>
                </a:solidFill>
                <a:latin typeface="+mj-lt"/>
                <a:ea typeface="+mj-ea"/>
                <a:cs typeface="+mj-cs"/>
              </a:rPr>
              <a:t>وفي المقابر الملكية، التي مثلت فيها المناظر بالنقش أو بالرسم، فإن الموضوعات كانت دينية وجنائزية فقط. فمنها على سبيل المثال المناظر التي تمثل الكتب الدينية، مثل كتاب ما في العالم الآخر، وكتابي البوابات والكهوف، وأناشيد الشمس، وقصة هلاك البشرية، الخ.</a:t>
            </a:r>
          </a:p>
          <a:p>
            <a:r>
              <a:rPr lang="ar-EG" dirty="0"/>
              <a:t/>
            </a:r>
            <a:br>
              <a:rPr lang="ar-EG" dirty="0"/>
            </a:br>
            <a:endParaRPr lang="ar-EG"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8611213"/>
      </p:ext>
    </p:extLst>
  </p:cSld>
  <p:clrMapOvr>
    <a:masterClrMapping/>
  </p:clrMapOvr>
  <mc:AlternateContent xmlns:mc="http://schemas.openxmlformats.org/markup-compatibility/2006">
    <mc:Choice xmlns:p14="http://schemas.microsoft.com/office/powerpoint/2010/main" Requires="p14">
      <p:transition spd="slow" p14:dur="2000" advTm="17608"/>
    </mc:Choice>
    <mc:Fallback>
      <p:transition spd="slow" advTm="176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32656"/>
            <a:ext cx="9144000" cy="6408712"/>
          </a:xfrm>
        </p:spPr>
        <p:txBody>
          <a:bodyPr>
            <a:normAutofit fontScale="92500"/>
          </a:bodyPr>
          <a:lstStyle/>
          <a:p>
            <a:pPr>
              <a:lnSpc>
                <a:spcPct val="150000"/>
              </a:lnSpc>
            </a:pPr>
            <a:r>
              <a:rPr lang="ar-EG" sz="2600" dirty="0">
                <a:latin typeface="Simplified Arabic" panose="02020603050405020304" pitchFamily="18" charset="-78"/>
                <a:cs typeface="Simplified Arabic" panose="02020603050405020304" pitchFamily="18" charset="-78"/>
              </a:rPr>
              <a:t>وفي المقابر الملكية، التي مثلت فيها المناظر بالنقش أو بالرسم، فإن الموضوعات كانت دينية وجنائزية فقط. فمنها على سبيل المثال المناظر التي تمثل الكتب الدينية، مثل كتاب ما في العالم الآخر، وكتابي البوابات والكهوف، وأناشيد الشمس، وقصة هلاك البشرية، الخ.</a:t>
            </a:r>
          </a:p>
          <a:p>
            <a:pPr>
              <a:lnSpc>
                <a:spcPct val="150000"/>
              </a:lnSpc>
            </a:pPr>
            <a:r>
              <a:rPr lang="ar-EG" sz="2600" dirty="0">
                <a:latin typeface="Simplified Arabic" panose="02020603050405020304" pitchFamily="18" charset="-78"/>
                <a:cs typeface="Simplified Arabic" panose="02020603050405020304" pitchFamily="18" charset="-78"/>
              </a:rPr>
              <a:t>وفي مقابر الأفراد نجد المناظر الجنائزية جنباً إلى جنب مع المناظر الدنيوية، فمن المناظر الجنائزية نجد مشاهد الدفن، والموكب الجنائزي، والطقوس التي كانت تؤدى للمتوفي في حياته الأولي ويتمني أن يجدها في دنياه الثانية، فنجد مناظر تمثل الصناعات المختلفة، والمراحل التي تمر بها الزراعة، وأخرى تمثل صاحب المقبرة وعائلته.</a:t>
            </a:r>
          </a:p>
          <a:p>
            <a:pPr>
              <a:lnSpc>
                <a:spcPct val="150000"/>
              </a:lnSpc>
            </a:pPr>
            <a:r>
              <a:rPr lang="ar-EG" sz="2600" dirty="0">
                <a:latin typeface="Simplified Arabic" panose="02020603050405020304" pitchFamily="18" charset="-78"/>
                <a:cs typeface="Simplified Arabic" panose="02020603050405020304" pitchFamily="18" charset="-78"/>
              </a:rPr>
              <a:t>وإذا ما تأملنا النقوش البارزة في بداية الدولة الحديثة، فإننا نجد أن القواعد الفنية التقليدية ظلت قائمة تجمع بين مثالية (سرعان ما أصبحت أسلوبًا عمليًا، خصوصًا فيما يتعلق بالأجسام)، وبين واقعية تحققت في ملامح الوجوه.</a:t>
            </a:r>
          </a:p>
          <a:p>
            <a:endParaRPr lang="ar-EG"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5736431"/>
      </p:ext>
    </p:extLst>
  </p:cSld>
  <p:clrMapOvr>
    <a:masterClrMapping/>
  </p:clrMapOvr>
  <mc:AlternateContent xmlns:mc="http://schemas.openxmlformats.org/markup-compatibility/2006">
    <mc:Choice xmlns:p14="http://schemas.microsoft.com/office/powerpoint/2010/main" Requires="p14">
      <p:transition spd="slow" p14:dur="2000" advTm="17191"/>
    </mc:Choice>
    <mc:Fallback>
      <p:transition spd="slow" advTm="1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134</TotalTime>
  <Words>2137</Words>
  <Application>Microsoft Office PowerPoint</Application>
  <PresentationFormat>On-screen Show (4:3)</PresentationFormat>
  <Paragraphs>58</Paragraphs>
  <Slides>18</Slides>
  <Notes>0</Notes>
  <HiddenSlides>0</HiddenSlides>
  <MMClips>18</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سمة Office</vt:lpstr>
      <vt:lpstr>فنون الدولة الحديثة </vt:lpstr>
      <vt:lpstr>الفن في عصر الدولة الحديثة</vt:lpstr>
      <vt:lpstr>PowerPoint Presentation</vt:lpstr>
      <vt:lpstr>PowerPoint Presentation</vt:lpstr>
      <vt:lpstr>PowerPoint Presentation</vt:lpstr>
      <vt:lpstr>PowerPoint Presentation</vt:lpstr>
      <vt:lpstr>PowerPoint Presentation</vt:lpstr>
      <vt:lpstr>2- السمات العامة لفن النقش والرسم في عصر الدولة الحديثة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أنواع المدارس الفنية في عصر الدولة الحديثة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نقوش الدولة الحديثة</dc:title>
  <dc:creator>lab</dc:creator>
  <cp:lastModifiedBy>dr-tawfik</cp:lastModifiedBy>
  <cp:revision>20</cp:revision>
  <dcterms:created xsi:type="dcterms:W3CDTF">2020-03-27T17:29:53Z</dcterms:created>
  <dcterms:modified xsi:type="dcterms:W3CDTF">2020-03-28T02:56:34Z</dcterms:modified>
</cp:coreProperties>
</file>