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0" r:id="rId2"/>
    <p:sldId id="259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470" autoAdjust="0"/>
    <p:restoredTop sz="86427" autoAdjust="0"/>
  </p:normalViewPr>
  <p:slideViewPr>
    <p:cSldViewPr>
      <p:cViewPr varScale="1">
        <p:scale>
          <a:sx n="67" d="100"/>
          <a:sy n="67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0FD20-B4B3-4FB2-B484-DEADF2004D50}" type="datetimeFigureOut">
              <a:rPr lang="ar-EG" smtClean="0"/>
              <a:pPr/>
              <a:t>30/07/1441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37E311-488E-4C97-8C8C-A1B9103C37D9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2.bin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785786" y="1071546"/>
            <a:ext cx="7901014" cy="642942"/>
          </a:xfrm>
        </p:spPr>
        <p:txBody>
          <a:bodyPr>
            <a:normAutofit fontScale="90000"/>
          </a:bodyPr>
          <a:lstStyle/>
          <a:p>
            <a:r>
              <a:rPr lang="ar-EG" sz="3100" dirty="0" smtClean="0"/>
              <a:t>مثال رقم 1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/>
            </a:r>
            <a:br>
              <a:rPr lang="ar-EG" dirty="0" smtClean="0"/>
            </a:br>
            <a:r>
              <a:rPr lang="ar-EG" dirty="0" smtClean="0"/>
              <a:t/>
            </a:r>
            <a:br>
              <a:rPr lang="ar-EG" dirty="0" smtClean="0"/>
            </a:br>
            <a:endParaRPr lang="ar-EG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642910" y="1928802"/>
            <a:ext cx="8043890" cy="4197361"/>
          </a:xfrm>
        </p:spPr>
        <p:txBody>
          <a:bodyPr/>
          <a:lstStyle/>
          <a:p>
            <a:pPr algn="l">
              <a:buNone/>
            </a:pPr>
            <a:r>
              <a:rPr lang="en-US" dirty="0">
                <a:latin typeface="Transliteration" pitchFamily="34" charset="0"/>
                <a:cs typeface="+mj-cs"/>
              </a:rPr>
              <a:t> </a:t>
            </a:r>
            <a:r>
              <a:rPr lang="en-US" dirty="0" err="1" smtClean="0">
                <a:latin typeface="Transliteration" pitchFamily="34" charset="0"/>
                <a:cs typeface="+mj-cs"/>
              </a:rPr>
              <a:t>nn</a:t>
            </a:r>
            <a:r>
              <a:rPr lang="en-US" dirty="0" smtClean="0">
                <a:latin typeface="Transliteration" pitchFamily="34" charset="0"/>
                <a:cs typeface="+mj-cs"/>
              </a:rPr>
              <a:t> </a:t>
            </a:r>
            <a:r>
              <a:rPr lang="en-US" dirty="0" err="1" smtClean="0">
                <a:latin typeface="Transliteration" pitchFamily="34" charset="0"/>
                <a:cs typeface="+mj-cs"/>
              </a:rPr>
              <a:t>wi</a:t>
            </a:r>
            <a:r>
              <a:rPr lang="en-US" dirty="0" smtClean="0">
                <a:latin typeface="Transliteration" pitchFamily="34" charset="0"/>
                <a:cs typeface="+mj-cs"/>
              </a:rPr>
              <a:t> m Hr </a:t>
            </a:r>
            <a:r>
              <a:rPr lang="en-US" dirty="0" err="1" smtClean="0">
                <a:latin typeface="Transliteration" pitchFamily="34" charset="0"/>
                <a:cs typeface="+mj-cs"/>
              </a:rPr>
              <a:t>ib</a:t>
            </a:r>
            <a:r>
              <a:rPr lang="en-US" dirty="0" smtClean="0">
                <a:latin typeface="Transliteration" pitchFamily="34" charset="0"/>
                <a:cs typeface="+mj-cs"/>
              </a:rPr>
              <a:t> . </a:t>
            </a:r>
            <a:r>
              <a:rPr lang="en-US" dirty="0" err="1" smtClean="0">
                <a:latin typeface="Transliteration" pitchFamily="34" charset="0"/>
                <a:cs typeface="+mj-cs"/>
              </a:rPr>
              <a:t>sn</a:t>
            </a:r>
            <a:endParaRPr lang="en-US" dirty="0" smtClean="0">
              <a:latin typeface="Transliteration" pitchFamily="34" charset="0"/>
              <a:cs typeface="+mj-cs"/>
            </a:endParaRPr>
          </a:p>
          <a:p>
            <a:pPr algn="l">
              <a:buNone/>
            </a:pPr>
            <a:r>
              <a:rPr lang="en-US" dirty="0" err="1" smtClean="0">
                <a:cs typeface="+mj-cs"/>
              </a:rPr>
              <a:t>i,m</a:t>
            </a:r>
            <a:r>
              <a:rPr lang="en-US" dirty="0" smtClean="0">
                <a:cs typeface="+mj-cs"/>
              </a:rPr>
              <a:t> not in their heart</a:t>
            </a:r>
          </a:p>
          <a:p>
            <a:pPr algn="l">
              <a:buNone/>
            </a:pPr>
            <a:r>
              <a:rPr lang="en-US" b="1" u="sng" dirty="0" smtClean="0">
                <a:cs typeface="+mj-cs"/>
              </a:rPr>
              <a:t>Comment:</a:t>
            </a:r>
          </a:p>
          <a:p>
            <a:pPr algn="l">
              <a:buNone/>
            </a:pPr>
            <a:r>
              <a:rPr lang="en-US" sz="2400" dirty="0" err="1" smtClean="0">
                <a:latin typeface="Transliteration" pitchFamily="34" charset="0"/>
              </a:rPr>
              <a:t>nn</a:t>
            </a:r>
            <a:r>
              <a:rPr lang="en-US" sz="2400" dirty="0" smtClean="0">
                <a:cs typeface="+mj-cs"/>
              </a:rPr>
              <a:t> : particle of negative</a:t>
            </a:r>
          </a:p>
          <a:p>
            <a:pPr algn="l">
              <a:buNone/>
            </a:pPr>
            <a:r>
              <a:rPr lang="en-US" sz="2400" dirty="0" smtClean="0"/>
              <a:t>independent pronoun as subject</a:t>
            </a:r>
            <a:r>
              <a:rPr lang="en-US" sz="2400" dirty="0" smtClean="0">
                <a:latin typeface="Transliteration" pitchFamily="34" charset="0"/>
              </a:rPr>
              <a:t> </a:t>
            </a:r>
            <a:r>
              <a:rPr lang="ar-EG" sz="2400" dirty="0" smtClean="0">
                <a:latin typeface="Transliteration" pitchFamily="34" charset="0"/>
              </a:rPr>
              <a:t>    </a:t>
            </a:r>
            <a:r>
              <a:rPr lang="en-US" sz="2400" dirty="0" err="1" smtClean="0">
                <a:latin typeface="Transliteration" pitchFamily="34" charset="0"/>
              </a:rPr>
              <a:t>wi</a:t>
            </a:r>
            <a:r>
              <a:rPr lang="en-US" sz="2400" dirty="0" smtClean="0">
                <a:latin typeface="Transliteration" pitchFamily="34" charset="0"/>
              </a:rPr>
              <a:t> : </a:t>
            </a:r>
          </a:p>
          <a:p>
            <a:pPr algn="l">
              <a:buNone/>
            </a:pPr>
            <a:r>
              <a:rPr lang="en-US" sz="2400" dirty="0" smtClean="0"/>
              <a:t>as predicate</a:t>
            </a:r>
            <a:r>
              <a:rPr lang="ar-EG" sz="2400" dirty="0" smtClean="0"/>
              <a:t> </a:t>
            </a:r>
            <a:r>
              <a:rPr lang="en-US" sz="2400" dirty="0" smtClean="0"/>
              <a:t> adverbial phrase</a:t>
            </a:r>
            <a:r>
              <a:rPr lang="ar-EG" sz="2400" dirty="0" smtClean="0">
                <a:latin typeface="Transliteration" pitchFamily="34" charset="0"/>
              </a:rPr>
              <a:t> </a:t>
            </a:r>
            <a:r>
              <a:rPr lang="en-US" sz="2400" dirty="0" smtClean="0">
                <a:latin typeface="Transliteration" pitchFamily="34" charset="0"/>
              </a:rPr>
              <a:t>m Hr </a:t>
            </a:r>
            <a:r>
              <a:rPr lang="en-US" sz="2400" dirty="0" err="1" smtClean="0">
                <a:latin typeface="Transliteration" pitchFamily="34" charset="0"/>
              </a:rPr>
              <a:t>ib</a:t>
            </a:r>
            <a:r>
              <a:rPr lang="en-US" sz="2400" dirty="0" smtClean="0">
                <a:latin typeface="Transliteration" pitchFamily="34" charset="0"/>
              </a:rPr>
              <a:t> . </a:t>
            </a:r>
            <a:r>
              <a:rPr lang="en-US" sz="2400" dirty="0" err="1" smtClean="0">
                <a:latin typeface="Transliteration" pitchFamily="34" charset="0"/>
              </a:rPr>
              <a:t>sn</a:t>
            </a:r>
            <a:r>
              <a:rPr lang="en-US" sz="2400" dirty="0" smtClean="0">
                <a:latin typeface="Transliteration" pitchFamily="34" charset="0"/>
              </a:rPr>
              <a:t> :</a:t>
            </a:r>
            <a:r>
              <a:rPr lang="en-US" sz="2400" dirty="0" smtClean="0">
                <a:cs typeface="+mj-cs"/>
              </a:rPr>
              <a:t> </a:t>
            </a:r>
          </a:p>
          <a:p>
            <a:pPr algn="l">
              <a:buNone/>
            </a:pPr>
            <a:endParaRPr lang="en-US" sz="2400" dirty="0" smtClean="0">
              <a:cs typeface="+mj-cs"/>
            </a:endParaRPr>
          </a:p>
          <a:p>
            <a:pPr algn="l">
              <a:buNone/>
            </a:pPr>
            <a:endParaRPr lang="en-US" sz="2400" dirty="0" smtClean="0">
              <a:cs typeface="+mj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857232"/>
            <a:ext cx="4967266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EG"/>
          </a:p>
        </p:txBody>
      </p:sp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511288"/>
          </a:xfrm>
        </p:spPr>
        <p:txBody>
          <a:bodyPr>
            <a:normAutofit/>
          </a:bodyPr>
          <a:lstStyle/>
          <a:p>
            <a:r>
              <a:rPr lang="ar-EG" sz="2400" dirty="0" smtClean="0"/>
              <a:t>مثال رقم 2</a:t>
            </a:r>
            <a:r>
              <a:rPr lang="ar-EG" dirty="0" smtClean="0"/>
              <a:t/>
            </a:r>
            <a:br>
              <a:rPr lang="ar-EG" dirty="0" smtClean="0"/>
            </a:br>
            <a:endParaRPr lang="ar-EG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285720" y="2071678"/>
            <a:ext cx="8429684" cy="4143404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ransliteration" pitchFamily="34" charset="0"/>
              </a:rPr>
              <a:t>bA.i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Hna</a:t>
            </a:r>
            <a:r>
              <a:rPr lang="en-US" dirty="0" smtClean="0">
                <a:latin typeface="Transliteration" pitchFamily="34" charset="0"/>
              </a:rPr>
              <a:t> .</a:t>
            </a:r>
            <a:r>
              <a:rPr lang="en-US" dirty="0" err="1" smtClean="0">
                <a:latin typeface="Transliteration" pitchFamily="34" charset="0"/>
              </a:rPr>
              <a:t>i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ib.i</a:t>
            </a:r>
            <a:r>
              <a:rPr lang="en-US" dirty="0" smtClean="0">
                <a:latin typeface="Transliteration" pitchFamily="34" charset="0"/>
              </a:rPr>
              <a:t> m </a:t>
            </a:r>
            <a:r>
              <a:rPr lang="en-US" dirty="0" err="1" smtClean="0">
                <a:latin typeface="Transliteration" pitchFamily="34" charset="0"/>
              </a:rPr>
              <a:t>Xt.i</a:t>
            </a:r>
            <a:endParaRPr lang="en-US" dirty="0" smtClean="0">
              <a:latin typeface="Transliteration" pitchFamily="34" charset="0"/>
            </a:endParaRPr>
          </a:p>
          <a:p>
            <a:r>
              <a:rPr lang="en-US" dirty="0" smtClean="0">
                <a:cs typeface="+mj-cs"/>
              </a:rPr>
              <a:t>my soul is with me , my heart is in my body</a:t>
            </a:r>
            <a:r>
              <a:rPr lang="en-US" dirty="0" smtClean="0">
                <a:latin typeface="Transliteration" pitchFamily="34" charset="0"/>
              </a:rPr>
              <a:t> </a:t>
            </a:r>
          </a:p>
          <a:p>
            <a:pPr algn="l">
              <a:buNone/>
            </a:pPr>
            <a:r>
              <a:rPr lang="en-US" b="1" u="sng" dirty="0" smtClean="0">
                <a:cs typeface="+mj-cs"/>
              </a:rPr>
              <a:t>Comment:</a:t>
            </a:r>
          </a:p>
          <a:p>
            <a:pPr algn="l">
              <a:buNone/>
            </a:pPr>
            <a:r>
              <a:rPr lang="en-US" dirty="0" err="1" smtClean="0">
                <a:latin typeface="Transliteration" pitchFamily="34" charset="0"/>
              </a:rPr>
              <a:t>bA.i</a:t>
            </a:r>
            <a:r>
              <a:rPr lang="en-US" dirty="0" smtClean="0">
                <a:latin typeface="Transliteration" pitchFamily="34" charset="0"/>
              </a:rPr>
              <a:t>  :</a:t>
            </a:r>
            <a:r>
              <a:rPr lang="en-US" dirty="0" smtClean="0"/>
              <a:t>as subject</a:t>
            </a:r>
          </a:p>
          <a:p>
            <a:pPr algn="l">
              <a:buNone/>
            </a:pPr>
            <a:r>
              <a:rPr lang="en-US" dirty="0" err="1" smtClean="0">
                <a:latin typeface="Transliteration" pitchFamily="34" charset="0"/>
              </a:rPr>
              <a:t>Hna</a:t>
            </a:r>
            <a:r>
              <a:rPr lang="en-US" dirty="0" smtClean="0">
                <a:latin typeface="Transliteration" pitchFamily="34" charset="0"/>
              </a:rPr>
              <a:t> .</a:t>
            </a:r>
            <a:r>
              <a:rPr lang="en-US" dirty="0" err="1" smtClean="0">
                <a:latin typeface="Transliteration" pitchFamily="34" charset="0"/>
              </a:rPr>
              <a:t>i</a:t>
            </a:r>
            <a:r>
              <a:rPr lang="en-US" dirty="0" smtClean="0">
                <a:latin typeface="Transliteration" pitchFamily="34" charset="0"/>
              </a:rPr>
              <a:t> : </a:t>
            </a:r>
            <a:r>
              <a:rPr lang="en-US" dirty="0" smtClean="0"/>
              <a:t>as adverbial predicate</a:t>
            </a:r>
          </a:p>
          <a:p>
            <a:pPr algn="l">
              <a:buNone/>
            </a:pPr>
            <a:r>
              <a:rPr lang="en-US" dirty="0" err="1" smtClean="0">
                <a:latin typeface="Transliteration" pitchFamily="34" charset="0"/>
              </a:rPr>
              <a:t>ib.i</a:t>
            </a:r>
            <a:r>
              <a:rPr lang="en-US" dirty="0" smtClean="0">
                <a:latin typeface="Transliteration" pitchFamily="34" charset="0"/>
              </a:rPr>
              <a:t> : </a:t>
            </a:r>
            <a:r>
              <a:rPr lang="en-US" dirty="0" smtClean="0"/>
              <a:t>as subject</a:t>
            </a:r>
          </a:p>
          <a:p>
            <a:pPr algn="l">
              <a:buNone/>
            </a:pPr>
            <a:r>
              <a:rPr lang="en-US" dirty="0" smtClean="0">
                <a:latin typeface="Transliteration" pitchFamily="34" charset="0"/>
              </a:rPr>
              <a:t>m </a:t>
            </a:r>
            <a:r>
              <a:rPr lang="en-US" dirty="0" err="1" smtClean="0">
                <a:latin typeface="Transliteration" pitchFamily="34" charset="0"/>
              </a:rPr>
              <a:t>Xt.i</a:t>
            </a:r>
            <a:r>
              <a:rPr lang="en-US" dirty="0" smtClean="0">
                <a:latin typeface="Transliteration" pitchFamily="34" charset="0"/>
              </a:rPr>
              <a:t> : </a:t>
            </a:r>
            <a:r>
              <a:rPr lang="en-US" dirty="0" smtClean="0"/>
              <a:t>as adverbial predicate</a:t>
            </a:r>
            <a:r>
              <a:rPr lang="en-US" dirty="0" smtClean="0">
                <a:latin typeface="Transliteration" pitchFamily="34" charset="0"/>
              </a:rPr>
              <a:t> </a:t>
            </a:r>
            <a:endParaRPr lang="en-US" dirty="0" smtClean="0"/>
          </a:p>
          <a:p>
            <a:pPr algn="l">
              <a:buNone/>
            </a:pPr>
            <a:endParaRPr lang="en-US" b="1" u="sng" dirty="0" smtClean="0">
              <a:cs typeface="+mj-cs"/>
            </a:endParaRPr>
          </a:p>
          <a:p>
            <a:pPr algn="l">
              <a:buNone/>
            </a:pPr>
            <a:endParaRPr lang="en-US" b="1" u="sng" dirty="0" smtClean="0">
              <a:cs typeface="+mj-cs"/>
            </a:endParaRPr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1785918" y="1000108"/>
          <a:ext cx="5821362" cy="642938"/>
        </p:xfrm>
        <a:graphic>
          <a:graphicData uri="http://schemas.openxmlformats.org/presentationml/2006/ole">
            <p:oleObj spid="_x0000_s16389" name="Picture" r:id="rId3" imgW="1483221" imgH="173236" progId="Word.Picture.8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06"/>
          </a:xfrm>
        </p:spPr>
        <p:txBody>
          <a:bodyPr>
            <a:normAutofit/>
          </a:bodyPr>
          <a:lstStyle/>
          <a:p>
            <a:r>
              <a:rPr lang="ar-EG" sz="2800" dirty="0" smtClean="0"/>
              <a:t>مثال رقم 3</a:t>
            </a:r>
            <a:br>
              <a:rPr lang="ar-EG" sz="2800" dirty="0" smtClean="0"/>
            </a:br>
            <a:r>
              <a:rPr lang="ar-EG" sz="2800" dirty="0" smtClean="0"/>
              <a:t/>
            </a:r>
            <a:br>
              <a:rPr lang="ar-EG" sz="2800" dirty="0" smtClean="0"/>
            </a:br>
            <a:endParaRPr lang="ar-EG" sz="2800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>
          <a:xfrm>
            <a:off x="457200" y="2285992"/>
            <a:ext cx="8229600" cy="3840171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ransliteration" pitchFamily="34" charset="0"/>
              </a:rPr>
              <a:t>iw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it.f</a:t>
            </a:r>
            <a:r>
              <a:rPr lang="en-US" dirty="0" smtClean="0">
                <a:latin typeface="Transliteration" pitchFamily="34" charset="0"/>
              </a:rPr>
              <a:t> m- </a:t>
            </a:r>
            <a:r>
              <a:rPr lang="en-US" dirty="0" err="1" smtClean="0">
                <a:latin typeface="Transliteration" pitchFamily="34" charset="0"/>
              </a:rPr>
              <a:t>Xnw</a:t>
            </a:r>
            <a:r>
              <a:rPr lang="en-US" dirty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aH.f</a:t>
            </a:r>
            <a:endParaRPr lang="en-US" dirty="0" smtClean="0">
              <a:latin typeface="Transliteration" pitchFamily="34" charset="0"/>
            </a:endParaRPr>
          </a:p>
          <a:p>
            <a:r>
              <a:rPr lang="en-US" dirty="0" smtClean="0"/>
              <a:t>His father is inside his palace</a:t>
            </a:r>
            <a:endParaRPr lang="ar-EG" dirty="0" smtClean="0"/>
          </a:p>
          <a:p>
            <a:pPr algn="l"/>
            <a:r>
              <a:rPr lang="en-US" b="1" u="sng" dirty="0" smtClean="0"/>
              <a:t>Comment:</a:t>
            </a:r>
            <a:endParaRPr lang="en-US" dirty="0" smtClean="0"/>
          </a:p>
          <a:p>
            <a:pPr algn="l">
              <a:buNone/>
            </a:pPr>
            <a:r>
              <a:rPr lang="en-US" dirty="0" smtClean="0">
                <a:latin typeface="+mj-lt"/>
              </a:rPr>
              <a:t>Non enclitic particle</a:t>
            </a:r>
            <a:r>
              <a:rPr lang="ar-EG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iw</a:t>
            </a:r>
            <a:r>
              <a:rPr lang="en-US" dirty="0" smtClean="0">
                <a:latin typeface="Transliteration" pitchFamily="34" charset="0"/>
              </a:rPr>
              <a:t>:</a:t>
            </a:r>
            <a:endParaRPr lang="ar-EG" dirty="0" smtClean="0">
              <a:latin typeface="Transliteration" pitchFamily="34" charset="0"/>
            </a:endParaRPr>
          </a:p>
          <a:p>
            <a:pPr algn="l">
              <a:buNone/>
            </a:pPr>
            <a:r>
              <a:rPr lang="ar-EG" dirty="0" smtClean="0">
                <a:latin typeface="Transliteration" pitchFamily="34" charset="0"/>
              </a:rPr>
              <a:t>  </a:t>
            </a:r>
            <a:r>
              <a:rPr lang="en-US" dirty="0" smtClean="0">
                <a:latin typeface="Transliteration" pitchFamily="34" charset="0"/>
              </a:rPr>
              <a:t>,  </a:t>
            </a:r>
            <a:r>
              <a:rPr lang="en-US" dirty="0" err="1" smtClean="0"/>
              <a:t>nouminal</a:t>
            </a:r>
            <a:r>
              <a:rPr lang="en-US" dirty="0" smtClean="0"/>
              <a:t> subject, direct genitive</a:t>
            </a:r>
            <a:r>
              <a:rPr lang="ar-EG" dirty="0" smtClean="0">
                <a:latin typeface="Transliteration" pitchFamily="34" charset="0"/>
              </a:rPr>
              <a:t>: </a:t>
            </a:r>
            <a:r>
              <a:rPr lang="en-US" dirty="0" err="1" smtClean="0">
                <a:latin typeface="Transliteration" pitchFamily="34" charset="0"/>
              </a:rPr>
              <a:t>it.f</a:t>
            </a:r>
            <a:endParaRPr lang="en-US" dirty="0" smtClean="0"/>
          </a:p>
          <a:p>
            <a:pPr algn="l">
              <a:buNone/>
            </a:pPr>
            <a:r>
              <a:rPr lang="ar-EG" dirty="0" smtClean="0"/>
              <a:t> </a:t>
            </a:r>
            <a:r>
              <a:rPr lang="en-US" dirty="0" smtClean="0"/>
              <a:t>Adverbial predicate</a:t>
            </a:r>
            <a:r>
              <a:rPr lang="ar-EG" dirty="0" smtClean="0">
                <a:latin typeface="Transliteration" pitchFamily="34" charset="0"/>
              </a:rPr>
              <a:t> </a:t>
            </a:r>
            <a:r>
              <a:rPr lang="en-US" dirty="0" smtClean="0">
                <a:latin typeface="Transliteration" pitchFamily="34" charset="0"/>
              </a:rPr>
              <a:t>m- </a:t>
            </a:r>
            <a:r>
              <a:rPr lang="en-US" dirty="0" err="1" smtClean="0">
                <a:latin typeface="Transliteration" pitchFamily="34" charset="0"/>
              </a:rPr>
              <a:t>Xnw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aH.f</a:t>
            </a:r>
            <a:r>
              <a:rPr lang="en-US" dirty="0" smtClean="0">
                <a:latin typeface="Transliteration" pitchFamily="34" charset="0"/>
              </a:rPr>
              <a:t> :</a:t>
            </a:r>
            <a:endParaRPr lang="ar-EG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428736"/>
            <a:ext cx="5218637" cy="500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EG" sz="2700" dirty="0" smtClean="0"/>
              <a:t>مثال رقم 4</a:t>
            </a:r>
            <a:br>
              <a:rPr lang="ar-EG" sz="2700" dirty="0" smtClean="0"/>
            </a:br>
            <a:r>
              <a:rPr lang="ar-EG" dirty="0" smtClean="0"/>
              <a:t/>
            </a:r>
            <a:br>
              <a:rPr lang="ar-EG" dirty="0" smtClean="0"/>
            </a:br>
            <a:endParaRPr lang="ar-EG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ransliteration" pitchFamily="34" charset="0"/>
              </a:rPr>
              <a:t>irrw.k</a:t>
            </a:r>
            <a:r>
              <a:rPr lang="en-US" dirty="0" smtClean="0">
                <a:latin typeface="Transliteration" pitchFamily="34" charset="0"/>
              </a:rPr>
              <a:t> pw n </a:t>
            </a:r>
            <a:r>
              <a:rPr lang="en-US" dirty="0" err="1" smtClean="0">
                <a:latin typeface="Transliteration" pitchFamily="34" charset="0"/>
              </a:rPr>
              <a:t>irrw.i</a:t>
            </a:r>
            <a:r>
              <a:rPr lang="en-US" dirty="0" smtClean="0">
                <a:latin typeface="Transliteration" pitchFamily="34" charset="0"/>
              </a:rPr>
              <a:t> is pw</a:t>
            </a:r>
          </a:p>
          <a:p>
            <a:r>
              <a:rPr lang="en-US" dirty="0" err="1" smtClean="0"/>
              <a:t>it,s</a:t>
            </a:r>
            <a:r>
              <a:rPr lang="en-US" dirty="0" smtClean="0"/>
              <a:t> your </a:t>
            </a:r>
            <a:r>
              <a:rPr lang="en-US" dirty="0" err="1" smtClean="0"/>
              <a:t>charater</a:t>
            </a:r>
            <a:r>
              <a:rPr lang="en-US" dirty="0" smtClean="0"/>
              <a:t> , (and) it is not my character</a:t>
            </a:r>
            <a:endParaRPr lang="ar-EG" dirty="0" smtClean="0"/>
          </a:p>
          <a:p>
            <a:pPr algn="l"/>
            <a:r>
              <a:rPr lang="en-US" b="1" u="sng" dirty="0" smtClean="0"/>
              <a:t>Comment:</a:t>
            </a:r>
            <a:endParaRPr lang="en-US" dirty="0" smtClean="0"/>
          </a:p>
          <a:p>
            <a:pPr algn="l">
              <a:buNone/>
            </a:pPr>
            <a:r>
              <a:rPr lang="en-US" dirty="0" err="1" smtClean="0">
                <a:latin typeface="Transliteration" pitchFamily="34" charset="0"/>
              </a:rPr>
              <a:t>irrw</a:t>
            </a:r>
            <a:r>
              <a:rPr lang="en-US" dirty="0" smtClean="0">
                <a:latin typeface="Transliteration" pitchFamily="34" charset="0"/>
              </a:rPr>
              <a:t> .k : </a:t>
            </a:r>
            <a:r>
              <a:rPr lang="en-US" dirty="0" err="1" smtClean="0">
                <a:latin typeface="Transliteration" pitchFamily="34" charset="0"/>
              </a:rPr>
              <a:t>sDm</a:t>
            </a:r>
            <a:r>
              <a:rPr lang="en-US" dirty="0" smtClean="0">
                <a:latin typeface="Transliteration" pitchFamily="34" charset="0"/>
              </a:rPr>
              <a:t> .f form , </a:t>
            </a:r>
            <a:r>
              <a:rPr lang="en-US" dirty="0" smtClean="0">
                <a:cs typeface="+mj-cs"/>
              </a:rPr>
              <a:t>noun clause as logical predicate</a:t>
            </a:r>
            <a:endParaRPr lang="en-US" dirty="0" smtClean="0">
              <a:latin typeface="Transliteration" pitchFamily="34" charset="0"/>
            </a:endParaRPr>
          </a:p>
          <a:p>
            <a:pPr algn="l">
              <a:buNone/>
            </a:pPr>
            <a:r>
              <a:rPr lang="en-US" dirty="0" smtClean="0">
                <a:latin typeface="Transliteration" pitchFamily="34" charset="0"/>
              </a:rPr>
              <a:t>Pw : </a:t>
            </a:r>
            <a:r>
              <a:rPr lang="en-US" dirty="0" smtClean="0"/>
              <a:t>logical subject</a:t>
            </a:r>
            <a:endParaRPr lang="en-US" dirty="0" smtClean="0">
              <a:latin typeface="Transliteration" pitchFamily="34" charset="0"/>
            </a:endParaRPr>
          </a:p>
          <a:p>
            <a:pPr algn="l">
              <a:buNone/>
            </a:pPr>
            <a:r>
              <a:rPr lang="en-US" dirty="0" err="1" smtClean="0"/>
              <a:t>Negtive</a:t>
            </a:r>
            <a:r>
              <a:rPr lang="en-US" dirty="0" smtClean="0"/>
              <a:t> article</a:t>
            </a:r>
            <a:r>
              <a:rPr lang="ar-EG" dirty="0" smtClean="0">
                <a:latin typeface="Transliteration" pitchFamily="34" charset="0"/>
              </a:rPr>
              <a:t> : </a:t>
            </a:r>
            <a:r>
              <a:rPr lang="en-US" dirty="0" smtClean="0">
                <a:latin typeface="Transliteration" pitchFamily="34" charset="0"/>
              </a:rPr>
              <a:t>n ….is</a:t>
            </a:r>
          </a:p>
          <a:p>
            <a:pPr algn="l">
              <a:buNone/>
            </a:pPr>
            <a:r>
              <a:rPr lang="en-US" dirty="0" err="1" smtClean="0">
                <a:latin typeface="Transliteration" pitchFamily="34" charset="0"/>
              </a:rPr>
              <a:t>irrw.i</a:t>
            </a:r>
            <a:r>
              <a:rPr lang="en-US" dirty="0" smtClean="0">
                <a:latin typeface="Transliteration" pitchFamily="34" charset="0"/>
              </a:rPr>
              <a:t> : </a:t>
            </a:r>
            <a:r>
              <a:rPr lang="en-US" dirty="0" err="1" smtClean="0">
                <a:latin typeface="Transliteration" pitchFamily="34" charset="0"/>
              </a:rPr>
              <a:t>sDm</a:t>
            </a:r>
            <a:r>
              <a:rPr lang="en-US" dirty="0" smtClean="0">
                <a:latin typeface="Transliteration" pitchFamily="34" charset="0"/>
              </a:rPr>
              <a:t> .f form , </a:t>
            </a:r>
            <a:r>
              <a:rPr lang="en-US" dirty="0"/>
              <a:t>noun clause as logical predicate</a:t>
            </a:r>
            <a:r>
              <a:rPr lang="en-US" dirty="0" smtClean="0">
                <a:latin typeface="Transliteration" pitchFamily="34" charset="0"/>
              </a:rPr>
              <a:t> </a:t>
            </a:r>
          </a:p>
          <a:p>
            <a:pPr algn="l">
              <a:buNone/>
            </a:pPr>
            <a:r>
              <a:rPr lang="en-US" dirty="0" smtClean="0"/>
              <a:t>logical subject</a:t>
            </a:r>
            <a:r>
              <a:rPr lang="ar-EG" dirty="0" smtClean="0">
                <a:latin typeface="Transliteration" pitchFamily="34" charset="0"/>
              </a:rPr>
              <a:t> </a:t>
            </a:r>
            <a:r>
              <a:rPr lang="en-US" dirty="0" smtClean="0">
                <a:latin typeface="Transliteration" pitchFamily="34" charset="0"/>
              </a:rPr>
              <a:t>Pw :</a:t>
            </a:r>
            <a:endParaRPr lang="ar-EG" dirty="0">
              <a:latin typeface="Transliteration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714356"/>
            <a:ext cx="6984114" cy="60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sz="2400" dirty="0" smtClean="0"/>
              <a:t>مثال رقم 5</a:t>
            </a:r>
            <a:br>
              <a:rPr lang="ar-EG" sz="2400" dirty="0" smtClean="0"/>
            </a:br>
            <a:endParaRPr lang="ar-EG" sz="24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>
              <a:latin typeface="Transliteration" pitchFamily="34" charset="0"/>
            </a:endParaRPr>
          </a:p>
          <a:p>
            <a:pPr algn="l">
              <a:buNone/>
            </a:pPr>
            <a:r>
              <a:rPr lang="en-US" dirty="0" err="1" smtClean="0">
                <a:latin typeface="Transliteration" pitchFamily="34" charset="0"/>
              </a:rPr>
              <a:t>iw</a:t>
            </a:r>
            <a:r>
              <a:rPr lang="en-US" dirty="0" smtClean="0">
                <a:latin typeface="Transliteration" pitchFamily="34" charset="0"/>
              </a:rPr>
              <a:t> .</a:t>
            </a:r>
            <a:r>
              <a:rPr lang="en-US" dirty="0" err="1" smtClean="0">
                <a:latin typeface="Transliteration" pitchFamily="34" charset="0"/>
              </a:rPr>
              <a:t>i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Xr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Hswt</a:t>
            </a:r>
            <a:r>
              <a:rPr lang="en-US" dirty="0" smtClean="0">
                <a:latin typeface="Transliteration" pitchFamily="34" charset="0"/>
              </a:rPr>
              <a:t> .</a:t>
            </a:r>
            <a:r>
              <a:rPr lang="en-US" dirty="0" err="1" smtClean="0">
                <a:latin typeface="Transliteration" pitchFamily="34" charset="0"/>
              </a:rPr>
              <a:t>Hm.f</a:t>
            </a:r>
            <a:endParaRPr lang="en-US" dirty="0" smtClean="0">
              <a:latin typeface="Transliteration" pitchFamily="34" charset="0"/>
            </a:endParaRPr>
          </a:p>
          <a:p>
            <a:pPr>
              <a:buNone/>
            </a:pPr>
            <a:r>
              <a:rPr lang="en-US" dirty="0" err="1" smtClean="0"/>
              <a:t>i,m</a:t>
            </a:r>
            <a:r>
              <a:rPr lang="en-US" dirty="0" smtClean="0"/>
              <a:t> under the praise of his majesty</a:t>
            </a:r>
            <a:endParaRPr lang="ar-EG" dirty="0" smtClean="0"/>
          </a:p>
          <a:p>
            <a:pPr algn="l">
              <a:buNone/>
            </a:pPr>
            <a:r>
              <a:rPr lang="en-US" b="1" u="sng" dirty="0" smtClean="0"/>
              <a:t>Comment:</a:t>
            </a:r>
            <a:endParaRPr lang="en-US" dirty="0" smtClean="0"/>
          </a:p>
          <a:p>
            <a:pPr algn="l">
              <a:buNone/>
            </a:pPr>
            <a:r>
              <a:rPr lang="en-US" dirty="0" err="1" smtClean="0"/>
              <a:t>Iw</a:t>
            </a:r>
            <a:r>
              <a:rPr lang="en-US" dirty="0" smtClean="0"/>
              <a:t> : non enclitic particle</a:t>
            </a:r>
          </a:p>
          <a:p>
            <a:pPr algn="l">
              <a:buNone/>
            </a:pPr>
            <a:r>
              <a:rPr lang="en-US" dirty="0" smtClean="0"/>
              <a:t>.</a:t>
            </a:r>
            <a:r>
              <a:rPr lang="en-US" dirty="0" err="1" smtClean="0"/>
              <a:t>i</a:t>
            </a:r>
            <a:r>
              <a:rPr lang="en-US" dirty="0" smtClean="0"/>
              <a:t> : suffix pronoun as subject</a:t>
            </a:r>
          </a:p>
          <a:p>
            <a:pPr algn="l">
              <a:buNone/>
            </a:pPr>
            <a:r>
              <a:rPr lang="en-US" dirty="0" err="1" smtClean="0">
                <a:latin typeface="Transliteration" pitchFamily="34" charset="0"/>
              </a:rPr>
              <a:t>Xr</a:t>
            </a:r>
            <a:r>
              <a:rPr lang="en-US" dirty="0" smtClean="0">
                <a:latin typeface="Transliteration" pitchFamily="34" charset="0"/>
              </a:rPr>
              <a:t> </a:t>
            </a:r>
            <a:r>
              <a:rPr lang="en-US" dirty="0" err="1" smtClean="0">
                <a:latin typeface="Transliteration" pitchFamily="34" charset="0"/>
              </a:rPr>
              <a:t>Hswt</a:t>
            </a:r>
            <a:r>
              <a:rPr lang="en-US" dirty="0" smtClean="0">
                <a:latin typeface="Transliteration" pitchFamily="34" charset="0"/>
              </a:rPr>
              <a:t> : </a:t>
            </a:r>
            <a:r>
              <a:rPr lang="en-US" dirty="0" smtClean="0"/>
              <a:t>adverbial predicate</a:t>
            </a:r>
          </a:p>
          <a:p>
            <a:pPr algn="l">
              <a:buNone/>
            </a:pPr>
            <a:r>
              <a:rPr lang="en-US" dirty="0" err="1" smtClean="0">
                <a:latin typeface="Transliteration" pitchFamily="34" charset="0"/>
              </a:rPr>
              <a:t>Hswt</a:t>
            </a:r>
            <a:r>
              <a:rPr lang="en-US" dirty="0" smtClean="0">
                <a:latin typeface="Transliteration" pitchFamily="34" charset="0"/>
              </a:rPr>
              <a:t> : </a:t>
            </a:r>
            <a:r>
              <a:rPr lang="en-US" dirty="0" err="1" smtClean="0">
                <a:latin typeface="Transliteration" pitchFamily="34" charset="0"/>
              </a:rPr>
              <a:t>regins</a:t>
            </a:r>
            <a:endParaRPr lang="en-US" dirty="0" smtClean="0"/>
          </a:p>
          <a:p>
            <a:pPr algn="l">
              <a:buNone/>
            </a:pPr>
            <a:r>
              <a:rPr lang="en-US" dirty="0" err="1" smtClean="0">
                <a:latin typeface="Transliteration" pitchFamily="34" charset="0"/>
              </a:rPr>
              <a:t>Hm.f</a:t>
            </a:r>
            <a:r>
              <a:rPr lang="en-US" dirty="0" smtClean="0">
                <a:latin typeface="Transliteration" pitchFamily="34" charset="0"/>
              </a:rPr>
              <a:t> : </a:t>
            </a:r>
            <a:r>
              <a:rPr lang="en-US" dirty="0" smtClean="0"/>
              <a:t>direct genitive, rectus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ar-EG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2285984" y="950101"/>
          <a:ext cx="5429238" cy="814386"/>
        </p:xfrm>
        <a:graphic>
          <a:graphicData uri="http://schemas.openxmlformats.org/presentationml/2006/ole">
            <p:oleObj spid="_x0000_s20482" name="Picture" r:id="rId5" imgW="1100584" imgH="173236" progId="Word.Picture.8">
              <p:embed/>
            </p:oleObj>
          </a:graphicData>
        </a:graphic>
      </p:graphicFrame>
      <p:pic>
        <p:nvPicPr>
          <p:cNvPr id="5" name="صوت مسجّل">
            <a:hlinkClick r:id="" action="ppaction://media"/>
          </p:cNvPr>
          <p:cNvPicPr>
            <a:picLocks noRot="1" noChangeAspect="1"/>
          </p:cNvPicPr>
          <p:nvPr>
            <a:wavAudioFile r:embed="rId2" name="صوت مسجّل"/>
          </p:nvPr>
        </p:nvPicPr>
        <p:blipFill>
          <a:blip r:embed="rId6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6" name="صوت مسجّل">
            <a:hlinkClick r:id="" action="ppaction://media"/>
          </p:cNvPr>
          <p:cNvPicPr>
            <a:picLocks noRot="1" noChangeAspect="1"/>
          </p:cNvPicPr>
          <p:nvPr>
            <a:wavAudioFile r:embed="rId3" name="صوت مسجّل"/>
          </p:nvPr>
        </p:nvPicPr>
        <p:blipFill>
          <a:blip r:embed="rId7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4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51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229</Words>
  <Application>Microsoft Office PowerPoint</Application>
  <PresentationFormat>عرض على الشاشة (3:4)‏</PresentationFormat>
  <Paragraphs>41</Paragraphs>
  <Slides>5</Slides>
  <Notes>0</Notes>
  <HiddenSlides>0</HiddenSlides>
  <MMClips>2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خوادم OLE مضمنة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7" baseType="lpstr">
      <vt:lpstr>سمة Office</vt:lpstr>
      <vt:lpstr>Picture</vt:lpstr>
      <vt:lpstr>مثال رقم 1   </vt:lpstr>
      <vt:lpstr>مثال رقم 2 </vt:lpstr>
      <vt:lpstr>مثال رقم 3  </vt:lpstr>
      <vt:lpstr>مثال رقم 4  </vt:lpstr>
      <vt:lpstr>مثال رقم 5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Gama</dc:creator>
  <cp:lastModifiedBy>Gama</cp:lastModifiedBy>
  <cp:revision>37</cp:revision>
  <dcterms:created xsi:type="dcterms:W3CDTF">2020-03-23T17:23:58Z</dcterms:created>
  <dcterms:modified xsi:type="dcterms:W3CDTF">2020-03-24T14:10:48Z</dcterms:modified>
</cp:coreProperties>
</file>