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E150E-755C-4921-AA02-510269BA43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1F563B-676B-43B6-999F-180068ABFF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742EA8-DED8-4851-B0A1-9A9AC307A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6EDB2-6BF2-45DD-98FB-CBFD5C9D52E9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42E932-8280-465E-8BBE-BD0BA6FC9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156EE9-C757-4026-BE13-5EC2EEB00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CD0A0-1BE6-4CB2-BD6D-DAAAB4168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224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AF673-C6BC-433E-A319-E1C3A1D57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3CE229-B93F-40D8-AD47-B624834B08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476CD3-5CE0-4F9D-A575-A011D3EB4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6EDB2-6BF2-45DD-98FB-CBFD5C9D52E9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411FA3-2019-4DAA-8EE0-4E70A575F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CA9D9-87F4-4E07-BB84-19F48B6FB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CD0A0-1BE6-4CB2-BD6D-DAAAB4168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221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2F1BC8-73F4-4D36-AE71-AF60F33B4B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24BC77-27CF-4D14-B06D-DE11F02D0C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F3DFF8-28FD-4B38-91B7-BB8183D63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6EDB2-6BF2-45DD-98FB-CBFD5C9D52E9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CFEB65-FEEB-42BC-A584-294A5029B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FCB41A-3243-44B7-803B-45B84BD39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CD0A0-1BE6-4CB2-BD6D-DAAAB4168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334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22006-5FCD-45A2-8156-D34062D8B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D6CB1-CECA-45A8-BE46-A9F4CEA8E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2CF30-8614-4A60-8E86-B553B1265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6EDB2-6BF2-45DD-98FB-CBFD5C9D52E9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30894F-1393-47E8-A0DF-FD2B34B97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B783C-7B9F-4845-944A-1D82E54F7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CD0A0-1BE6-4CB2-BD6D-DAAAB4168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247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93408-71F4-4243-97BC-9EE7D2D21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40CF87-737F-42FC-A5F0-B9EFE54FFE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893BE6-AD6F-479B-BAAE-6C5FC3CE0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6EDB2-6BF2-45DD-98FB-CBFD5C9D52E9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9C806E-6152-4674-AD8D-0C1DA3610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4C81C8-66FA-4F7A-ACF6-78F4CC9BC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CD0A0-1BE6-4CB2-BD6D-DAAAB4168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641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4904F-7B23-43A8-B798-5D73DE2DC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0A5E7-DB45-4BA2-92F7-9E31F04E23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40BB99-8C94-46F8-AB3D-9B481B5EF4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BCD3EF-63EC-4A26-BEE3-2A1FB5720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6EDB2-6BF2-45DD-98FB-CBFD5C9D52E9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2158A8-1D0A-47ED-897D-81B3D0621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CB38CC-8ADA-4D36-AD63-0045072CE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CD0A0-1BE6-4CB2-BD6D-DAAAB4168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644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E2920-00B2-4FBC-81D5-5149F7CBD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5B2E0B-88B4-4A59-BD20-B95A56E7E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F76771-5808-4D3D-A2A9-EECDCE5C51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B30641-1385-4EA1-927F-89F860AAFD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DC6609-CF59-455C-8510-9158FF9DB0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B48C87-96C2-4DC8-8572-CDC87199E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6EDB2-6BF2-45DD-98FB-CBFD5C9D52E9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EAD0A5-ADD2-4141-BC62-235EEA574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57F507-963F-4EBF-A457-0DD087CA8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CD0A0-1BE6-4CB2-BD6D-DAAAB4168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586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1F57B-7CD9-42DC-BF0F-8B92D4425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D9502C-5BC8-482D-B7AB-6E6AC8E35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6EDB2-6BF2-45DD-98FB-CBFD5C9D52E9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BD3C0A-84FE-413B-B2E9-A19DB29EA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6B55C6-F52F-4906-BE8F-50D44E51A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CD0A0-1BE6-4CB2-BD6D-DAAAB4168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97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694E36-619A-4476-B39F-6101E41B0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6EDB2-6BF2-45DD-98FB-CBFD5C9D52E9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009DAF-0E6A-45B6-9616-99C349EB1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DA5B79-BD69-4035-9E7D-BDD0A4A7A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CD0A0-1BE6-4CB2-BD6D-DAAAB4168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D9A22-915E-4305-BF93-505008257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3F42D-A86F-465C-81E9-3A44BBD817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913A97-9781-4785-8A22-1C34AD95A5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05CA96-D4E4-48E0-9F81-82FA82B15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6EDB2-6BF2-45DD-98FB-CBFD5C9D52E9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A53C8E-77F8-490D-969F-94F6B1C67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072008-8120-4C8B-8B99-0C07BD83F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CD0A0-1BE6-4CB2-BD6D-DAAAB4168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591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238BB-F620-4572-94F5-DEB7851DA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01CBD6-D1D5-482B-9326-993C426907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8FE8DF-F7E5-4030-831C-48D67B085C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21F574-873E-4F6E-9162-FAE645CCF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6EDB2-6BF2-45DD-98FB-CBFD5C9D52E9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1DC5B0-3DC5-4696-85CF-962C12B54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6D1194-8AE8-44EC-AA73-44F0457FF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CD0A0-1BE6-4CB2-BD6D-DAAAB4168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557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5238D6-6471-4775-8C6F-815DC7E4B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40DA38-8949-4391-996F-2BCAE3B9DD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63E775-D19A-40B4-95F0-C4FB18EB94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6EDB2-6BF2-45DD-98FB-CBFD5C9D52E9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9DACA6-E5BE-4768-A649-0B477BB717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50066C-1EFF-4F92-892C-5300104090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CD0A0-1BE6-4CB2-BD6D-DAAAB4168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702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4505B-D519-49CB-87FB-99F27DF7FC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EG" b="1" dirty="0"/>
              <a:t>سكشن</a:t>
            </a:r>
            <a:endParaRPr lang="en-US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E2C7EF-0563-4B85-B6D6-F70BDF3C4C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EG" sz="3600" dirty="0"/>
              <a:t>بحث التخرج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56693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C0B5F-E8C1-41DC-8AC4-69ACC803D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08374"/>
            <a:ext cx="10515600" cy="3020626"/>
          </a:xfrm>
        </p:spPr>
        <p:txBody>
          <a:bodyPr>
            <a:normAutofit/>
          </a:bodyPr>
          <a:lstStyle/>
          <a:p>
            <a:pPr algn="r"/>
            <a:r>
              <a:rPr lang="ar-EG" sz="2800" b="1" dirty="0">
                <a:solidFill>
                  <a:schemeClr val="accent4"/>
                </a:solidFill>
              </a:rPr>
              <a:t>ثامناً-فهرس الصور:</a:t>
            </a:r>
            <a:br>
              <a:rPr lang="en-US" sz="2800" dirty="0"/>
            </a:br>
            <a:r>
              <a:rPr lang="ar-EG" sz="2400" dirty="0"/>
              <a:t>وهو الذى يتضمن عناوين الصور سواء كانت فوتواغرفية أو رسومات.</a:t>
            </a:r>
            <a:br>
              <a:rPr lang="en-US" sz="2400" dirty="0"/>
            </a:br>
            <a:r>
              <a:rPr lang="ar-EG" sz="2400" dirty="0"/>
              <a:t>يشمل هذا الفهرس عادة أرقام الصور متسلسلة،و أمام كل رقم عنوان الصورة ثم رقم اللوحة أو الصفحة التى تشتمل عليها.</a:t>
            </a:r>
            <a:br>
              <a:rPr lang="en-US" dirty="0"/>
            </a:br>
            <a:endParaRPr lang="en-US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EC360D-2A61-4F1C-9A76-297BC4FE8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613213"/>
            <a:ext cx="10515600" cy="2476438"/>
          </a:xfrm>
        </p:spPr>
        <p:txBody>
          <a:bodyPr/>
          <a:lstStyle/>
          <a:p>
            <a:pPr algn="r"/>
            <a:r>
              <a:rPr lang="ar-EG" b="1" dirty="0">
                <a:solidFill>
                  <a:schemeClr val="accent4"/>
                </a:solidFill>
              </a:rPr>
              <a:t>تاسعاً-فهرس الموضوعات:</a:t>
            </a:r>
            <a:endParaRPr lang="en-US" dirty="0">
              <a:solidFill>
                <a:schemeClr val="accent4"/>
              </a:solidFill>
            </a:endParaRPr>
          </a:p>
          <a:p>
            <a:pPr algn="r"/>
            <a:r>
              <a:rPr lang="ar-EG" dirty="0">
                <a:solidFill>
                  <a:schemeClr val="tx1"/>
                </a:solidFill>
              </a:rPr>
              <a:t>وهو الفهرس الذى يحتوى على أقسام الكتاب المختلفة و عناوينه مرتبة حسب تسلسل صفحات الكتاب.</a:t>
            </a:r>
            <a:endParaRPr lang="en-US" dirty="0">
              <a:solidFill>
                <a:schemeClr val="tx1"/>
              </a:solidFill>
            </a:endParaRPr>
          </a:p>
          <a:p>
            <a:pPr algn="r"/>
            <a:r>
              <a:rPr lang="ar-EG" dirty="0">
                <a:solidFill>
                  <a:schemeClr val="tx1"/>
                </a:solidFill>
              </a:rPr>
              <a:t>يبدأ فهرس الموضوعات بطبيعة الحال بأسم القسم مثلا الباب الأول وعنوانه و رقم صفحته ثم أسماء الفصول و هكذا إلى آخر الأقسام،حتى يتضح للقارئ بيسر الأقسام الرئيسية والأقسام الفرعية.</a:t>
            </a:r>
            <a:endParaRPr lang="en-US" dirty="0">
              <a:solidFill>
                <a:schemeClr val="tx1"/>
              </a:solidFill>
            </a:endParaRP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369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D9AC0-E570-43F6-AE78-87C7C074B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b="1" dirty="0"/>
              <a:t>الهوامش أو الحواشى :                                          </a:t>
            </a:r>
            <a:br>
              <a:rPr lang="en-US" dirty="0"/>
            </a:br>
            <a:r>
              <a:rPr lang="ar-EG" dirty="0"/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C36494-4F95-4B3D-BAA1-F5431A136A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92930"/>
          </a:xfrm>
        </p:spPr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lang="ar-EG" dirty="0"/>
              <a:t> هى عبارة عن معلومات عن فقرة معينة فى موضوع البحث العلمى ،تدون تلك المعلومات فى الهامش الأسفل من الصفحة أو فى أخر البحث.</a:t>
            </a:r>
          </a:p>
          <a:p>
            <a:pPr marL="0" indent="0" algn="r">
              <a:buNone/>
            </a:pPr>
            <a:endParaRPr lang="en-US" dirty="0"/>
          </a:p>
          <a:p>
            <a:pPr marL="0" indent="0" algn="r">
              <a:buNone/>
            </a:pPr>
            <a:r>
              <a:rPr lang="ar-EG" dirty="0"/>
              <a:t>لايمكن الأستغناء عن الحواشى فى أى بحث علمى،بل أنها أحياناً تزداد عن المتن الأصلى نظراً لتضمنها معلومات هامة مكملة لمتن الموضوع.</a:t>
            </a:r>
            <a:endParaRPr lang="en-US" dirty="0"/>
          </a:p>
          <a:p>
            <a:pPr marL="0" indent="0" algn="r">
              <a:buNone/>
            </a:pPr>
            <a:r>
              <a:rPr lang="ar-EG" dirty="0"/>
              <a:t> </a:t>
            </a:r>
            <a:endParaRPr lang="en-US" dirty="0"/>
          </a:p>
          <a:p>
            <a:pPr marL="0" indent="0" algn="r">
              <a:buNone/>
            </a:pPr>
            <a:r>
              <a:rPr lang="ar-EG" dirty="0"/>
              <a:t>يسمى الهامش بأعتبار أنه يدون فى الهامش من كل صفحة.</a:t>
            </a:r>
          </a:p>
          <a:p>
            <a:pPr marL="0" indent="0" algn="r">
              <a:buNone/>
            </a:pPr>
            <a:endParaRPr lang="en-US" dirty="0"/>
          </a:p>
          <a:p>
            <a:pPr marL="0" indent="0" algn="r">
              <a:buNone/>
            </a:pPr>
            <a:r>
              <a:rPr lang="ar-EG" dirty="0"/>
              <a:t>أما الحاشية بأعتبارأنها حاشية للمتن الأصلى.</a:t>
            </a:r>
            <a:endParaRPr lang="en-US" dirty="0"/>
          </a:p>
          <a:p>
            <a:pPr marL="0" indent="0" algn="r">
              <a:buNone/>
            </a:pPr>
            <a:r>
              <a:rPr lang="ar-EG" dirty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409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F34E3-12C4-467B-8FF5-C8078319F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EG" b="1" dirty="0"/>
              <a:t>أهم وظائف الحواشى: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066980-7EC5-4059-A851-49CB016724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0225"/>
            <a:ext cx="10515600" cy="4596738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EG" dirty="0"/>
              <a:t>تحديد المصدر الذى جاء منه فى المتن مثل ا(لقران الكريم - الأحاديث - الكتب القديمة - المراجع الحديثة – الوثائق ....وهكذا ) </a:t>
            </a:r>
            <a:endParaRPr lang="en-US" dirty="0"/>
          </a:p>
          <a:p>
            <a:pPr marL="0" indent="0" algn="r">
              <a:buNone/>
            </a:pPr>
            <a:r>
              <a:rPr lang="ar-EG" dirty="0"/>
              <a:t>تفسير للمصطلحات الواردة فى المتن مثل(اسم جبل أو نهر أو بحيرة أوبلد .....وهكذا)</a:t>
            </a:r>
            <a:endParaRPr lang="en-US" dirty="0"/>
          </a:p>
          <a:p>
            <a:pPr marL="0" indent="0" algn="r">
              <a:buNone/>
            </a:pPr>
            <a:r>
              <a:rPr lang="ar-EG" dirty="0"/>
              <a:t>التعريف بأسماء الأعلام الواردة فى المتن.</a:t>
            </a:r>
            <a:endParaRPr lang="en-US" dirty="0"/>
          </a:p>
          <a:p>
            <a:pPr marL="0" indent="0" algn="r">
              <a:buNone/>
            </a:pPr>
            <a:r>
              <a:rPr lang="ar-EG" dirty="0"/>
              <a:t>شرح لغوى للمصطلحات الواردة فى المتن.</a:t>
            </a:r>
            <a:endParaRPr lang="en-US" dirty="0"/>
          </a:p>
          <a:p>
            <a:pPr marL="0" indent="0" algn="r">
              <a:buNone/>
            </a:pPr>
            <a:r>
              <a:rPr lang="ar-EG" dirty="0"/>
              <a:t>الأستدلال بآية قرانية أو حديث أو بيت شعر أونص لزيادة الإيضاح.</a:t>
            </a:r>
            <a:endParaRPr lang="en-US" dirty="0"/>
          </a:p>
          <a:p>
            <a:pPr marL="0" indent="0" algn="r">
              <a:buNone/>
            </a:pPr>
            <a:r>
              <a:rPr lang="ar-EG" dirty="0"/>
              <a:t>ذكر تسلسل أو تتبع أصول أو تطور رأي أو تخطيط معمارى تناولها الباحث فى المتن.</a:t>
            </a:r>
            <a:endParaRPr lang="en-US" dirty="0"/>
          </a:p>
          <a:p>
            <a:pPr marL="0" indent="0" algn="r">
              <a:buNone/>
            </a:pPr>
            <a:r>
              <a:rPr lang="ar-EG" dirty="0"/>
              <a:t>معلومات ربما يرى الباحث أنها ليست مهمة أو ربما تكون إضافة لما جاء فى المتن.</a:t>
            </a:r>
            <a:endParaRPr lang="en-US" dirty="0"/>
          </a:p>
          <a:p>
            <a:pPr marL="0" indent="0" algn="r">
              <a:buNone/>
            </a:pPr>
            <a:r>
              <a:rPr lang="ar-EG" dirty="0"/>
              <a:t>رأى الناشر فى مخطوطة أو ترجمة كتاب يمكن أن يكون أخطأ بها المترجم.</a:t>
            </a:r>
            <a:endParaRPr lang="en-US" dirty="0"/>
          </a:p>
          <a:p>
            <a:pPr marL="3657600" lvl="8" indent="0" algn="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749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0310E-082C-48C6-AE1A-52A3F5F04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r"/>
            <a:r>
              <a:rPr lang="ar-EG" dirty="0">
                <a:solidFill>
                  <a:srgbClr val="FF0000"/>
                </a:solidFill>
              </a:rPr>
              <a:t>علامات الحواشى: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C5A1E5-28CC-47F4-972A-05C5A9D2A1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9506"/>
            <a:ext cx="10515600" cy="5459767"/>
          </a:xfrm>
        </p:spPr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lang="ar-EG" b="1" dirty="0"/>
              <a:t> </a:t>
            </a:r>
            <a:endParaRPr lang="en-US" dirty="0"/>
          </a:p>
          <a:p>
            <a:pPr marL="0" indent="0" algn="r">
              <a:buNone/>
            </a:pPr>
            <a:r>
              <a:rPr lang="ar-EG" dirty="0"/>
              <a:t>-يتم تدوين الحواشى بخط أصغر من خط المتن. </a:t>
            </a:r>
            <a:endParaRPr lang="en-US" dirty="0"/>
          </a:p>
          <a:p>
            <a:pPr marL="0" indent="0" algn="r">
              <a:buNone/>
            </a:pPr>
            <a:r>
              <a:rPr lang="ar-EG" dirty="0"/>
              <a:t>-فى حالة عدم إنتهاء الحاشية يتم إستكمالها فى الصفحة التالية بوضع علامة يساوى(=) فى أخر هامش الصفحة الأولى ثم تكرر نفس العلامة فى أول هامش الصفحة التالية.</a:t>
            </a:r>
            <a:endParaRPr lang="en-US" dirty="0"/>
          </a:p>
          <a:p>
            <a:pPr marL="0" indent="0" algn="r">
              <a:buNone/>
            </a:pPr>
            <a:r>
              <a:rPr lang="ar-EG" dirty="0"/>
              <a:t>-فى حالة  تكرار الشرح فى الحواشى لايعاد الشرح و لكن يكتفى بالأشارة فى الحاشية إلى انه سبق شرحها و يوجه الأنتباه إلى رقم الحاشية إلى أنه سبق شرحها و يوجه الأنتباه إلى رقم الحاشية و رقم الصفحة التى ورد فيها الشرح الأول:كأن يقال مثلاً:( أنظر حاشية كذا رقم كذا).</a:t>
            </a:r>
            <a:endParaRPr lang="en-US" dirty="0"/>
          </a:p>
          <a:p>
            <a:pPr marL="0" indent="0" algn="r">
              <a:buNone/>
            </a:pPr>
            <a:r>
              <a:rPr lang="ar-EG" dirty="0"/>
              <a:t>-يجب على الباحث أتباع أسلوب موحد فى علامات الحواشى و هو الأرقام المسلسلة،ففى حالة حواشى الصفحات يبدأ الترقيم بتسلسل من الحاشية الأولى إلى للحاشية الأخيرة فى الصفحة ،أما فى حالة وضع الحواشي فى أخر البحث يبدأ الترقيم بتسلسل بالنسبة للبحث كله.</a:t>
            </a:r>
            <a:endParaRPr lang="en-US" dirty="0"/>
          </a:p>
          <a:p>
            <a:pPr marL="0" indent="0" algn="r">
              <a:buNone/>
            </a:pPr>
            <a:r>
              <a:rPr lang="ar-EG" dirty="0"/>
              <a:t>-عند ذكر أكثر من مرجع فى حاشية واحدة يراعى فى ترتيبها التسلسل الزمنى فيبدأ بالمصدر الأقدم ثم ما يليه و هكذا.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441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EFF06-6E5E-4646-9A0B-286924E81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b="1" dirty="0"/>
              <a:t>(الملاحق)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FACCA2-342E-49F1-9198-D73724F2A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1760955"/>
          </a:xfrm>
        </p:spPr>
        <p:txBody>
          <a:bodyPr/>
          <a:lstStyle/>
          <a:p>
            <a:pPr marL="0" indent="0" algn="r">
              <a:buNone/>
            </a:pPr>
            <a:r>
              <a:rPr lang="ar-EG" dirty="0"/>
              <a:t>يلحق بالبحث أضافات أصطلح على تسميتها بالملاحق </a:t>
            </a:r>
            <a:endParaRPr lang="en-US" dirty="0"/>
          </a:p>
          <a:p>
            <a:pPr marL="0" indent="0" algn="r">
              <a:buNone/>
            </a:pPr>
            <a:r>
              <a:rPr lang="ar-EG" dirty="0"/>
              <a:t>وهى عبارة عن معلومات قد تكون أحياناً مطولة و ليس من المستحسن تضمينها فى المتن الأساسى أو فى التعليق الهامشى ثم ألحقت به.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635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AEC2A-6839-4210-B66E-377BB5BDF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>
                <a:solidFill>
                  <a:schemeClr val="accent5">
                    <a:lumMod val="75000"/>
                  </a:schemeClr>
                </a:solidFill>
              </a:rPr>
              <a:t>أهم أنواع الملاحق:                                                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B06A6-7B6E-4D50-A92C-9A235D291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ar-EG" dirty="0"/>
              <a:t> </a:t>
            </a:r>
            <a:endParaRPr lang="en-US" dirty="0"/>
          </a:p>
          <a:p>
            <a:pPr marL="0" indent="0" algn="r">
              <a:buNone/>
            </a:pPr>
            <a:r>
              <a:rPr lang="ar-EG" dirty="0">
                <a:solidFill>
                  <a:schemeClr val="accent4"/>
                </a:solidFill>
              </a:rPr>
              <a:t>              </a:t>
            </a:r>
            <a:endParaRPr lang="en-US" dirty="0">
              <a:solidFill>
                <a:schemeClr val="accent4"/>
              </a:solidFill>
            </a:endParaRPr>
          </a:p>
          <a:p>
            <a:pPr marL="0" indent="0" algn="r">
              <a:buNone/>
            </a:pPr>
            <a:r>
              <a:rPr lang="ar-EG" b="1" dirty="0">
                <a:solidFill>
                  <a:schemeClr val="accent4"/>
                </a:solidFill>
              </a:rPr>
              <a:t>أولاً- القوائم أو الجداول:</a:t>
            </a:r>
            <a:endParaRPr lang="en-US" dirty="0">
              <a:solidFill>
                <a:schemeClr val="accent4"/>
              </a:solidFill>
            </a:endParaRPr>
          </a:p>
          <a:p>
            <a:pPr marL="0" indent="0" algn="r">
              <a:buNone/>
            </a:pPr>
            <a:r>
              <a:rPr lang="ar-EG" dirty="0"/>
              <a:t>هى عبارة عن سرد لأسماء أو أشياء تتقسم إلى أنواع لكل منها مصادره،و يراعى فيها التسلسل الزمنى أو الترتيب الأبجدى </a:t>
            </a:r>
            <a:endParaRPr lang="en-US" dirty="0"/>
          </a:p>
          <a:p>
            <a:pPr marL="0" indent="0" algn="r">
              <a:buNone/>
            </a:pPr>
            <a:r>
              <a:rPr lang="ar-EG" dirty="0"/>
              <a:t>ومنها:</a:t>
            </a:r>
            <a:endParaRPr lang="en-US" dirty="0"/>
          </a:p>
          <a:p>
            <a:pPr marL="0" indent="0" algn="r">
              <a:buNone/>
            </a:pPr>
            <a:r>
              <a:rPr lang="ar-EG" dirty="0"/>
              <a:t>-أسرات إما حاكمة أو غير حاكمة.</a:t>
            </a:r>
            <a:endParaRPr lang="en-US" dirty="0"/>
          </a:p>
          <a:p>
            <a:pPr marL="0" indent="0" algn="r">
              <a:buNone/>
            </a:pPr>
            <a:r>
              <a:rPr lang="ar-EG" dirty="0"/>
              <a:t>-مرتبات أو قيم نقدية.</a:t>
            </a:r>
            <a:endParaRPr lang="en-US" dirty="0"/>
          </a:p>
          <a:p>
            <a:pPr marL="0" indent="0" algn="r">
              <a:buNone/>
            </a:pPr>
            <a:r>
              <a:rPr lang="ar-EG" dirty="0"/>
              <a:t>-منشأت آثرية أو تحف تطبيقية.</a:t>
            </a:r>
            <a:endParaRPr lang="en-US" dirty="0"/>
          </a:p>
          <a:p>
            <a:pPr marL="0" indent="0" algn="r">
              <a:buNone/>
            </a:pPr>
            <a:r>
              <a:rPr lang="ar-EG" dirty="0"/>
              <a:t>-ألقاب أو وظائف.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885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AD292D0-C8D9-47E1-AC05-FAFDB4DAB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0627" y="576263"/>
            <a:ext cx="10515600" cy="2852737"/>
          </a:xfrm>
        </p:spPr>
        <p:txBody>
          <a:bodyPr>
            <a:normAutofit/>
          </a:bodyPr>
          <a:lstStyle/>
          <a:p>
            <a:pPr algn="r"/>
            <a:r>
              <a:rPr lang="ar-EG" sz="2800" b="1" dirty="0">
                <a:solidFill>
                  <a:schemeClr val="accent4"/>
                </a:solidFill>
              </a:rPr>
              <a:t>ثانياً-الصور:</a:t>
            </a:r>
            <a:br>
              <a:rPr lang="en-US" sz="3600" dirty="0"/>
            </a:br>
            <a:r>
              <a:rPr lang="ar-EG" sz="2400" dirty="0"/>
              <a:t>يتم إضافة الصور من أجل التوضيح و البرهنة و التدليل أو كتذكار لشئ فى لحظة معينة.</a:t>
            </a:r>
            <a:br>
              <a:rPr lang="en-US" sz="2400" dirty="0"/>
            </a:br>
            <a:r>
              <a:rPr lang="ar-EG" sz="2400" dirty="0"/>
              <a:t>و هى نوعان :</a:t>
            </a:r>
            <a:br>
              <a:rPr lang="en-US" sz="2400" dirty="0"/>
            </a:br>
            <a:r>
              <a:rPr lang="ar-EG" sz="2400" dirty="0"/>
              <a:t>صور فوتغرافية:  إما ملونة أو غير ملونة.</a:t>
            </a:r>
            <a:br>
              <a:rPr lang="en-US" sz="2400" dirty="0"/>
            </a:br>
            <a:r>
              <a:rPr lang="ar-EG" sz="2400" dirty="0"/>
              <a:t>صور مرسومة باليد أو بالتفريغ.</a:t>
            </a:r>
            <a:br>
              <a:rPr lang="en-US" sz="5300" dirty="0"/>
            </a:br>
            <a:endParaRPr lang="en-US" sz="36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BE5DB9-3578-4E82-90CD-534B426AC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5681" y="2672180"/>
            <a:ext cx="10515600" cy="4669654"/>
          </a:xfrm>
        </p:spPr>
        <p:txBody>
          <a:bodyPr>
            <a:normAutofit lnSpcReduction="10000"/>
          </a:bodyPr>
          <a:lstStyle/>
          <a:p>
            <a:pPr algn="r"/>
            <a:r>
              <a:rPr lang="ar-EG" dirty="0"/>
              <a:t> </a:t>
            </a:r>
            <a:endParaRPr lang="en-US" dirty="0">
              <a:solidFill>
                <a:schemeClr val="tx1"/>
              </a:solidFill>
            </a:endParaRPr>
          </a:p>
          <a:p>
            <a:pPr algn="r"/>
            <a:r>
              <a:rPr lang="ar-EG" b="1" dirty="0">
                <a:solidFill>
                  <a:schemeClr val="accent4"/>
                </a:solidFill>
              </a:rPr>
              <a:t>ثالثاً-الخرائط:</a:t>
            </a:r>
            <a:endParaRPr lang="en-US" dirty="0">
              <a:solidFill>
                <a:schemeClr val="accent4"/>
              </a:solidFill>
            </a:endParaRPr>
          </a:p>
          <a:p>
            <a:pPr algn="r"/>
            <a:r>
              <a:rPr lang="ar-EG" dirty="0">
                <a:solidFill>
                  <a:schemeClr val="tx1"/>
                </a:solidFill>
              </a:rPr>
              <a:t>تعتبر الخرائط فى حد ذاتها مادة علمية للتوضيح ،قد تكون خرائط جغرافية أو تاريخية أو أثرية أو معمارية أو غير ذلك.</a:t>
            </a:r>
            <a:endParaRPr lang="en-US" dirty="0">
              <a:solidFill>
                <a:schemeClr val="tx1"/>
              </a:solidFill>
            </a:endParaRPr>
          </a:p>
          <a:p>
            <a:pPr algn="r"/>
            <a:r>
              <a:rPr lang="ar-EG" u="sng" dirty="0">
                <a:solidFill>
                  <a:schemeClr val="tx1"/>
                </a:solidFill>
              </a:rPr>
              <a:t>ينبغى مراعاة عدة أمور عند عمل أى نوع من أنواع الخرائط:</a:t>
            </a:r>
            <a:endParaRPr lang="en-US" dirty="0">
              <a:solidFill>
                <a:schemeClr val="tx1"/>
              </a:solidFill>
            </a:endParaRPr>
          </a:p>
          <a:p>
            <a:pPr algn="r"/>
            <a:r>
              <a:rPr lang="ar-EG" dirty="0">
                <a:solidFill>
                  <a:schemeClr val="tx1"/>
                </a:solidFill>
              </a:rPr>
              <a:t>-ملاحظة التوجيه الجغرافى بأن يكون الشمال فى أعلى الخريطة و الجنوب فى أسفلها و الشرق إلى يمين المشاهد و الغرب إلى يساره.</a:t>
            </a:r>
            <a:endParaRPr lang="en-US" dirty="0">
              <a:solidFill>
                <a:schemeClr val="tx1"/>
              </a:solidFill>
            </a:endParaRPr>
          </a:p>
          <a:p>
            <a:pPr algn="r"/>
            <a:r>
              <a:rPr lang="ar-EG" dirty="0">
                <a:solidFill>
                  <a:schemeClr val="tx1"/>
                </a:solidFill>
              </a:rPr>
              <a:t>-لابد أن تشتمل الخريطة على مقياس رسمها.</a:t>
            </a:r>
            <a:endParaRPr lang="en-US" dirty="0">
              <a:solidFill>
                <a:schemeClr val="tx1"/>
              </a:solidFill>
            </a:endParaRPr>
          </a:p>
          <a:p>
            <a:pPr algn="r"/>
            <a:r>
              <a:rPr lang="ar-EG" dirty="0">
                <a:solidFill>
                  <a:schemeClr val="tx1"/>
                </a:solidFill>
              </a:rPr>
              <a:t>-يكتفى فى الخريطة بالمعالم الضرورية المتعلقة بالبحث،و تدوينها عليها.</a:t>
            </a:r>
            <a:endParaRPr lang="en-US" dirty="0">
              <a:solidFill>
                <a:schemeClr val="tx1"/>
              </a:solidFill>
            </a:endParaRPr>
          </a:p>
          <a:p>
            <a:pPr algn="r"/>
            <a:r>
              <a:rPr lang="ar-EG" dirty="0">
                <a:solidFill>
                  <a:schemeClr val="tx1"/>
                </a:solidFill>
              </a:rPr>
              <a:t>-تتعلق كل خريطة عادة بتاريخ معين أو فترة زمنية محددة،لذلك يجب أن ينص على ذلك فى العنوان.</a:t>
            </a:r>
            <a:endParaRPr lang="en-US" dirty="0">
              <a:solidFill>
                <a:schemeClr val="tx1"/>
              </a:solidFill>
            </a:endParaRPr>
          </a:p>
          <a:p>
            <a:pPr algn="r"/>
            <a:r>
              <a:rPr lang="ar-EG" dirty="0">
                <a:solidFill>
                  <a:schemeClr val="tx1"/>
                </a:solidFill>
              </a:rPr>
              <a:t>أهم أنواع الخرائط بالنسبة للباحث فى مجال الآثار الخرائط المعمارية.</a:t>
            </a:r>
            <a:endParaRPr lang="en-US" dirty="0">
              <a:solidFill>
                <a:schemeClr val="tx1"/>
              </a:solidFill>
            </a:endParaRP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630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B5A1A-D075-4830-B7E1-E71EF7D5F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754602"/>
            <a:ext cx="10515600" cy="2795819"/>
          </a:xfrm>
        </p:spPr>
        <p:txBody>
          <a:bodyPr>
            <a:normAutofit fontScale="90000"/>
          </a:bodyPr>
          <a:lstStyle/>
          <a:p>
            <a:pPr algn="r"/>
            <a:r>
              <a:rPr lang="ar-EG" dirty="0"/>
              <a:t> </a:t>
            </a:r>
            <a:br>
              <a:rPr lang="en-US" dirty="0"/>
            </a:br>
            <a:r>
              <a:rPr lang="ar-EG" sz="3100" b="1" dirty="0">
                <a:solidFill>
                  <a:schemeClr val="accent4"/>
                </a:solidFill>
              </a:rPr>
              <a:t>رابعاً-الرسوم البيانية:</a:t>
            </a:r>
            <a:br>
              <a:rPr lang="en-US" sz="3100" dirty="0"/>
            </a:br>
            <a:r>
              <a:rPr lang="ar-EG" sz="2700" dirty="0"/>
              <a:t>و هو يوضح الصلة أو العلاقة المتبادلة أو العلاقة النسبية مثل إظهار العلاقة بين أزدياد مساحة المنشأت الآثرية و التطور الزمنى.</a:t>
            </a:r>
            <a:br>
              <a:rPr lang="en-US" sz="2700" dirty="0"/>
            </a:br>
            <a:r>
              <a:rPr lang="ar-EG" sz="2700" dirty="0"/>
              <a:t>لذا يجب وضع تعريفات محددة وواضحة لها،مع وضع المعادل لكل تعريف،و كذلك إثبات خط الصفر و عدم إغفاله.</a:t>
            </a:r>
            <a:br>
              <a:rPr lang="en-US" sz="5300" dirty="0"/>
            </a:br>
            <a:endParaRPr lang="en-US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1F391F-3434-4DEC-A8AC-04D774D269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870372"/>
            <a:ext cx="10515600" cy="2565939"/>
          </a:xfrm>
        </p:spPr>
        <p:txBody>
          <a:bodyPr/>
          <a:lstStyle/>
          <a:p>
            <a:pPr algn="r"/>
            <a:r>
              <a:rPr lang="ar-EG" sz="2800" b="1" dirty="0">
                <a:solidFill>
                  <a:schemeClr val="accent4"/>
                </a:solidFill>
              </a:rPr>
              <a:t>خامساً-المعاجم:</a:t>
            </a:r>
            <a:endParaRPr lang="en-US" sz="2800" dirty="0">
              <a:solidFill>
                <a:schemeClr val="accent4"/>
              </a:solidFill>
            </a:endParaRPr>
          </a:p>
          <a:p>
            <a:pPr algn="r"/>
            <a:r>
              <a:rPr lang="ar-EG" dirty="0">
                <a:solidFill>
                  <a:schemeClr val="tx1"/>
                </a:solidFill>
              </a:rPr>
              <a:t>أهم أنواعها معاجم المصطلحات سواء أثرية أو فنية أو مهنية أو وثائقية.</a:t>
            </a:r>
            <a:endParaRPr lang="en-US" dirty="0">
              <a:solidFill>
                <a:schemeClr val="tx1"/>
              </a:solidFill>
            </a:endParaRPr>
          </a:p>
          <a:p>
            <a:pPr algn="r"/>
            <a:r>
              <a:rPr lang="ar-EG" dirty="0">
                <a:solidFill>
                  <a:schemeClr val="tx1"/>
                </a:solidFill>
              </a:rPr>
              <a:t> يتم ترتيبها ألف بائياً وتكتب مراجع كل مادة عقبهما مباشرة.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996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DD7E5-A922-4272-B024-DC5D7E3A9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6338" y="730188"/>
            <a:ext cx="10515600" cy="2698812"/>
          </a:xfrm>
        </p:spPr>
        <p:txBody>
          <a:bodyPr>
            <a:normAutofit fontScale="90000"/>
          </a:bodyPr>
          <a:lstStyle/>
          <a:p>
            <a:pPr algn="r"/>
            <a:r>
              <a:rPr lang="ar-EG" dirty="0"/>
              <a:t> </a:t>
            </a:r>
            <a:br>
              <a:rPr lang="en-US" sz="2700" dirty="0"/>
            </a:br>
            <a:r>
              <a:rPr lang="ar-EG" sz="3100" b="1" dirty="0">
                <a:solidFill>
                  <a:schemeClr val="accent4"/>
                </a:solidFill>
              </a:rPr>
              <a:t>سادساً-الكشاف:</a:t>
            </a:r>
            <a:br>
              <a:rPr lang="en-US" sz="2700" dirty="0"/>
            </a:br>
            <a:r>
              <a:rPr lang="ar-EG" sz="2700" dirty="0"/>
              <a:t>و هو يشتمل على الكلمات ذات المدلول الخاص و التى ورد ذكرها فى المتن أو فى الحواشى مرتبة ترتيباً أبجدياً.</a:t>
            </a:r>
            <a:br>
              <a:rPr lang="en-US" sz="2700" dirty="0"/>
            </a:br>
            <a:r>
              <a:rPr lang="ar-EG" sz="2700" dirty="0"/>
              <a:t>أهم هذه الكشافات كشاف أسماء الأعلام من البشر أو مدن أو شوارع أو منشأث آثرية .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79237E-74AC-4867-A2DA-99474337D3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6338" y="3506249"/>
            <a:ext cx="10515600" cy="2698811"/>
          </a:xfrm>
        </p:spPr>
        <p:txBody>
          <a:bodyPr>
            <a:normAutofit lnSpcReduction="10000"/>
          </a:bodyPr>
          <a:lstStyle/>
          <a:p>
            <a:r>
              <a:rPr lang="ar-EG" dirty="0"/>
              <a:t> </a:t>
            </a:r>
            <a:endParaRPr lang="en-US" dirty="0"/>
          </a:p>
          <a:p>
            <a:pPr algn="r"/>
            <a:r>
              <a:rPr lang="ar-EG" sz="2800" b="1" dirty="0">
                <a:solidFill>
                  <a:schemeClr val="accent4"/>
                </a:solidFill>
              </a:rPr>
              <a:t>سابعاً-فهرس المراجع:</a:t>
            </a:r>
            <a:endParaRPr lang="en-US" sz="2800" dirty="0">
              <a:solidFill>
                <a:schemeClr val="accent4"/>
              </a:solidFill>
            </a:endParaRPr>
          </a:p>
          <a:p>
            <a:pPr algn="r"/>
            <a:r>
              <a:rPr lang="ar-EG" dirty="0">
                <a:solidFill>
                  <a:schemeClr val="tx1"/>
                </a:solidFill>
              </a:rPr>
              <a:t>يشتمل على المؤلفات التى أستمد منها الباحث مادته.</a:t>
            </a:r>
            <a:endParaRPr lang="en-US" dirty="0">
              <a:solidFill>
                <a:schemeClr val="tx1"/>
              </a:solidFill>
            </a:endParaRPr>
          </a:p>
          <a:p>
            <a:pPr algn="r"/>
            <a:r>
              <a:rPr lang="ar-EG" dirty="0">
                <a:solidFill>
                  <a:schemeClr val="tx1"/>
                </a:solidFill>
              </a:rPr>
              <a:t>يقسم فهرس المراجع إلى أقسام:فيبدأ عادة بالمراجع العربية و التى تقشم إلى وثائق و مخطوطات و كتب قديمة أو مصادر ثم مؤلفات حديثة أو مراجع،ويليها الموسوعات و الدوريات و المجلات.</a:t>
            </a:r>
            <a:endParaRPr lang="en-US" dirty="0">
              <a:solidFill>
                <a:schemeClr val="tx1"/>
              </a:solidFill>
            </a:endParaRPr>
          </a:p>
          <a:p>
            <a:pPr algn="r"/>
            <a:r>
              <a:rPr lang="ar-EG" dirty="0">
                <a:solidFill>
                  <a:schemeClr val="tx1"/>
                </a:solidFill>
              </a:rPr>
              <a:t>يتم ترتيب جميع المؤلفات ترتيب أبجدياً:ابتداء بأسم المؤلف،ثم أسم الكتاب،وعدد أجزائه،و الناشروتاريخ النشر،مكان الطباعة،رقم السجل إن كان مخطوطاً.</a:t>
            </a:r>
            <a:endParaRPr lang="en-US" dirty="0">
              <a:solidFill>
                <a:schemeClr val="tx1"/>
              </a:solidFill>
            </a:endParaRP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018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914</Words>
  <Application>Microsoft Office PowerPoint</Application>
  <PresentationFormat>Widescreen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سكشن</vt:lpstr>
      <vt:lpstr>الهوامش أو الحواشى :                                            </vt:lpstr>
      <vt:lpstr>أهم وظائف الحواشى: </vt:lpstr>
      <vt:lpstr>علامات الحواشى:</vt:lpstr>
      <vt:lpstr>(الملاحق) </vt:lpstr>
      <vt:lpstr>أهم أنواع الملاحق:                                                 </vt:lpstr>
      <vt:lpstr>ثانياً-الصور: يتم إضافة الصور من أجل التوضيح و البرهنة و التدليل أو كتذكار لشئ فى لحظة معينة. و هى نوعان : صور فوتغرافية:  إما ملونة أو غير ملونة. صور مرسومة باليد أو بالتفريغ. </vt:lpstr>
      <vt:lpstr>  رابعاً-الرسوم البيانية: و هو يوضح الصلة أو العلاقة المتبادلة أو العلاقة النسبية مثل إظهار العلاقة بين أزدياد مساحة المنشأت الآثرية و التطور الزمنى. لذا يجب وضع تعريفات محددة وواضحة لها،مع وضع المعادل لكل تعريف،و كذلك إثبات خط الصفر و عدم إغفاله. </vt:lpstr>
      <vt:lpstr>  سادساً-الكشاف: و هو يشتمل على الكلمات ذات المدلول الخاص و التى ورد ذكرها فى المتن أو فى الحواشى مرتبة ترتيباً أبجدياً. أهم هذه الكشافات كشاف أسماء الأعلام من البشر أو مدن أو شوارع أو منشأث آثرية . </vt:lpstr>
      <vt:lpstr>ثامناً-فهرس الصور: وهو الذى يتضمن عناوين الصور سواء كانت فوتواغرفية أو رسومات. يشمل هذا الفهرس عادة أرقام الصور متسلسلة،و أمام كل رقم عنوان الصورة ثم رقم اللوحة أو الصفحة التى تشتمل عليها.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بحث التخرج</dc:title>
  <dc:creator>mayada.arch</dc:creator>
  <cp:lastModifiedBy>mayada.arch</cp:lastModifiedBy>
  <cp:revision>7</cp:revision>
  <dcterms:created xsi:type="dcterms:W3CDTF">2020-03-16T23:59:58Z</dcterms:created>
  <dcterms:modified xsi:type="dcterms:W3CDTF">2020-03-17T00:46:13Z</dcterms:modified>
</cp:coreProperties>
</file>