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8" r:id="rId2"/>
    <p:sldId id="257" r:id="rId3"/>
    <p:sldId id="270" r:id="rId4"/>
    <p:sldId id="258" r:id="rId5"/>
    <p:sldId id="262" r:id="rId6"/>
    <p:sldId id="263" r:id="rId7"/>
    <p:sldId id="318" r:id="rId8"/>
    <p:sldId id="265" r:id="rId9"/>
    <p:sldId id="299" r:id="rId10"/>
    <p:sldId id="267" r:id="rId11"/>
    <p:sldId id="301" r:id="rId12"/>
    <p:sldId id="302" r:id="rId13"/>
    <p:sldId id="269" r:id="rId14"/>
    <p:sldId id="303" r:id="rId15"/>
    <p:sldId id="304" r:id="rId16"/>
    <p:sldId id="271" r:id="rId17"/>
    <p:sldId id="317" r:id="rId18"/>
    <p:sldId id="306" r:id="rId19"/>
    <p:sldId id="307" r:id="rId20"/>
    <p:sldId id="311" r:id="rId21"/>
    <p:sldId id="308" r:id="rId22"/>
    <p:sldId id="313" r:id="rId23"/>
    <p:sldId id="314" r:id="rId24"/>
    <p:sldId id="310" r:id="rId25"/>
    <p:sldId id="31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93" autoAdjust="0"/>
    <p:restoredTop sz="94660"/>
  </p:normalViewPr>
  <p:slideViewPr>
    <p:cSldViewPr snapToGrid="0">
      <p:cViewPr varScale="1">
        <p:scale>
          <a:sx n="81" d="100"/>
          <a:sy n="81" d="100"/>
        </p:scale>
        <p:origin x="80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27C85-E1F9-422C-AB59-AFB3C6DD85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0FB0AE-7078-4C9E-864E-E3C73F1135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DC7C12-4973-4269-8823-ADCC7FEEB4EF}"/>
              </a:ext>
            </a:extLst>
          </p:cNvPr>
          <p:cNvSpPr>
            <a:spLocks noGrp="1"/>
          </p:cNvSpPr>
          <p:nvPr>
            <p:ph type="dt" sz="half" idx="10"/>
          </p:nvPr>
        </p:nvSpPr>
        <p:spPr/>
        <p:txBody>
          <a:bodyPr/>
          <a:lstStyle/>
          <a:p>
            <a:fld id="{1C5C5DEC-D652-45C5-80BF-F78422DD971A}" type="datetimeFigureOut">
              <a:rPr lang="en-US" smtClean="0"/>
              <a:t>3/23/2020</a:t>
            </a:fld>
            <a:endParaRPr lang="en-US"/>
          </a:p>
        </p:txBody>
      </p:sp>
      <p:sp>
        <p:nvSpPr>
          <p:cNvPr id="5" name="Footer Placeholder 4">
            <a:extLst>
              <a:ext uri="{FF2B5EF4-FFF2-40B4-BE49-F238E27FC236}">
                <a16:creationId xmlns:a16="http://schemas.microsoft.com/office/drawing/2014/main" id="{D40F238C-E47A-4A74-9AEB-1DAA41DC6B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E340E-E3B3-4323-AC8F-75A64CA0E528}"/>
              </a:ext>
            </a:extLst>
          </p:cNvPr>
          <p:cNvSpPr>
            <a:spLocks noGrp="1"/>
          </p:cNvSpPr>
          <p:nvPr>
            <p:ph type="sldNum" sz="quarter" idx="12"/>
          </p:nvPr>
        </p:nvSpPr>
        <p:spPr/>
        <p:txBody>
          <a:bodyPr/>
          <a:lstStyle/>
          <a:p>
            <a:fld id="{D1289E0C-9DDB-4651-90FA-C5ABF204FF27}" type="slidenum">
              <a:rPr lang="en-US" smtClean="0"/>
              <a:t>‹#›</a:t>
            </a:fld>
            <a:endParaRPr lang="en-US"/>
          </a:p>
        </p:txBody>
      </p:sp>
    </p:spTree>
    <p:extLst>
      <p:ext uri="{BB962C8B-B14F-4D97-AF65-F5344CB8AC3E}">
        <p14:creationId xmlns:p14="http://schemas.microsoft.com/office/powerpoint/2010/main" val="3351209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A47BE-8E04-490B-A13D-3604705529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AC4813-9170-4886-A5BF-8FD3FFBD77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F6ADDC-F03F-4CCC-B611-2F092EC5FC03}"/>
              </a:ext>
            </a:extLst>
          </p:cNvPr>
          <p:cNvSpPr>
            <a:spLocks noGrp="1"/>
          </p:cNvSpPr>
          <p:nvPr>
            <p:ph type="dt" sz="half" idx="10"/>
          </p:nvPr>
        </p:nvSpPr>
        <p:spPr/>
        <p:txBody>
          <a:bodyPr/>
          <a:lstStyle/>
          <a:p>
            <a:fld id="{1C5C5DEC-D652-45C5-80BF-F78422DD971A}" type="datetimeFigureOut">
              <a:rPr lang="en-US" smtClean="0"/>
              <a:t>3/23/2020</a:t>
            </a:fld>
            <a:endParaRPr lang="en-US"/>
          </a:p>
        </p:txBody>
      </p:sp>
      <p:sp>
        <p:nvSpPr>
          <p:cNvPr id="5" name="Footer Placeholder 4">
            <a:extLst>
              <a:ext uri="{FF2B5EF4-FFF2-40B4-BE49-F238E27FC236}">
                <a16:creationId xmlns:a16="http://schemas.microsoft.com/office/drawing/2014/main" id="{4C347D04-057D-4414-B829-7F69FAD27E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2D84E6-DFE4-40E8-B591-E5AD46D7903C}"/>
              </a:ext>
            </a:extLst>
          </p:cNvPr>
          <p:cNvSpPr>
            <a:spLocks noGrp="1"/>
          </p:cNvSpPr>
          <p:nvPr>
            <p:ph type="sldNum" sz="quarter" idx="12"/>
          </p:nvPr>
        </p:nvSpPr>
        <p:spPr/>
        <p:txBody>
          <a:bodyPr/>
          <a:lstStyle/>
          <a:p>
            <a:fld id="{D1289E0C-9DDB-4651-90FA-C5ABF204FF27}" type="slidenum">
              <a:rPr lang="en-US" smtClean="0"/>
              <a:t>‹#›</a:t>
            </a:fld>
            <a:endParaRPr lang="en-US"/>
          </a:p>
        </p:txBody>
      </p:sp>
    </p:spTree>
    <p:extLst>
      <p:ext uri="{BB962C8B-B14F-4D97-AF65-F5344CB8AC3E}">
        <p14:creationId xmlns:p14="http://schemas.microsoft.com/office/powerpoint/2010/main" val="2692818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455D40-E43B-47CD-AB7F-67DF646AC8D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61C90F-2C36-46F7-AF31-7A27012650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516C8F-A5BA-451B-A9FB-18A190DE3918}"/>
              </a:ext>
            </a:extLst>
          </p:cNvPr>
          <p:cNvSpPr>
            <a:spLocks noGrp="1"/>
          </p:cNvSpPr>
          <p:nvPr>
            <p:ph type="dt" sz="half" idx="10"/>
          </p:nvPr>
        </p:nvSpPr>
        <p:spPr/>
        <p:txBody>
          <a:bodyPr/>
          <a:lstStyle/>
          <a:p>
            <a:fld id="{1C5C5DEC-D652-45C5-80BF-F78422DD971A}" type="datetimeFigureOut">
              <a:rPr lang="en-US" smtClean="0"/>
              <a:t>3/23/2020</a:t>
            </a:fld>
            <a:endParaRPr lang="en-US"/>
          </a:p>
        </p:txBody>
      </p:sp>
      <p:sp>
        <p:nvSpPr>
          <p:cNvPr id="5" name="Footer Placeholder 4">
            <a:extLst>
              <a:ext uri="{FF2B5EF4-FFF2-40B4-BE49-F238E27FC236}">
                <a16:creationId xmlns:a16="http://schemas.microsoft.com/office/drawing/2014/main" id="{C2911A65-235F-40D2-A480-75A4DFCB78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641C4D-1CED-4FD7-8D7E-D93C6C173EE2}"/>
              </a:ext>
            </a:extLst>
          </p:cNvPr>
          <p:cNvSpPr>
            <a:spLocks noGrp="1"/>
          </p:cNvSpPr>
          <p:nvPr>
            <p:ph type="sldNum" sz="quarter" idx="12"/>
          </p:nvPr>
        </p:nvSpPr>
        <p:spPr/>
        <p:txBody>
          <a:bodyPr/>
          <a:lstStyle/>
          <a:p>
            <a:fld id="{D1289E0C-9DDB-4651-90FA-C5ABF204FF27}" type="slidenum">
              <a:rPr lang="en-US" smtClean="0"/>
              <a:t>‹#›</a:t>
            </a:fld>
            <a:endParaRPr lang="en-US"/>
          </a:p>
        </p:txBody>
      </p:sp>
    </p:spTree>
    <p:extLst>
      <p:ext uri="{BB962C8B-B14F-4D97-AF65-F5344CB8AC3E}">
        <p14:creationId xmlns:p14="http://schemas.microsoft.com/office/powerpoint/2010/main" val="2962930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71EB0-5ABD-4134-B679-EE851016AA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1BA1F4-7977-4071-8941-BB3ABBFEBE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8E98F4-C789-4C0D-9535-FE41A985498C}"/>
              </a:ext>
            </a:extLst>
          </p:cNvPr>
          <p:cNvSpPr>
            <a:spLocks noGrp="1"/>
          </p:cNvSpPr>
          <p:nvPr>
            <p:ph type="dt" sz="half" idx="10"/>
          </p:nvPr>
        </p:nvSpPr>
        <p:spPr/>
        <p:txBody>
          <a:bodyPr/>
          <a:lstStyle/>
          <a:p>
            <a:fld id="{1C5C5DEC-D652-45C5-80BF-F78422DD971A}" type="datetimeFigureOut">
              <a:rPr lang="en-US" smtClean="0"/>
              <a:t>3/23/2020</a:t>
            </a:fld>
            <a:endParaRPr lang="en-US"/>
          </a:p>
        </p:txBody>
      </p:sp>
      <p:sp>
        <p:nvSpPr>
          <p:cNvPr id="5" name="Footer Placeholder 4">
            <a:extLst>
              <a:ext uri="{FF2B5EF4-FFF2-40B4-BE49-F238E27FC236}">
                <a16:creationId xmlns:a16="http://schemas.microsoft.com/office/drawing/2014/main" id="{7379D6C0-E6BD-4A22-815E-518AF86C84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969E9C-1239-4110-B1B7-93DE46E6680D}"/>
              </a:ext>
            </a:extLst>
          </p:cNvPr>
          <p:cNvSpPr>
            <a:spLocks noGrp="1"/>
          </p:cNvSpPr>
          <p:nvPr>
            <p:ph type="sldNum" sz="quarter" idx="12"/>
          </p:nvPr>
        </p:nvSpPr>
        <p:spPr/>
        <p:txBody>
          <a:bodyPr/>
          <a:lstStyle/>
          <a:p>
            <a:fld id="{D1289E0C-9DDB-4651-90FA-C5ABF204FF27}" type="slidenum">
              <a:rPr lang="en-US" smtClean="0"/>
              <a:t>‹#›</a:t>
            </a:fld>
            <a:endParaRPr lang="en-US"/>
          </a:p>
        </p:txBody>
      </p:sp>
    </p:spTree>
    <p:extLst>
      <p:ext uri="{BB962C8B-B14F-4D97-AF65-F5344CB8AC3E}">
        <p14:creationId xmlns:p14="http://schemas.microsoft.com/office/powerpoint/2010/main" val="1886329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3A2FE-33DB-4B3D-9BD1-41AC05DDD2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F81A85-C84A-46BC-AAB8-967EA4E434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927465-86EF-4806-8552-DDB3D242DB87}"/>
              </a:ext>
            </a:extLst>
          </p:cNvPr>
          <p:cNvSpPr>
            <a:spLocks noGrp="1"/>
          </p:cNvSpPr>
          <p:nvPr>
            <p:ph type="dt" sz="half" idx="10"/>
          </p:nvPr>
        </p:nvSpPr>
        <p:spPr/>
        <p:txBody>
          <a:bodyPr/>
          <a:lstStyle/>
          <a:p>
            <a:fld id="{1C5C5DEC-D652-45C5-80BF-F78422DD971A}" type="datetimeFigureOut">
              <a:rPr lang="en-US" smtClean="0"/>
              <a:t>3/23/2020</a:t>
            </a:fld>
            <a:endParaRPr lang="en-US"/>
          </a:p>
        </p:txBody>
      </p:sp>
      <p:sp>
        <p:nvSpPr>
          <p:cNvPr id="5" name="Footer Placeholder 4">
            <a:extLst>
              <a:ext uri="{FF2B5EF4-FFF2-40B4-BE49-F238E27FC236}">
                <a16:creationId xmlns:a16="http://schemas.microsoft.com/office/drawing/2014/main" id="{8A41B8C3-5F38-472F-865C-99A5DD9923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81E9D4-A415-497D-8B30-E4C29DD13B25}"/>
              </a:ext>
            </a:extLst>
          </p:cNvPr>
          <p:cNvSpPr>
            <a:spLocks noGrp="1"/>
          </p:cNvSpPr>
          <p:nvPr>
            <p:ph type="sldNum" sz="quarter" idx="12"/>
          </p:nvPr>
        </p:nvSpPr>
        <p:spPr/>
        <p:txBody>
          <a:bodyPr/>
          <a:lstStyle/>
          <a:p>
            <a:fld id="{D1289E0C-9DDB-4651-90FA-C5ABF204FF27}" type="slidenum">
              <a:rPr lang="en-US" smtClean="0"/>
              <a:t>‹#›</a:t>
            </a:fld>
            <a:endParaRPr lang="en-US"/>
          </a:p>
        </p:txBody>
      </p:sp>
    </p:spTree>
    <p:extLst>
      <p:ext uri="{BB962C8B-B14F-4D97-AF65-F5344CB8AC3E}">
        <p14:creationId xmlns:p14="http://schemas.microsoft.com/office/powerpoint/2010/main" val="3158134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F31F-358B-44F1-A30F-31968DDC69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EE938F-DB6E-42D0-A243-7A9096EF79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CA35E3-16CC-4C14-82E9-F43D356EEE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0BA893-4C62-4EA9-AA11-230D4E26BC38}"/>
              </a:ext>
            </a:extLst>
          </p:cNvPr>
          <p:cNvSpPr>
            <a:spLocks noGrp="1"/>
          </p:cNvSpPr>
          <p:nvPr>
            <p:ph type="dt" sz="half" idx="10"/>
          </p:nvPr>
        </p:nvSpPr>
        <p:spPr/>
        <p:txBody>
          <a:bodyPr/>
          <a:lstStyle/>
          <a:p>
            <a:fld id="{1C5C5DEC-D652-45C5-80BF-F78422DD971A}" type="datetimeFigureOut">
              <a:rPr lang="en-US" smtClean="0"/>
              <a:t>3/23/2020</a:t>
            </a:fld>
            <a:endParaRPr lang="en-US"/>
          </a:p>
        </p:txBody>
      </p:sp>
      <p:sp>
        <p:nvSpPr>
          <p:cNvPr id="6" name="Footer Placeholder 5">
            <a:extLst>
              <a:ext uri="{FF2B5EF4-FFF2-40B4-BE49-F238E27FC236}">
                <a16:creationId xmlns:a16="http://schemas.microsoft.com/office/drawing/2014/main" id="{3B49A7FE-EDC2-4593-8153-147D529BB1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41BADB-5B36-44C1-8993-FCC60B149D56}"/>
              </a:ext>
            </a:extLst>
          </p:cNvPr>
          <p:cNvSpPr>
            <a:spLocks noGrp="1"/>
          </p:cNvSpPr>
          <p:nvPr>
            <p:ph type="sldNum" sz="quarter" idx="12"/>
          </p:nvPr>
        </p:nvSpPr>
        <p:spPr/>
        <p:txBody>
          <a:bodyPr/>
          <a:lstStyle/>
          <a:p>
            <a:fld id="{D1289E0C-9DDB-4651-90FA-C5ABF204FF27}" type="slidenum">
              <a:rPr lang="en-US" smtClean="0"/>
              <a:t>‹#›</a:t>
            </a:fld>
            <a:endParaRPr lang="en-US"/>
          </a:p>
        </p:txBody>
      </p:sp>
    </p:spTree>
    <p:extLst>
      <p:ext uri="{BB962C8B-B14F-4D97-AF65-F5344CB8AC3E}">
        <p14:creationId xmlns:p14="http://schemas.microsoft.com/office/powerpoint/2010/main" val="1479039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3ACF3-B94E-46CA-8646-085C8609EF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B76CE8-9D76-427B-978F-1F47500637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12B4CA-C0F6-4176-B7CD-372F208DDD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9B10D5-6D26-40B5-B876-E2172A0455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1696AE-73B5-4DA5-83AF-B059E3405B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FE9122-17E1-45F1-8137-81AEB8862F0D}"/>
              </a:ext>
            </a:extLst>
          </p:cNvPr>
          <p:cNvSpPr>
            <a:spLocks noGrp="1"/>
          </p:cNvSpPr>
          <p:nvPr>
            <p:ph type="dt" sz="half" idx="10"/>
          </p:nvPr>
        </p:nvSpPr>
        <p:spPr/>
        <p:txBody>
          <a:bodyPr/>
          <a:lstStyle/>
          <a:p>
            <a:fld id="{1C5C5DEC-D652-45C5-80BF-F78422DD971A}" type="datetimeFigureOut">
              <a:rPr lang="en-US" smtClean="0"/>
              <a:t>3/23/2020</a:t>
            </a:fld>
            <a:endParaRPr lang="en-US"/>
          </a:p>
        </p:txBody>
      </p:sp>
      <p:sp>
        <p:nvSpPr>
          <p:cNvPr id="8" name="Footer Placeholder 7">
            <a:extLst>
              <a:ext uri="{FF2B5EF4-FFF2-40B4-BE49-F238E27FC236}">
                <a16:creationId xmlns:a16="http://schemas.microsoft.com/office/drawing/2014/main" id="{7E14F0BB-6F51-43D1-B578-E7E4555DC4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FE4549D-DD37-42F1-AA14-3EEBF95495C5}"/>
              </a:ext>
            </a:extLst>
          </p:cNvPr>
          <p:cNvSpPr>
            <a:spLocks noGrp="1"/>
          </p:cNvSpPr>
          <p:nvPr>
            <p:ph type="sldNum" sz="quarter" idx="12"/>
          </p:nvPr>
        </p:nvSpPr>
        <p:spPr/>
        <p:txBody>
          <a:bodyPr/>
          <a:lstStyle/>
          <a:p>
            <a:fld id="{D1289E0C-9DDB-4651-90FA-C5ABF204FF27}" type="slidenum">
              <a:rPr lang="en-US" smtClean="0"/>
              <a:t>‹#›</a:t>
            </a:fld>
            <a:endParaRPr lang="en-US"/>
          </a:p>
        </p:txBody>
      </p:sp>
    </p:spTree>
    <p:extLst>
      <p:ext uri="{BB962C8B-B14F-4D97-AF65-F5344CB8AC3E}">
        <p14:creationId xmlns:p14="http://schemas.microsoft.com/office/powerpoint/2010/main" val="1516624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22741-9D0C-49B1-9269-9A03505475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CA0F49-1D62-45EC-BAA9-344918AA622A}"/>
              </a:ext>
            </a:extLst>
          </p:cNvPr>
          <p:cNvSpPr>
            <a:spLocks noGrp="1"/>
          </p:cNvSpPr>
          <p:nvPr>
            <p:ph type="dt" sz="half" idx="10"/>
          </p:nvPr>
        </p:nvSpPr>
        <p:spPr/>
        <p:txBody>
          <a:bodyPr/>
          <a:lstStyle/>
          <a:p>
            <a:fld id="{1C5C5DEC-D652-45C5-80BF-F78422DD971A}" type="datetimeFigureOut">
              <a:rPr lang="en-US" smtClean="0"/>
              <a:t>3/23/2020</a:t>
            </a:fld>
            <a:endParaRPr lang="en-US"/>
          </a:p>
        </p:txBody>
      </p:sp>
      <p:sp>
        <p:nvSpPr>
          <p:cNvPr id="4" name="Footer Placeholder 3">
            <a:extLst>
              <a:ext uri="{FF2B5EF4-FFF2-40B4-BE49-F238E27FC236}">
                <a16:creationId xmlns:a16="http://schemas.microsoft.com/office/drawing/2014/main" id="{8DBB7671-66DE-4B02-81C9-4E754E9B53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85FA6F-69F9-448E-8F43-5E97994C89D1}"/>
              </a:ext>
            </a:extLst>
          </p:cNvPr>
          <p:cNvSpPr>
            <a:spLocks noGrp="1"/>
          </p:cNvSpPr>
          <p:nvPr>
            <p:ph type="sldNum" sz="quarter" idx="12"/>
          </p:nvPr>
        </p:nvSpPr>
        <p:spPr/>
        <p:txBody>
          <a:bodyPr/>
          <a:lstStyle/>
          <a:p>
            <a:fld id="{D1289E0C-9DDB-4651-90FA-C5ABF204FF27}" type="slidenum">
              <a:rPr lang="en-US" smtClean="0"/>
              <a:t>‹#›</a:t>
            </a:fld>
            <a:endParaRPr lang="en-US"/>
          </a:p>
        </p:txBody>
      </p:sp>
    </p:spTree>
    <p:extLst>
      <p:ext uri="{BB962C8B-B14F-4D97-AF65-F5344CB8AC3E}">
        <p14:creationId xmlns:p14="http://schemas.microsoft.com/office/powerpoint/2010/main" val="4164587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3FCCAC-A0E6-499A-A33A-80AB55896BD8}"/>
              </a:ext>
            </a:extLst>
          </p:cNvPr>
          <p:cNvSpPr>
            <a:spLocks noGrp="1"/>
          </p:cNvSpPr>
          <p:nvPr>
            <p:ph type="dt" sz="half" idx="10"/>
          </p:nvPr>
        </p:nvSpPr>
        <p:spPr/>
        <p:txBody>
          <a:bodyPr/>
          <a:lstStyle/>
          <a:p>
            <a:fld id="{1C5C5DEC-D652-45C5-80BF-F78422DD971A}" type="datetimeFigureOut">
              <a:rPr lang="en-US" smtClean="0"/>
              <a:t>3/23/2020</a:t>
            </a:fld>
            <a:endParaRPr lang="en-US"/>
          </a:p>
        </p:txBody>
      </p:sp>
      <p:sp>
        <p:nvSpPr>
          <p:cNvPr id="3" name="Footer Placeholder 2">
            <a:extLst>
              <a:ext uri="{FF2B5EF4-FFF2-40B4-BE49-F238E27FC236}">
                <a16:creationId xmlns:a16="http://schemas.microsoft.com/office/drawing/2014/main" id="{E5104E00-DDD1-453E-AA95-6384DDC0E6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A5D7E9-110E-4F66-81AC-C32221148EB6}"/>
              </a:ext>
            </a:extLst>
          </p:cNvPr>
          <p:cNvSpPr>
            <a:spLocks noGrp="1"/>
          </p:cNvSpPr>
          <p:nvPr>
            <p:ph type="sldNum" sz="quarter" idx="12"/>
          </p:nvPr>
        </p:nvSpPr>
        <p:spPr/>
        <p:txBody>
          <a:bodyPr/>
          <a:lstStyle/>
          <a:p>
            <a:fld id="{D1289E0C-9DDB-4651-90FA-C5ABF204FF27}" type="slidenum">
              <a:rPr lang="en-US" smtClean="0"/>
              <a:t>‹#›</a:t>
            </a:fld>
            <a:endParaRPr lang="en-US"/>
          </a:p>
        </p:txBody>
      </p:sp>
    </p:spTree>
    <p:extLst>
      <p:ext uri="{BB962C8B-B14F-4D97-AF65-F5344CB8AC3E}">
        <p14:creationId xmlns:p14="http://schemas.microsoft.com/office/powerpoint/2010/main" val="2966364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2503-1B9E-4621-9DD2-CE42FD352D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606EB6-6942-4574-B69B-F81B2B8B5B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510B06-1D60-4B5E-B4EE-E6A3B81E55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4DDD73-BE75-4B16-BFBF-369288C3D019}"/>
              </a:ext>
            </a:extLst>
          </p:cNvPr>
          <p:cNvSpPr>
            <a:spLocks noGrp="1"/>
          </p:cNvSpPr>
          <p:nvPr>
            <p:ph type="dt" sz="half" idx="10"/>
          </p:nvPr>
        </p:nvSpPr>
        <p:spPr/>
        <p:txBody>
          <a:bodyPr/>
          <a:lstStyle/>
          <a:p>
            <a:fld id="{1C5C5DEC-D652-45C5-80BF-F78422DD971A}" type="datetimeFigureOut">
              <a:rPr lang="en-US" smtClean="0"/>
              <a:t>3/23/2020</a:t>
            </a:fld>
            <a:endParaRPr lang="en-US"/>
          </a:p>
        </p:txBody>
      </p:sp>
      <p:sp>
        <p:nvSpPr>
          <p:cNvPr id="6" name="Footer Placeholder 5">
            <a:extLst>
              <a:ext uri="{FF2B5EF4-FFF2-40B4-BE49-F238E27FC236}">
                <a16:creationId xmlns:a16="http://schemas.microsoft.com/office/drawing/2014/main" id="{AC811C58-3462-444C-9F6C-504AF68245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F98BFF-1B92-48F8-888D-FFB17C5538A3}"/>
              </a:ext>
            </a:extLst>
          </p:cNvPr>
          <p:cNvSpPr>
            <a:spLocks noGrp="1"/>
          </p:cNvSpPr>
          <p:nvPr>
            <p:ph type="sldNum" sz="quarter" idx="12"/>
          </p:nvPr>
        </p:nvSpPr>
        <p:spPr/>
        <p:txBody>
          <a:bodyPr/>
          <a:lstStyle/>
          <a:p>
            <a:fld id="{D1289E0C-9DDB-4651-90FA-C5ABF204FF27}" type="slidenum">
              <a:rPr lang="en-US" smtClean="0"/>
              <a:t>‹#›</a:t>
            </a:fld>
            <a:endParaRPr lang="en-US"/>
          </a:p>
        </p:txBody>
      </p:sp>
    </p:spTree>
    <p:extLst>
      <p:ext uri="{BB962C8B-B14F-4D97-AF65-F5344CB8AC3E}">
        <p14:creationId xmlns:p14="http://schemas.microsoft.com/office/powerpoint/2010/main" val="4156372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C9352-19C9-41D2-AD51-F391E0B4F7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8D4C25-86BC-400E-8059-4BF89B595C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EB4277-8D20-4470-9FF4-8A32FC8059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047DD0-E44D-45F6-B948-D525A5001952}"/>
              </a:ext>
            </a:extLst>
          </p:cNvPr>
          <p:cNvSpPr>
            <a:spLocks noGrp="1"/>
          </p:cNvSpPr>
          <p:nvPr>
            <p:ph type="dt" sz="half" idx="10"/>
          </p:nvPr>
        </p:nvSpPr>
        <p:spPr/>
        <p:txBody>
          <a:bodyPr/>
          <a:lstStyle/>
          <a:p>
            <a:fld id="{1C5C5DEC-D652-45C5-80BF-F78422DD971A}" type="datetimeFigureOut">
              <a:rPr lang="en-US" smtClean="0"/>
              <a:t>3/23/2020</a:t>
            </a:fld>
            <a:endParaRPr lang="en-US"/>
          </a:p>
        </p:txBody>
      </p:sp>
      <p:sp>
        <p:nvSpPr>
          <p:cNvPr id="6" name="Footer Placeholder 5">
            <a:extLst>
              <a:ext uri="{FF2B5EF4-FFF2-40B4-BE49-F238E27FC236}">
                <a16:creationId xmlns:a16="http://schemas.microsoft.com/office/drawing/2014/main" id="{0EEDA83E-D82F-452A-86E7-09137942D9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683EC5-617B-41DD-ADC5-040F6EF2703F}"/>
              </a:ext>
            </a:extLst>
          </p:cNvPr>
          <p:cNvSpPr>
            <a:spLocks noGrp="1"/>
          </p:cNvSpPr>
          <p:nvPr>
            <p:ph type="sldNum" sz="quarter" idx="12"/>
          </p:nvPr>
        </p:nvSpPr>
        <p:spPr/>
        <p:txBody>
          <a:bodyPr/>
          <a:lstStyle/>
          <a:p>
            <a:fld id="{D1289E0C-9DDB-4651-90FA-C5ABF204FF27}" type="slidenum">
              <a:rPr lang="en-US" smtClean="0"/>
              <a:t>‹#›</a:t>
            </a:fld>
            <a:endParaRPr lang="en-US"/>
          </a:p>
        </p:txBody>
      </p:sp>
    </p:spTree>
    <p:extLst>
      <p:ext uri="{BB962C8B-B14F-4D97-AF65-F5344CB8AC3E}">
        <p14:creationId xmlns:p14="http://schemas.microsoft.com/office/powerpoint/2010/main" val="1350025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8FF6B9-028E-4E46-AFE8-64106B1CDB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885C2F-C044-42BD-A5D0-36AC255CB2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27492B-B986-42D8-81FF-D2E30C25E1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5C5DEC-D652-45C5-80BF-F78422DD971A}" type="datetimeFigureOut">
              <a:rPr lang="en-US" smtClean="0"/>
              <a:t>3/23/2020</a:t>
            </a:fld>
            <a:endParaRPr lang="en-US"/>
          </a:p>
        </p:txBody>
      </p:sp>
      <p:sp>
        <p:nvSpPr>
          <p:cNvPr id="5" name="Footer Placeholder 4">
            <a:extLst>
              <a:ext uri="{FF2B5EF4-FFF2-40B4-BE49-F238E27FC236}">
                <a16:creationId xmlns:a16="http://schemas.microsoft.com/office/drawing/2014/main" id="{7E65E0B8-94C2-41C2-B61C-1730815010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F3C8C5-0E63-4982-A797-4B2774D5B4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289E0C-9DDB-4651-90FA-C5ABF204FF27}" type="slidenum">
              <a:rPr lang="en-US" smtClean="0"/>
              <a:t>‹#›</a:t>
            </a:fld>
            <a:endParaRPr lang="en-US"/>
          </a:p>
        </p:txBody>
      </p:sp>
    </p:spTree>
    <p:extLst>
      <p:ext uri="{BB962C8B-B14F-4D97-AF65-F5344CB8AC3E}">
        <p14:creationId xmlns:p14="http://schemas.microsoft.com/office/powerpoint/2010/main" val="4013005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4.sv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897E46A-C85F-4AF4-A935-A081A23362D6}"/>
              </a:ext>
            </a:extLst>
          </p:cNvPr>
          <p:cNvSpPr>
            <a:spLocks noGrp="1"/>
          </p:cNvSpPr>
          <p:nvPr>
            <p:ph type="title"/>
          </p:nvPr>
        </p:nvSpPr>
        <p:spPr>
          <a:xfrm>
            <a:off x="640079" y="2053641"/>
            <a:ext cx="3669161" cy="2760098"/>
          </a:xfrm>
        </p:spPr>
        <p:txBody>
          <a:bodyPr>
            <a:normAutofit/>
          </a:bodyPr>
          <a:lstStyle/>
          <a:p>
            <a:r>
              <a:rPr lang="en-US" sz="6000" dirty="0">
                <a:solidFill>
                  <a:srgbClr val="FFFFFF"/>
                </a:solidFill>
              </a:rPr>
              <a:t>Nome</a:t>
            </a:r>
            <a:endParaRPr lang="en-US" dirty="0">
              <a:solidFill>
                <a:srgbClr val="FFFFFF"/>
              </a:solidFill>
            </a:endParaRPr>
          </a:p>
        </p:txBody>
      </p:sp>
      <p:sp>
        <p:nvSpPr>
          <p:cNvPr id="3" name="Content Placeholder 2">
            <a:extLst>
              <a:ext uri="{FF2B5EF4-FFF2-40B4-BE49-F238E27FC236}">
                <a16:creationId xmlns:a16="http://schemas.microsoft.com/office/drawing/2014/main" id="{3C34EC6E-9F0F-4B44-A61D-C14D8D4513A6}"/>
              </a:ext>
            </a:extLst>
          </p:cNvPr>
          <p:cNvSpPr>
            <a:spLocks noGrp="1"/>
          </p:cNvSpPr>
          <p:nvPr>
            <p:ph idx="1"/>
          </p:nvPr>
        </p:nvSpPr>
        <p:spPr>
          <a:xfrm>
            <a:off x="6090574" y="801866"/>
            <a:ext cx="5306084" cy="5230634"/>
          </a:xfrm>
        </p:spPr>
        <p:txBody>
          <a:bodyPr anchor="ctr">
            <a:normAutofit lnSpcReduction="10000"/>
          </a:bodyPr>
          <a:lstStyle/>
          <a:p>
            <a:pPr algn="ctr" rtl="1"/>
            <a:r>
              <a:rPr lang="ar-EG" sz="2400" dirty="0">
                <a:solidFill>
                  <a:srgbClr val="000000"/>
                </a:solidFill>
              </a:rPr>
              <a:t>المقاطعة</a:t>
            </a:r>
          </a:p>
          <a:p>
            <a:pPr algn="r" rtl="1"/>
            <a:r>
              <a:rPr lang="ar-EG" sz="2400" dirty="0">
                <a:solidFill>
                  <a:srgbClr val="000000"/>
                </a:solidFill>
              </a:rPr>
              <a:t>المقاطعات المصرية هي وحدة التقسيم الإداري في مصر القديمة ، و قد كان يطلق على المقاطعة في الأصل لفظة </a:t>
            </a:r>
            <a:r>
              <a:rPr lang="ar-EG" sz="2400" b="1" u="sng" dirty="0">
                <a:solidFill>
                  <a:srgbClr val="000000"/>
                </a:solidFill>
              </a:rPr>
              <a:t>سبات</a:t>
            </a:r>
            <a:r>
              <a:rPr lang="ar-EG" sz="2400" dirty="0">
                <a:solidFill>
                  <a:srgbClr val="000000"/>
                </a:solidFill>
              </a:rPr>
              <a:t> أو بالخط الهيروغليفي </a:t>
            </a:r>
            <a:r>
              <a:rPr lang="en-US" sz="2400" dirty="0">
                <a:solidFill>
                  <a:srgbClr val="000000"/>
                </a:solidFill>
              </a:rPr>
              <a:t>𓈈  ، </a:t>
            </a:r>
            <a:r>
              <a:rPr lang="ar-EG" sz="2400" dirty="0">
                <a:solidFill>
                  <a:srgbClr val="000000"/>
                </a:solidFill>
              </a:rPr>
              <a:t>و لكن في فترة الحكم البطلمي تم انتشار كلمة نوم بدلاً عنه (باليونانية : </a:t>
            </a:r>
            <a:r>
              <a:rPr lang="el-GR" sz="2400" dirty="0">
                <a:solidFill>
                  <a:srgbClr val="000000"/>
                </a:solidFill>
              </a:rPr>
              <a:t>νομός - </a:t>
            </a:r>
            <a:r>
              <a:rPr lang="ar-EG" sz="2400" dirty="0">
                <a:solidFill>
                  <a:srgbClr val="000000"/>
                </a:solidFill>
              </a:rPr>
              <a:t> نوموس) و ذلك في وقت كان استخدام اللغة اليونانية في مصر شائعاً ، و نتيجة لتوافر السجلات اليونانية في مصر دون توافر السجلات الأقدم تم اعتماد اللفظ اليوناني بدلاً من المصري القديم من قبل المؤرخين اللاحقين ، و بعد دخول العرب لمصر استخدموا هم لفظ كورة للتعبير عن المقاطعة أو الإقليم.</a:t>
            </a:r>
          </a:p>
          <a:p>
            <a:pPr algn="r" rtl="1"/>
            <a:r>
              <a:rPr lang="ar-EG" sz="2400" dirty="0">
                <a:solidFill>
                  <a:srgbClr val="000000"/>
                </a:solidFill>
              </a:rPr>
              <a:t>و قسمت المقاطعات 20 مقاطعة للوجه البحرى و 22 مقاطعة للوجه القبلى.</a:t>
            </a:r>
          </a:p>
          <a:p>
            <a:pPr algn="r" rtl="1"/>
            <a:endParaRPr lang="en-US" sz="2400" dirty="0">
              <a:solidFill>
                <a:srgbClr val="000000"/>
              </a:solidFill>
            </a:endParaRPr>
          </a:p>
        </p:txBody>
      </p:sp>
      <p:pic>
        <p:nvPicPr>
          <p:cNvPr id="4" name="Audio 3">
            <a:hlinkClick r:id="" action="ppaction://media"/>
            <a:extLst>
              <a:ext uri="{FF2B5EF4-FFF2-40B4-BE49-F238E27FC236}">
                <a16:creationId xmlns:a16="http://schemas.microsoft.com/office/drawing/2014/main" id="{761111AB-4214-40EC-9DB4-5DDDB1C946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12702509"/>
      </p:ext>
    </p:extLst>
  </p:cSld>
  <p:clrMapOvr>
    <a:masterClrMapping/>
  </p:clrMapOvr>
  <mc:AlternateContent xmlns:mc="http://schemas.openxmlformats.org/markup-compatibility/2006">
    <mc:Choice xmlns:p14="http://schemas.microsoft.com/office/powerpoint/2010/main" Requires="p14">
      <p:transition spd="slow" p14:dur="2000" advTm="85331"/>
    </mc:Choice>
    <mc:Fallback>
      <p:transition spd="slow" advTm="85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3" name="Group 72">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74"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6151"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76"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6152"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78"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6153"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2A6B4EB7-D579-43FD-9411-6855AD80964E}"/>
              </a:ext>
            </a:extLst>
          </p:cNvPr>
          <p:cNvSpPr>
            <a:spLocks noGrp="1"/>
          </p:cNvSpPr>
          <p:nvPr>
            <p:ph type="title"/>
          </p:nvPr>
        </p:nvSpPr>
        <p:spPr>
          <a:xfrm>
            <a:off x="535020" y="685800"/>
            <a:ext cx="2780271" cy="5105400"/>
          </a:xfrm>
        </p:spPr>
        <p:txBody>
          <a:bodyPr>
            <a:normAutofit/>
          </a:bodyPr>
          <a:lstStyle/>
          <a:p>
            <a:r>
              <a:rPr lang="en-US" sz="4000" dirty="0">
                <a:solidFill>
                  <a:srgbClr val="FFFFFF"/>
                </a:solidFill>
              </a:rPr>
              <a:t>-	Stela</a:t>
            </a:r>
            <a:r>
              <a:rPr lang="ar-EG" sz="4000" dirty="0">
                <a:solidFill>
                  <a:srgbClr val="FFFFFF"/>
                </a:solidFill>
              </a:rPr>
              <a:t> </a:t>
            </a:r>
            <a:r>
              <a:rPr lang="en-US" sz="4000" dirty="0">
                <a:solidFill>
                  <a:srgbClr val="FFFFFF"/>
                </a:solidFill>
              </a:rPr>
              <a:t> </a:t>
            </a:r>
            <a:r>
              <a:rPr lang="ar-EG" sz="4000" dirty="0">
                <a:solidFill>
                  <a:srgbClr val="FFFFFF"/>
                </a:solidFill>
              </a:rPr>
              <a:t>لوحة</a:t>
            </a:r>
            <a:endParaRPr lang="en-US" sz="4000" dirty="0">
              <a:solidFill>
                <a:srgbClr val="FFFFFF"/>
              </a:solidFill>
            </a:endParaRPr>
          </a:p>
        </p:txBody>
      </p:sp>
      <p:pic>
        <p:nvPicPr>
          <p:cNvPr id="6146" name="Picture 2" descr="The very atypical stela of Nemtyemhat from the Middle Kingdom, showing few of the formal traits of that era's stelae">
            <a:extLst>
              <a:ext uri="{FF2B5EF4-FFF2-40B4-BE49-F238E27FC236}">
                <a16:creationId xmlns:a16="http://schemas.microsoft.com/office/drawing/2014/main" id="{0CAF1844-5F33-44C4-B118-E444516938F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9364663" y="728663"/>
            <a:ext cx="2036763" cy="5022850"/>
          </a:xfrm>
          <a:prstGeom prst="rect">
            <a:avLst/>
          </a:prstGeom>
          <a:extLst>
            <a:ext uri="{909E8E84-426E-40DD-AFC4-6F175D3DCCD1}">
              <a14:hiddenFill xmlns:a14="http://schemas.microsoft.com/office/drawing/2010/main">
                <a:solidFill>
                  <a:srgbClr val="FFFFFF"/>
                </a:solidFill>
              </a14:hiddenFill>
            </a:ext>
          </a:extLst>
        </p:spPr>
      </p:pic>
      <p:pic>
        <p:nvPicPr>
          <p:cNvPr id="4" name="Picture 4" descr="A votive stela of Diedamununiankh, made of wood and dating to the 22nd Dynasty from either Deir el-Bahri or Qurna">
            <a:extLst>
              <a:ext uri="{FF2B5EF4-FFF2-40B4-BE49-F238E27FC236}">
                <a16:creationId xmlns:a16="http://schemas.microsoft.com/office/drawing/2014/main" id="{B32782B1-71AA-4F53-8FB8-DCC8137D9E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7449" y="768350"/>
            <a:ext cx="4167188" cy="5022850"/>
          </a:xfrm>
          <a:prstGeom prst="rect">
            <a:avLst/>
          </a:prstGeom>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ED51F507-EB25-47FB-9F6C-25D736916D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18520064"/>
      </p:ext>
    </p:extLst>
  </p:cSld>
  <p:clrMapOvr>
    <a:masterClrMapping/>
  </p:clrMapOvr>
  <mc:AlternateContent xmlns:mc="http://schemas.openxmlformats.org/markup-compatibility/2006">
    <mc:Choice xmlns:p14="http://schemas.microsoft.com/office/powerpoint/2010/main" Requires="p14">
      <p:transition spd="slow" p14:dur="2000" advTm="10836"/>
    </mc:Choice>
    <mc:Fallback>
      <p:transition spd="slow" advTm="10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DFADF-985E-4337-AF38-D80E621E6056}"/>
              </a:ext>
            </a:extLst>
          </p:cNvPr>
          <p:cNvSpPr>
            <a:spLocks noGrp="1"/>
          </p:cNvSpPr>
          <p:nvPr>
            <p:ph type="title"/>
          </p:nvPr>
        </p:nvSpPr>
        <p:spPr>
          <a:xfrm>
            <a:off x="838200" y="365125"/>
            <a:ext cx="10515600" cy="1325563"/>
          </a:xfrm>
        </p:spPr>
        <p:txBody>
          <a:bodyPr/>
          <a:lstStyle/>
          <a:p>
            <a:pPr algn="ctr"/>
            <a:r>
              <a:rPr lang="ar-EG"/>
              <a:t>اشكال اللوحات :</a:t>
            </a:r>
            <a:endParaRPr lang="en-US" dirty="0"/>
          </a:p>
        </p:txBody>
      </p:sp>
      <p:sp>
        <p:nvSpPr>
          <p:cNvPr id="3" name="Content Placeholder 2">
            <a:extLst>
              <a:ext uri="{FF2B5EF4-FFF2-40B4-BE49-F238E27FC236}">
                <a16:creationId xmlns:a16="http://schemas.microsoft.com/office/drawing/2014/main" id="{07B93F75-E0C9-4395-A744-0A39E33ECBAB}"/>
              </a:ext>
            </a:extLst>
          </p:cNvPr>
          <p:cNvSpPr>
            <a:spLocks noGrp="1"/>
          </p:cNvSpPr>
          <p:nvPr>
            <p:ph idx="1"/>
          </p:nvPr>
        </p:nvSpPr>
        <p:spPr>
          <a:xfrm>
            <a:off x="838200" y="1825625"/>
            <a:ext cx="10515600" cy="4351338"/>
          </a:xfrm>
        </p:spPr>
        <p:txBody>
          <a:bodyPr>
            <a:normAutofit fontScale="77500" lnSpcReduction="20000"/>
          </a:bodyPr>
          <a:lstStyle/>
          <a:p>
            <a:pPr marL="0" indent="0" algn="r">
              <a:buNone/>
            </a:pPr>
            <a:br>
              <a:rPr lang="ar-EG"/>
            </a:br>
            <a:r>
              <a:rPr lang="ar-EG">
                <a:solidFill>
                  <a:srgbClr val="FF0000"/>
                </a:solidFill>
              </a:rPr>
              <a:t>أ‌- اللوحات المستطيلة:</a:t>
            </a:r>
            <a:br>
              <a:rPr lang="ar-EG"/>
            </a:br>
            <a:r>
              <a:rPr lang="ar-EG"/>
              <a:t>و نجدها تشبه رقعه الشطرنج وهي عبارة عن خانات صغيرة فى كل منها تصوير لصاحب اللوحة او كتابات هيروغليفية .</a:t>
            </a:r>
            <a:br>
              <a:rPr lang="ar-EG"/>
            </a:br>
            <a:r>
              <a:rPr lang="ar-EG">
                <a:solidFill>
                  <a:srgbClr val="FF0000"/>
                </a:solidFill>
              </a:rPr>
              <a:t>ب‌- اللوحات ذات القمة المستديرة</a:t>
            </a:r>
            <a:br>
              <a:rPr lang="ar-EG">
                <a:solidFill>
                  <a:srgbClr val="FF0000"/>
                </a:solidFill>
              </a:rPr>
            </a:br>
            <a:r>
              <a:rPr lang="ar-EG"/>
              <a:t>و يشغل معظم اللوحة عدد كبير من سطور الكتابة ويأتى التصوير فى احد أركان اللوحة.</a:t>
            </a:r>
            <a:br>
              <a:rPr lang="ar-EG"/>
            </a:br>
            <a:r>
              <a:rPr lang="ar-EG">
                <a:solidFill>
                  <a:srgbClr val="FF0000"/>
                </a:solidFill>
              </a:rPr>
              <a:t>ج- اللوحات المسطحة:</a:t>
            </a:r>
            <a:br>
              <a:rPr lang="ar-EG"/>
            </a:br>
            <a:r>
              <a:rPr lang="ar-EG"/>
              <a:t>والتى كانت سمة للمصاطب المبكرة ذات الابنية العلوية الحجرية والتى كثرت فى الجيزة خلال عصر الاسرة الرابعة وكانت توضع فى الواجهة الشرقية للمصاطب. </a:t>
            </a:r>
            <a:br>
              <a:rPr lang="ar-EG"/>
            </a:br>
            <a:r>
              <a:rPr lang="ar-EG"/>
              <a:t>العلاقة ما بين اللوحات والابواب الوهمية:</a:t>
            </a:r>
            <a:br>
              <a:rPr lang="ar-EG"/>
            </a:br>
            <a:r>
              <a:rPr lang="ar-EG"/>
              <a:t>يعتبر الباب الوهمى" مدخل الروج" من الوحد المعمارية والعقائدية استمر لها كيانها الثابت فى واجهات المصاطب وفى مقاصير المقابر وبعض معابد الشعائر الخاصة فى أغلب العصور القديمة ولقد جرى الاسطلاح على تسمية هذه المداخل باسم " الابواب الوهمية" </a:t>
            </a:r>
            <a:r>
              <a:rPr lang="en-US"/>
              <a:t>False door </a:t>
            </a:r>
            <a:r>
              <a:rPr lang="ar-EG"/>
              <a:t>ولقدتم تسميته عند المصريون </a:t>
            </a:r>
            <a:r>
              <a:rPr lang="en-US"/>
              <a:t>    </a:t>
            </a:r>
            <a:r>
              <a:rPr lang="ar-EG"/>
              <a:t>باسم </a:t>
            </a:r>
            <a:r>
              <a:rPr lang="en-US"/>
              <a:t>  r-pr </a:t>
            </a:r>
            <a:r>
              <a:rPr lang="ar-EG"/>
              <a:t>أى مدخل الدار واسم </a:t>
            </a:r>
            <a:r>
              <a:rPr lang="en-US"/>
              <a:t> rwt </a:t>
            </a:r>
            <a:r>
              <a:rPr lang="ar-EG"/>
              <a:t>وهو يعنى البوابة . </a:t>
            </a:r>
            <a:endParaRPr lang="en-US"/>
          </a:p>
          <a:p>
            <a:pPr marL="0" indent="0" algn="r">
              <a:buNone/>
            </a:pPr>
            <a:r>
              <a:rPr lang="ar-EG"/>
              <a:t>ويعتبر الباب الوهمى أحدى اشكال اللوحات التى ظهرت خلال عصر الدولة القديمة والتى تطورت فى البداية" واجهة القصر" وقوة التمثال وكانت تستخدم لإرشاد الكا وكان عادتنا ما تقع فى الناحية الشرقية من جدار المقبرة. ( )</a:t>
            </a:r>
            <a:endParaRPr lang="en-US" dirty="0"/>
          </a:p>
        </p:txBody>
      </p:sp>
      <p:pic>
        <p:nvPicPr>
          <p:cNvPr id="4" name="Audio 3">
            <a:hlinkClick r:id="" action="ppaction://media"/>
            <a:extLst>
              <a:ext uri="{FF2B5EF4-FFF2-40B4-BE49-F238E27FC236}">
                <a16:creationId xmlns:a16="http://schemas.microsoft.com/office/drawing/2014/main" id="{8C611AB0-8FCA-482F-A287-5C42EF0754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21561146"/>
      </p:ext>
    </p:extLst>
  </p:cSld>
  <p:clrMapOvr>
    <a:masterClrMapping/>
  </p:clrMapOvr>
  <mc:AlternateContent xmlns:mc="http://schemas.openxmlformats.org/markup-compatibility/2006">
    <mc:Choice xmlns:p14="http://schemas.microsoft.com/office/powerpoint/2010/main" Requires="p14">
      <p:transition spd="slow" p14:dur="2000" advTm="38146"/>
    </mc:Choice>
    <mc:Fallback>
      <p:transition spd="slow" advTm="38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6"/>
              </a:gs>
              <a:gs pos="25000">
                <a:schemeClr val="accent6"/>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76C6EC-9CA6-4656-B1E5-104AA5D8B15D}"/>
              </a:ext>
            </a:extLst>
          </p:cNvPr>
          <p:cNvSpPr>
            <a:spLocks noGrp="1"/>
          </p:cNvSpPr>
          <p:nvPr>
            <p:ph type="title"/>
          </p:nvPr>
        </p:nvSpPr>
        <p:spPr>
          <a:xfrm>
            <a:off x="640079" y="2053641"/>
            <a:ext cx="3669161" cy="2760098"/>
          </a:xfrm>
        </p:spPr>
        <p:txBody>
          <a:bodyPr>
            <a:normAutofit/>
          </a:bodyPr>
          <a:lstStyle/>
          <a:p>
            <a:r>
              <a:rPr lang="ar-EG">
                <a:solidFill>
                  <a:srgbClr val="FFFFFF"/>
                </a:solidFill>
              </a:rPr>
              <a:t>أنواع اللوحات</a:t>
            </a:r>
            <a:endParaRPr lang="en-US">
              <a:solidFill>
                <a:srgbClr val="FFFFFF"/>
              </a:solidFill>
            </a:endParaRPr>
          </a:p>
        </p:txBody>
      </p:sp>
      <p:sp>
        <p:nvSpPr>
          <p:cNvPr id="3" name="Content Placeholder 2">
            <a:extLst>
              <a:ext uri="{FF2B5EF4-FFF2-40B4-BE49-F238E27FC236}">
                <a16:creationId xmlns:a16="http://schemas.microsoft.com/office/drawing/2014/main" id="{AFA594DC-011E-42B5-878B-9014A7DF95ED}"/>
              </a:ext>
            </a:extLst>
          </p:cNvPr>
          <p:cNvSpPr>
            <a:spLocks noGrp="1"/>
          </p:cNvSpPr>
          <p:nvPr>
            <p:ph idx="1"/>
          </p:nvPr>
        </p:nvSpPr>
        <p:spPr>
          <a:xfrm>
            <a:off x="6090574" y="381000"/>
            <a:ext cx="5796626" cy="5918200"/>
          </a:xfrm>
        </p:spPr>
        <p:txBody>
          <a:bodyPr vert="horz" lIns="91440" tIns="45720" rIns="91440" bIns="45720" rtlCol="0" anchor="ctr">
            <a:normAutofit/>
          </a:bodyPr>
          <a:lstStyle/>
          <a:p>
            <a:pPr marL="0" indent="0" algn="r" rtl="1">
              <a:buNone/>
            </a:pPr>
            <a:r>
              <a:rPr lang="ar-EG" sz="1900" dirty="0">
                <a:solidFill>
                  <a:srgbClr val="000000"/>
                </a:solidFill>
              </a:rPr>
              <a:t>أ- </a:t>
            </a:r>
            <a:r>
              <a:rPr lang="ar-EG" sz="1900" b="1" u="sng" dirty="0">
                <a:solidFill>
                  <a:srgbClr val="000000"/>
                </a:solidFill>
              </a:rPr>
              <a:t>اللوحات التذكارية:</a:t>
            </a:r>
            <a:br>
              <a:rPr lang="ar-EG" sz="1900" dirty="0">
                <a:solidFill>
                  <a:srgbClr val="000000"/>
                </a:solidFill>
              </a:rPr>
            </a:br>
            <a:r>
              <a:rPr lang="ar-EG" sz="1900" dirty="0">
                <a:solidFill>
                  <a:srgbClr val="000000"/>
                </a:solidFill>
              </a:rPr>
              <a:t>والتى كان يضعها صاحبها بإسمة فى المناسبات المختلفة داخل المعابد وتعتبر تخليدا لذكراه واعترافا منه بالولاء والطاعة لآلهة المعبد إلى جانب تضمنها نقاطا أخرى تاريخية وساسية. </a:t>
            </a:r>
            <a:br>
              <a:rPr lang="ar-EG" sz="1900" dirty="0">
                <a:solidFill>
                  <a:srgbClr val="000000"/>
                </a:solidFill>
              </a:rPr>
            </a:br>
            <a:r>
              <a:rPr lang="ar-EG" sz="1900" dirty="0">
                <a:solidFill>
                  <a:srgbClr val="000000"/>
                </a:solidFill>
              </a:rPr>
              <a:t>ب- </a:t>
            </a:r>
            <a:r>
              <a:rPr lang="ar-EG" sz="1900" b="1" u="sng" dirty="0">
                <a:solidFill>
                  <a:srgbClr val="000000"/>
                </a:solidFill>
              </a:rPr>
              <a:t>اللوحات الجنائزية: </a:t>
            </a:r>
            <a:r>
              <a:rPr lang="en-US" sz="2000" dirty="0"/>
              <a:t>Tomb-stela / Grave-stone</a:t>
            </a:r>
            <a:br>
              <a:rPr lang="ar-EG" sz="1900" dirty="0">
                <a:solidFill>
                  <a:srgbClr val="000000"/>
                </a:solidFill>
              </a:rPr>
            </a:br>
            <a:r>
              <a:rPr lang="ar-EG" sz="1900" dirty="0">
                <a:solidFill>
                  <a:srgbClr val="000000"/>
                </a:solidFill>
              </a:rPr>
              <a:t>وكانت هذه اللوحات توضع بالمقاصير والمقابر وتعتبر ذات غرض جنائزى يؤكد نسب المقبرة إلى صاحبها وهى بمثابة الضريح الذى يحوى المتوفى اسماً وشكلاً وتربط المتوفى بالعالم الاحياء من خلال تقديم القرابين له ولكن بمرور الزمن تطور الفكر المستمد من وراء اللوحات الجنائزية حيث رأى المصرى القديم انه من الصعب الاستمرار فى تقديم القرابين بالتوالى الاجيال فاخطر رسمها على اللوحات فى معية الالهه الجنائزية التى يضمن خلالها العطاء.</a:t>
            </a:r>
            <a:br>
              <a:rPr lang="ar-EG" sz="1900" dirty="0">
                <a:solidFill>
                  <a:srgbClr val="000000"/>
                </a:solidFill>
              </a:rPr>
            </a:br>
            <a:r>
              <a:rPr lang="ar-EG" sz="1900" dirty="0">
                <a:solidFill>
                  <a:srgbClr val="000000"/>
                </a:solidFill>
              </a:rPr>
              <a:t>ج- </a:t>
            </a:r>
            <a:r>
              <a:rPr lang="ar-EG" sz="1900" b="1" u="sng" dirty="0">
                <a:solidFill>
                  <a:srgbClr val="000000"/>
                </a:solidFill>
              </a:rPr>
              <a:t>لوحات الحدود:</a:t>
            </a:r>
            <a:r>
              <a:rPr lang="en-US" dirty="0"/>
              <a:t> </a:t>
            </a:r>
            <a:r>
              <a:rPr lang="en-US" sz="2000" dirty="0"/>
              <a:t>Boundary</a:t>
            </a:r>
            <a:r>
              <a:rPr lang="en-US" dirty="0"/>
              <a:t> </a:t>
            </a:r>
            <a:r>
              <a:rPr lang="en-US" sz="2000" dirty="0"/>
              <a:t>Stelae</a:t>
            </a:r>
            <a:br>
              <a:rPr lang="ar-EG" sz="1900" dirty="0">
                <a:solidFill>
                  <a:srgbClr val="000000"/>
                </a:solidFill>
              </a:rPr>
            </a:br>
            <a:r>
              <a:rPr lang="ar-EG" sz="1900" dirty="0">
                <a:solidFill>
                  <a:srgbClr val="000000"/>
                </a:solidFill>
              </a:rPr>
              <a:t>والتى كانت تستخدم لتحديد الاراضى والمقاطعات والمدن ولعل أهم النماذج على هذه اللوحات هى لوحات الحدود الخاصة بالملك أخناتون التى وجدت فى العاصمة الخاصة به فى مدينة تل العمارنة.</a:t>
            </a:r>
            <a:endParaRPr lang="en-US" sz="1900" dirty="0">
              <a:solidFill>
                <a:srgbClr val="000000"/>
              </a:solidFill>
            </a:endParaRPr>
          </a:p>
        </p:txBody>
      </p:sp>
      <p:pic>
        <p:nvPicPr>
          <p:cNvPr id="4" name="Audio 3">
            <a:hlinkClick r:id="" action="ppaction://media"/>
            <a:extLst>
              <a:ext uri="{FF2B5EF4-FFF2-40B4-BE49-F238E27FC236}">
                <a16:creationId xmlns:a16="http://schemas.microsoft.com/office/drawing/2014/main" id="{0B1935B7-AEF1-4779-B12C-1C8D63AD8A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6580749"/>
      </p:ext>
    </p:extLst>
  </p:cSld>
  <p:clrMapOvr>
    <a:masterClrMapping/>
  </p:clrMapOvr>
  <mc:AlternateContent xmlns:mc="http://schemas.openxmlformats.org/markup-compatibility/2006">
    <mc:Choice xmlns:p14="http://schemas.microsoft.com/office/powerpoint/2010/main" Requires="p14">
      <p:transition spd="slow" p14:dur="2000" advTm="88498"/>
    </mc:Choice>
    <mc:Fallback>
      <p:transition spd="slow" advTm="88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60E71B4-DE6B-4668-8007-AAE6137E4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Tanabata Tree">
            <a:extLst>
              <a:ext uri="{FF2B5EF4-FFF2-40B4-BE49-F238E27FC236}">
                <a16:creationId xmlns:a16="http://schemas.microsoft.com/office/drawing/2014/main" id="{E51AFB72-8C2A-462F-B5D0-75DD2C9A1E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5529" y="1370992"/>
            <a:ext cx="3506256" cy="3506256"/>
          </a:xfrm>
          <a:prstGeom prst="rect">
            <a:avLst/>
          </a:prstGeom>
        </p:spPr>
      </p:pic>
      <p:grpSp>
        <p:nvGrpSpPr>
          <p:cNvPr id="25" name="Group 24">
            <a:extLst>
              <a:ext uri="{FF2B5EF4-FFF2-40B4-BE49-F238E27FC236}">
                <a16:creationId xmlns:a16="http://schemas.microsoft.com/office/drawing/2014/main" id="{F6E4C944-4BB6-469F-81D8-BD81B4A1B5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652632" y="1135060"/>
            <a:ext cx="1080325" cy="5357935"/>
            <a:chOff x="4484269" y="1135060"/>
            <a:chExt cx="1080325" cy="5357935"/>
          </a:xfrm>
        </p:grpSpPr>
        <p:sp>
          <p:nvSpPr>
            <p:cNvPr id="26" name="Freeform 5">
              <a:extLst>
                <a:ext uri="{FF2B5EF4-FFF2-40B4-BE49-F238E27FC236}">
                  <a16:creationId xmlns:a16="http://schemas.microsoft.com/office/drawing/2014/main" id="{049C18AF-F7F1-4882-AD18-7B2F41ECE3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484269" y="1756600"/>
              <a:ext cx="1080325" cy="4736395"/>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6">
              <a:extLst>
                <a:ext uri="{FF2B5EF4-FFF2-40B4-BE49-F238E27FC236}">
                  <a16:creationId xmlns:a16="http://schemas.microsoft.com/office/drawing/2014/main" id="{30A22449-086C-4824-B1B9-BF39EA117D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76839" y="1357766"/>
              <a:ext cx="687754" cy="430312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7">
              <a:extLst>
                <a:ext uri="{FF2B5EF4-FFF2-40B4-BE49-F238E27FC236}">
                  <a16:creationId xmlns:a16="http://schemas.microsoft.com/office/drawing/2014/main" id="{3D4E73C1-53C3-46BA-B103-34DE7B5138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78850" y="1135060"/>
              <a:ext cx="409371" cy="416921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0" name="Rectangle 8">
            <a:extLst>
              <a:ext uri="{FF2B5EF4-FFF2-40B4-BE49-F238E27FC236}">
                <a16:creationId xmlns:a16="http://schemas.microsoft.com/office/drawing/2014/main" id="{0595ECE5-BD7E-4F71-820D-409719708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25957" y="1124043"/>
            <a:ext cx="6477540" cy="3978121"/>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1C1251A-E5A2-418C-9E69-F53286D016AD}"/>
              </a:ext>
            </a:extLst>
          </p:cNvPr>
          <p:cNvSpPr>
            <a:spLocks noGrp="1"/>
          </p:cNvSpPr>
          <p:nvPr>
            <p:ph type="title"/>
          </p:nvPr>
        </p:nvSpPr>
        <p:spPr>
          <a:xfrm>
            <a:off x="5214730" y="1445775"/>
            <a:ext cx="5877340" cy="3342435"/>
          </a:xfrm>
        </p:spPr>
        <p:txBody>
          <a:bodyPr vert="horz" lIns="91440" tIns="45720" rIns="91440" bIns="45720" rtlCol="0" anchor="ctr">
            <a:normAutofit/>
          </a:bodyPr>
          <a:lstStyle/>
          <a:p>
            <a:r>
              <a:rPr lang="en-US" sz="6000" kern="1200">
                <a:solidFill>
                  <a:srgbClr val="FFFFFF"/>
                </a:solidFill>
                <a:latin typeface="+mj-lt"/>
                <a:ea typeface="+mj-ea"/>
                <a:cs typeface="+mj-cs"/>
              </a:rPr>
              <a:t>-	Temple المعبد </a:t>
            </a:r>
          </a:p>
        </p:txBody>
      </p:sp>
      <p:pic>
        <p:nvPicPr>
          <p:cNvPr id="3" name="Audio 2">
            <a:hlinkClick r:id="" action="ppaction://media"/>
            <a:extLst>
              <a:ext uri="{FF2B5EF4-FFF2-40B4-BE49-F238E27FC236}">
                <a16:creationId xmlns:a16="http://schemas.microsoft.com/office/drawing/2014/main" id="{57E0FB1D-CB9D-4C77-AEAF-3A93955F69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55927470"/>
      </p:ext>
    </p:extLst>
  </p:cSld>
  <p:clrMapOvr>
    <a:masterClrMapping/>
  </p:clrMapOvr>
  <mc:AlternateContent xmlns:mc="http://schemas.openxmlformats.org/markup-compatibility/2006">
    <mc:Choice xmlns:p14="http://schemas.microsoft.com/office/powerpoint/2010/main" Requires="p14">
      <p:transition spd="slow" p14:dur="2000" advTm="4018"/>
    </mc:Choice>
    <mc:Fallback>
      <p:transition spd="slow" advTm="4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F4CBFA-B385-4B16-B63B-29D40EBF73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698CE04-5039-4B4D-B676-5DDF9467EA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13372" y="563918"/>
            <a:ext cx="4163968" cy="5978614"/>
            <a:chOff x="7513372" y="803186"/>
            <a:chExt cx="4163968" cy="5978614"/>
          </a:xfrm>
        </p:grpSpPr>
        <p:sp>
          <p:nvSpPr>
            <p:cNvPr id="11" name="Freeform 6">
              <a:extLst>
                <a:ext uri="{FF2B5EF4-FFF2-40B4-BE49-F238E27FC236}">
                  <a16:creationId xmlns:a16="http://schemas.microsoft.com/office/drawing/2014/main" id="{A5B7FFC8-6FAA-4120-AC51-F1C9C825A0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FF5B224B-4446-4B75-8B12-7FAFA8ED83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807611F-497E-428E-9B8B-0192C78970C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44E62540-9EBB-4A6F-BB82-1C6700920390}"/>
              </a:ext>
            </a:extLst>
          </p:cNvPr>
          <p:cNvSpPr>
            <a:spLocks noGrp="1"/>
          </p:cNvSpPr>
          <p:nvPr>
            <p:ph type="title"/>
          </p:nvPr>
        </p:nvSpPr>
        <p:spPr>
          <a:xfrm>
            <a:off x="7835106" y="1132517"/>
            <a:ext cx="3246509" cy="4367531"/>
          </a:xfrm>
        </p:spPr>
        <p:txBody>
          <a:bodyPr>
            <a:normAutofit/>
          </a:bodyPr>
          <a:lstStyle/>
          <a:p>
            <a:r>
              <a:rPr lang="ar-EG">
                <a:solidFill>
                  <a:srgbClr val="FFFFFF"/>
                </a:solidFill>
              </a:rPr>
              <a:t>أنواع المعابد ..في مصر القديمة</a:t>
            </a:r>
            <a:endParaRPr lang="en-US">
              <a:solidFill>
                <a:srgbClr val="FFFFFF"/>
              </a:solidFill>
            </a:endParaRPr>
          </a:p>
        </p:txBody>
      </p:sp>
      <p:sp>
        <p:nvSpPr>
          <p:cNvPr id="3" name="Content Placeholder 2">
            <a:extLst>
              <a:ext uri="{FF2B5EF4-FFF2-40B4-BE49-F238E27FC236}">
                <a16:creationId xmlns:a16="http://schemas.microsoft.com/office/drawing/2014/main" id="{76D446BF-C90E-4200-8169-8A6B89F1083F}"/>
              </a:ext>
            </a:extLst>
          </p:cNvPr>
          <p:cNvSpPr>
            <a:spLocks noGrp="1"/>
          </p:cNvSpPr>
          <p:nvPr>
            <p:ph idx="1"/>
          </p:nvPr>
        </p:nvSpPr>
        <p:spPr>
          <a:xfrm>
            <a:off x="793680" y="563918"/>
            <a:ext cx="6440672" cy="5252561"/>
          </a:xfrm>
        </p:spPr>
        <p:txBody>
          <a:bodyPr anchor="ctr">
            <a:noAutofit/>
          </a:bodyPr>
          <a:lstStyle/>
          <a:p>
            <a:pPr marL="0" indent="0" algn="r">
              <a:buNone/>
            </a:pPr>
            <a:br>
              <a:rPr lang="ar-EG" sz="2000" dirty="0"/>
            </a:br>
            <a:r>
              <a:rPr lang="ar-EG" sz="2000" dirty="0"/>
              <a:t>كانت المعابد المصرية القديمة مقسمة إلى قسمين رئيسين </a:t>
            </a:r>
          </a:p>
          <a:p>
            <a:pPr marL="0" indent="0" algn="r">
              <a:buNone/>
            </a:pPr>
            <a:r>
              <a:rPr lang="ar-EG" sz="2000" dirty="0"/>
              <a:t>.. المعابد الجنائزية .. والمعابد الطقسية ..</a:t>
            </a:r>
          </a:p>
          <a:p>
            <a:pPr marL="0" indent="0" algn="r">
              <a:buNone/>
            </a:pPr>
            <a:r>
              <a:rPr lang="ar-EG" sz="2000" dirty="0"/>
              <a:t> </a:t>
            </a:r>
            <a:r>
              <a:rPr lang="ar-EG" b="1" dirty="0">
                <a:solidFill>
                  <a:srgbClr val="FF0000"/>
                </a:solidFill>
              </a:rPr>
              <a:t>والمعابد الجنائزية </a:t>
            </a:r>
            <a:r>
              <a:rPr lang="ar-EG" sz="2000" dirty="0"/>
              <a:t>كانت تبنى لغرض اخر غير العبادة و كان هذا النوع من المعابد خاص بالكهنة يقام لأداء طقوس الجنازة على الملك الراحل و لتقام بها الشعائر الدينية والأناشيد الدينية والصلوات، ويكتب على هذا النوع من المعابد تواريخ أسرة الملك و أصله و نشأته ولا يهتم بإنجازاته .</a:t>
            </a:r>
            <a:br>
              <a:rPr lang="ar-EG" sz="2000" dirty="0"/>
            </a:br>
            <a:r>
              <a:rPr lang="ar-EG" sz="2000" dirty="0"/>
              <a:t>في البداية، بنيت المعابد الجنائزية حول الأهرامات في عصر الدولة القديمة و الوسطى، و لكن في عصر الدولة الحديثة بدأ الملوك بناء مقابرهم في وادى الملوك لذا بنوا معابدهم الجنائزية بشكل منفصل .لقد باعد ملوك الدولة الحديثة بين هذه المعابد وبين مقابرهم لعدة أسباب واقعية و دينية، و ذلك لأن الأجداد كانوا يهتمون بحفظ الجسد، و على هذا فقد حنطوه ثم وضعوه في توابيت مختلفة وضعوها بدورها في مكان حصين، كان أحد أشكاله الهرم، وهذا بالنسبة للملوك. كان الهرم له ملحقات ظاهرة من المعابد الجنائزية، لكن ملوك الدولة الحديثة رأوا أن هذا الشكل وحده دليل على وجود مقبرة تلفت أنظار اللص . ومن أهم المعابد الجنائزية :</a:t>
            </a:r>
            <a:br>
              <a:rPr lang="ar-EG" sz="2000" dirty="0"/>
            </a:br>
            <a:r>
              <a:rPr lang="ar-EG" sz="2000" dirty="0"/>
              <a:t>1- معبد حتشبسوت بالدير البحرى</a:t>
            </a:r>
            <a:br>
              <a:rPr lang="ar-EG" sz="2000" dirty="0"/>
            </a:br>
            <a:r>
              <a:rPr lang="ar-EG" sz="2000" dirty="0"/>
              <a:t>2- معبد الرامسيوم الذي بناه رمسيس الثاني</a:t>
            </a:r>
            <a:br>
              <a:rPr lang="ar-EG" sz="2000" dirty="0"/>
            </a:br>
            <a:r>
              <a:rPr lang="ar-EG" sz="2000" dirty="0"/>
              <a:t>3- معبد منتوحتب الثاني الذي بجوار معبد حتشبسوت بالدير البحرى</a:t>
            </a:r>
            <a:br>
              <a:rPr lang="ar-EG" sz="2000" dirty="0"/>
            </a:br>
            <a:endParaRPr lang="en-US" sz="2000" dirty="0"/>
          </a:p>
        </p:txBody>
      </p:sp>
      <p:pic>
        <p:nvPicPr>
          <p:cNvPr id="4" name="Audio 3">
            <a:hlinkClick r:id="" action="ppaction://media"/>
            <a:extLst>
              <a:ext uri="{FF2B5EF4-FFF2-40B4-BE49-F238E27FC236}">
                <a16:creationId xmlns:a16="http://schemas.microsoft.com/office/drawing/2014/main" id="{EAB29008-8E1C-41E1-93E7-033E1F219B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96743399"/>
      </p:ext>
    </p:extLst>
  </p:cSld>
  <p:clrMapOvr>
    <a:masterClrMapping/>
  </p:clrMapOvr>
  <mc:AlternateContent xmlns:mc="http://schemas.openxmlformats.org/markup-compatibility/2006">
    <mc:Choice xmlns:p14="http://schemas.microsoft.com/office/powerpoint/2010/main" Requires="p14">
      <p:transition spd="slow" p14:dur="2000" advTm="51348"/>
    </mc:Choice>
    <mc:Fallback>
      <p:transition spd="slow" advTm="51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06AB4-DBD0-4B76-AEFF-DE982FB599F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6017EF2-9EE8-4276-AC3C-142ACA4BEE63}"/>
              </a:ext>
            </a:extLst>
          </p:cNvPr>
          <p:cNvSpPr>
            <a:spLocks noGrp="1"/>
          </p:cNvSpPr>
          <p:nvPr>
            <p:ph idx="1"/>
          </p:nvPr>
        </p:nvSpPr>
        <p:spPr/>
        <p:txBody>
          <a:bodyPr/>
          <a:lstStyle/>
          <a:p>
            <a:pPr algn="r"/>
            <a:r>
              <a:rPr lang="ar-EG" b="1" dirty="0">
                <a:solidFill>
                  <a:srgbClr val="FF0000"/>
                </a:solidFill>
              </a:rPr>
              <a:t>أما المعابد الطقسية(الالهية) </a:t>
            </a:r>
            <a:r>
              <a:rPr lang="ar-EG" dirty="0"/>
              <a:t>.. وهى معابد تبني بامر من الملك ليكرس هذا المعبد للمعبود المخصص لعبادتة .. ويقام في المعبد الطقسي الطقوس اليومية للمعبود والذي يقوم بها هو الكاهن الأكبر نيابة عن الملك. وكان يشترك عدد كبير من الناس في بناء معابد الألهة وكان عادة يكرم المهندس المشرف على بناء هذا النوع من المعابد، وكانت تكتب على هذا النوع من المعابد تواريخ الملك منذ توليه العرش حتى مماته وتعرض انجازاته وزواجه...الخ ،و من أهم معابد الألهة :</a:t>
            </a:r>
            <a:br>
              <a:rPr lang="ar-EG" dirty="0"/>
            </a:br>
            <a:r>
              <a:rPr lang="ar-EG" dirty="0"/>
              <a:t>معابد الكرنك أطلق المصريون على معبد الكرنك " ابت - سوت " أى " مقر العروش " باعتبار أنه معبد الإله امون " سيدعروش اللأرضين " , أما اسم الكرنك فلعله جاء من كار – نجج بمعنى " مقصورة ( الأوزة المسماة ) نجج " , و من المعروف أنها ترمز للإله امون الذي قيل أنه ظهر في إحدى روايات أساطير الخلق على هيئة ذكر الأوز الذي صاح أول صيحة في الوجود .</a:t>
            </a:r>
            <a:endParaRPr lang="en-US" dirty="0"/>
          </a:p>
        </p:txBody>
      </p:sp>
      <p:pic>
        <p:nvPicPr>
          <p:cNvPr id="4" name="Audio 3">
            <a:hlinkClick r:id="" action="ppaction://media"/>
            <a:extLst>
              <a:ext uri="{FF2B5EF4-FFF2-40B4-BE49-F238E27FC236}">
                <a16:creationId xmlns:a16="http://schemas.microsoft.com/office/drawing/2014/main" id="{26AF33E0-7A54-4E32-A88D-6018918320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45937873"/>
      </p:ext>
    </p:extLst>
  </p:cSld>
  <p:clrMapOvr>
    <a:masterClrMapping/>
  </p:clrMapOvr>
  <mc:AlternateContent xmlns:mc="http://schemas.openxmlformats.org/markup-compatibility/2006">
    <mc:Choice xmlns:p14="http://schemas.microsoft.com/office/powerpoint/2010/main" Requires="p14">
      <p:transition spd="slow" p14:dur="2000" advTm="41523"/>
    </mc:Choice>
    <mc:Fallback>
      <p:transition spd="slow" advTm="41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F8149-DE6F-49C2-B0D1-DEC3BB8967D1}"/>
              </a:ext>
            </a:extLst>
          </p:cNvPr>
          <p:cNvSpPr>
            <a:spLocks noGrp="1"/>
          </p:cNvSpPr>
          <p:nvPr>
            <p:ph type="title"/>
          </p:nvPr>
        </p:nvSpPr>
        <p:spPr/>
        <p:txBody>
          <a:bodyPr/>
          <a:lstStyle/>
          <a:p>
            <a:pPr algn="ctr"/>
            <a:r>
              <a:rPr lang="en-US" dirty="0"/>
              <a:t>Historical Period</a:t>
            </a:r>
            <a:r>
              <a:rPr lang="ar-EG" dirty="0"/>
              <a:t> </a:t>
            </a:r>
            <a:br>
              <a:rPr lang="ar-EG" dirty="0"/>
            </a:br>
            <a:r>
              <a:rPr lang="ar-EG" dirty="0"/>
              <a:t>العصور التاريخية</a:t>
            </a:r>
            <a:endParaRPr lang="en-US" dirty="0"/>
          </a:p>
        </p:txBody>
      </p:sp>
      <p:sp>
        <p:nvSpPr>
          <p:cNvPr id="3" name="Content Placeholder 2">
            <a:extLst>
              <a:ext uri="{FF2B5EF4-FFF2-40B4-BE49-F238E27FC236}">
                <a16:creationId xmlns:a16="http://schemas.microsoft.com/office/drawing/2014/main" id="{DB33DF87-C310-4B7F-A555-0032618D6437}"/>
              </a:ext>
            </a:extLst>
          </p:cNvPr>
          <p:cNvSpPr>
            <a:spLocks noGrp="1"/>
          </p:cNvSpPr>
          <p:nvPr>
            <p:ph idx="1"/>
          </p:nvPr>
        </p:nvSpPr>
        <p:spPr/>
        <p:txBody>
          <a:bodyPr>
            <a:normAutofit/>
          </a:bodyPr>
          <a:lstStyle/>
          <a:p>
            <a:pPr algn="r"/>
            <a:r>
              <a:rPr lang="ar-EG" dirty="0"/>
              <a:t>وينقسم التاريخ المصرى القديم الي عصرين شاملين : عصر ما قبل التاريخ والعصر التاريخى الثانى .</a:t>
            </a:r>
            <a:br>
              <a:rPr lang="ar-EG" dirty="0"/>
            </a:br>
            <a:r>
              <a:rPr lang="ar-EG" dirty="0"/>
              <a:t>في عصر ما قبل التاريخ بدأ استقرار المصرى الأول في وادى النيل ( حوالي 6000 ق.م) حين عرف الزراعة ، واستأنس الحيوان ، واستقر في مجتمعات صغيرة متعاونة، فتقدمت حضارته وتكونت في مصر دولتان، الدلتا والصعيد ما لبثا أن اتحدتا سنة 3100 ق.م. تحت سلطة مركزية يرأسها الفرعون وكان ذلك بفضل (مينا) موحد القطرين .</a:t>
            </a:r>
            <a:br>
              <a:rPr lang="ar-EG" dirty="0"/>
            </a:br>
            <a:br>
              <a:rPr lang="ar-EG" dirty="0"/>
            </a:br>
            <a:r>
              <a:rPr lang="ar-EG" dirty="0"/>
              <a:t>وفي العصر التاريخى الثانى عُرفت الكتابة وتبلورت مظاهر الدين والفن .</a:t>
            </a:r>
            <a:endParaRPr lang="en-US" dirty="0"/>
          </a:p>
        </p:txBody>
      </p:sp>
      <p:pic>
        <p:nvPicPr>
          <p:cNvPr id="4" name="Audio 3">
            <a:hlinkClick r:id="" action="ppaction://media"/>
            <a:extLst>
              <a:ext uri="{FF2B5EF4-FFF2-40B4-BE49-F238E27FC236}">
                <a16:creationId xmlns:a16="http://schemas.microsoft.com/office/drawing/2014/main" id="{F19515FB-1661-407B-9EE8-3477AC4974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21383586"/>
      </p:ext>
    </p:extLst>
  </p:cSld>
  <p:clrMapOvr>
    <a:masterClrMapping/>
  </p:clrMapOvr>
  <mc:AlternateContent xmlns:mc="http://schemas.openxmlformats.org/markup-compatibility/2006">
    <mc:Choice xmlns:p14="http://schemas.microsoft.com/office/powerpoint/2010/main" Requires="p14">
      <p:transition spd="slow" p14:dur="2000" advTm="33547"/>
    </mc:Choice>
    <mc:Fallback>
      <p:transition spd="slow" advTm="33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97B02-CF57-427D-99DF-C49E7BBCB913}"/>
              </a:ext>
            </a:extLst>
          </p:cNvPr>
          <p:cNvSpPr>
            <a:spLocks noGrp="1"/>
          </p:cNvSpPr>
          <p:nvPr>
            <p:ph type="title"/>
          </p:nvPr>
        </p:nvSpPr>
        <p:spPr/>
        <p:txBody>
          <a:bodyPr/>
          <a:lstStyle/>
          <a:p>
            <a:pPr algn="ctr"/>
            <a:r>
              <a:rPr lang="en-US" dirty="0"/>
              <a:t>Dynasty</a:t>
            </a:r>
            <a:r>
              <a:rPr lang="ar-EG" dirty="0"/>
              <a:t> </a:t>
            </a:r>
            <a:br>
              <a:rPr lang="ar-EG" dirty="0"/>
            </a:br>
            <a:r>
              <a:rPr lang="ar-EG" dirty="0"/>
              <a:t>اسرة مصرية قديمة </a:t>
            </a:r>
            <a:endParaRPr lang="en-US" dirty="0"/>
          </a:p>
        </p:txBody>
      </p:sp>
      <p:sp>
        <p:nvSpPr>
          <p:cNvPr id="3" name="Content Placeholder 2">
            <a:extLst>
              <a:ext uri="{FF2B5EF4-FFF2-40B4-BE49-F238E27FC236}">
                <a16:creationId xmlns:a16="http://schemas.microsoft.com/office/drawing/2014/main" id="{B68257A6-0A53-4EBC-B1A0-C283CB76960C}"/>
              </a:ext>
            </a:extLst>
          </p:cNvPr>
          <p:cNvSpPr>
            <a:spLocks noGrp="1"/>
          </p:cNvSpPr>
          <p:nvPr>
            <p:ph idx="1"/>
          </p:nvPr>
        </p:nvSpPr>
        <p:spPr/>
        <p:txBody>
          <a:bodyPr/>
          <a:lstStyle/>
          <a:p>
            <a:pPr algn="r" rtl="1"/>
            <a:endParaRPr lang="ar-EG" dirty="0"/>
          </a:p>
          <a:p>
            <a:pPr algn="r" rtl="1"/>
            <a:endParaRPr lang="ar-EG" dirty="0"/>
          </a:p>
          <a:p>
            <a:pPr algn="r" rtl="1"/>
            <a:r>
              <a:rPr lang="ar-EG" dirty="0"/>
              <a:t>وينقسم هذا العصر التاريخي الي 30 أسرة ملكية وثلاث دول ، نعمت مصر خلالها بحكومة مركزية قوية كما مرت بفترات اضمحلال وتفكك يمكن إجمالها فيما يلى :</a:t>
            </a:r>
          </a:p>
          <a:p>
            <a:pPr algn="r" rtl="1"/>
            <a:endParaRPr lang="en-US" dirty="0"/>
          </a:p>
        </p:txBody>
      </p:sp>
      <p:pic>
        <p:nvPicPr>
          <p:cNvPr id="4" name="Audio 3">
            <a:hlinkClick r:id="" action="ppaction://media"/>
            <a:extLst>
              <a:ext uri="{FF2B5EF4-FFF2-40B4-BE49-F238E27FC236}">
                <a16:creationId xmlns:a16="http://schemas.microsoft.com/office/drawing/2014/main" id="{A6911EA2-F46A-4370-86D7-1E9FB12510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281456679"/>
      </p:ext>
    </p:extLst>
  </p:cSld>
  <p:clrMapOvr>
    <a:masterClrMapping/>
  </p:clrMapOvr>
  <mc:AlternateContent xmlns:mc="http://schemas.openxmlformats.org/markup-compatibility/2006">
    <mc:Choice xmlns:p14="http://schemas.microsoft.com/office/powerpoint/2010/main" Requires="p14">
      <p:transition spd="slow" p14:dur="2000" advTm="16882"/>
    </mc:Choice>
    <mc:Fallback>
      <p:transition spd="slow" advTm="16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B005F-A251-41EB-9066-F09F569E2455}"/>
              </a:ext>
            </a:extLst>
          </p:cNvPr>
          <p:cNvSpPr>
            <a:spLocks noGrp="1"/>
          </p:cNvSpPr>
          <p:nvPr>
            <p:ph type="title"/>
          </p:nvPr>
        </p:nvSpPr>
        <p:spPr/>
        <p:txBody>
          <a:bodyPr/>
          <a:lstStyle/>
          <a:p>
            <a:pPr algn="ctr"/>
            <a:r>
              <a:rPr lang="en-US" b="1" dirty="0"/>
              <a:t>Early Dynastic(era) Period/ </a:t>
            </a:r>
            <a:r>
              <a:rPr lang="en-US" b="1" dirty="0" err="1"/>
              <a:t>Thinte</a:t>
            </a:r>
            <a:br>
              <a:rPr lang="ar-EG" dirty="0"/>
            </a:br>
            <a:r>
              <a:rPr lang="ar-SA" b="1" dirty="0"/>
              <a:t>العصر العتيق</a:t>
            </a:r>
            <a:endParaRPr lang="en-US" dirty="0"/>
          </a:p>
        </p:txBody>
      </p:sp>
      <p:sp>
        <p:nvSpPr>
          <p:cNvPr id="3" name="Content Placeholder 2">
            <a:extLst>
              <a:ext uri="{FF2B5EF4-FFF2-40B4-BE49-F238E27FC236}">
                <a16:creationId xmlns:a16="http://schemas.microsoft.com/office/drawing/2014/main" id="{81661ADD-902E-491D-A68C-ADD4D4ECCB87}"/>
              </a:ext>
            </a:extLst>
          </p:cNvPr>
          <p:cNvSpPr>
            <a:spLocks noGrp="1"/>
          </p:cNvSpPr>
          <p:nvPr>
            <p:ph idx="1"/>
          </p:nvPr>
        </p:nvSpPr>
        <p:spPr/>
        <p:txBody>
          <a:bodyPr/>
          <a:lstStyle/>
          <a:p>
            <a:pPr algn="r" rtl="1"/>
            <a:r>
              <a:rPr lang="ar-SA" dirty="0"/>
              <a:t>ويبدأ حوالى عام 3200 ق.م ويشمل الأسرة الأولى والثانية ومن أهم ملوكها الملك " مينا " موحد القطرين وتم فيه وضع أسس الدولة الموحدة وعاصمتها " منف</a:t>
            </a:r>
            <a:r>
              <a:rPr lang="en-US" dirty="0"/>
              <a:t>" .</a:t>
            </a:r>
            <a:br>
              <a:rPr lang="en-US" dirty="0"/>
            </a:br>
            <a:endParaRPr lang="en-US" dirty="0"/>
          </a:p>
        </p:txBody>
      </p:sp>
      <p:pic>
        <p:nvPicPr>
          <p:cNvPr id="4" name="Audio 3">
            <a:hlinkClick r:id="" action="ppaction://media"/>
            <a:extLst>
              <a:ext uri="{FF2B5EF4-FFF2-40B4-BE49-F238E27FC236}">
                <a16:creationId xmlns:a16="http://schemas.microsoft.com/office/drawing/2014/main" id="{51BEAAE8-E4E0-451F-B781-DC3C619CF6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96454401"/>
      </p:ext>
    </p:extLst>
  </p:cSld>
  <p:clrMapOvr>
    <a:masterClrMapping/>
  </p:clrMapOvr>
  <mc:AlternateContent xmlns:mc="http://schemas.openxmlformats.org/markup-compatibility/2006">
    <mc:Choice xmlns:p14="http://schemas.microsoft.com/office/powerpoint/2010/main" Requires="p14">
      <p:transition spd="slow" p14:dur="2000" advTm="28476"/>
    </mc:Choice>
    <mc:Fallback>
      <p:transition spd="slow" advTm="28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8986E-F1AE-4C06-A48E-EE8CE9F229C0}"/>
              </a:ext>
            </a:extLst>
          </p:cNvPr>
          <p:cNvSpPr>
            <a:spLocks noGrp="1"/>
          </p:cNvSpPr>
          <p:nvPr>
            <p:ph type="title"/>
          </p:nvPr>
        </p:nvSpPr>
        <p:spPr/>
        <p:txBody>
          <a:bodyPr/>
          <a:lstStyle/>
          <a:p>
            <a:pPr algn="ctr"/>
            <a:r>
              <a:rPr lang="en-US" dirty="0"/>
              <a:t>Old Kingdom / Pyramid age</a:t>
            </a:r>
            <a:br>
              <a:rPr lang="ar-EG" dirty="0"/>
            </a:br>
            <a:r>
              <a:rPr lang="ar-SA" b="1" dirty="0"/>
              <a:t>عصر الدولة القديمة</a:t>
            </a:r>
            <a:endParaRPr lang="en-US" dirty="0"/>
          </a:p>
        </p:txBody>
      </p:sp>
      <p:sp>
        <p:nvSpPr>
          <p:cNvPr id="3" name="Content Placeholder 2">
            <a:extLst>
              <a:ext uri="{FF2B5EF4-FFF2-40B4-BE49-F238E27FC236}">
                <a16:creationId xmlns:a16="http://schemas.microsoft.com/office/drawing/2014/main" id="{F5E6B1F9-CAC3-4884-B1DE-7692E788A966}"/>
              </a:ext>
            </a:extLst>
          </p:cNvPr>
          <p:cNvSpPr>
            <a:spLocks noGrp="1"/>
          </p:cNvSpPr>
          <p:nvPr>
            <p:ph idx="1"/>
          </p:nvPr>
        </p:nvSpPr>
        <p:spPr/>
        <p:txBody>
          <a:bodyPr/>
          <a:lstStyle/>
          <a:p>
            <a:pPr algn="r" rtl="1"/>
            <a:r>
              <a:rPr lang="ar-SA" dirty="0"/>
              <a:t>ويبدأ حوالى 2780 ق. م وتشمل الأسر الثالثة والرابعة والخامسة والسادسة ومن أهم ملوكها الملك " زوسر" صاحب أول هرم فى مصر واول استخدام للحجر فى مصر ومن ملوكها أيضا خوفو ـ خفرع ـ منكاورع . وشهدت البلاد فى هذا العصر ازدهار فى كافة مجالات الحضارة المعمارية والعقائدية وبدأ ظهور عقيدة الشمس منذ أوائل الأسرة الخامسة</a:t>
            </a:r>
            <a:endParaRPr lang="en-US" dirty="0"/>
          </a:p>
        </p:txBody>
      </p:sp>
      <p:pic>
        <p:nvPicPr>
          <p:cNvPr id="4" name="Audio 3">
            <a:hlinkClick r:id="" action="ppaction://media"/>
            <a:extLst>
              <a:ext uri="{FF2B5EF4-FFF2-40B4-BE49-F238E27FC236}">
                <a16:creationId xmlns:a16="http://schemas.microsoft.com/office/drawing/2014/main" id="{5659CB49-DC13-4B3B-B456-57E75B6216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37190418"/>
      </p:ext>
    </p:extLst>
  </p:cSld>
  <p:clrMapOvr>
    <a:masterClrMapping/>
  </p:clrMapOvr>
  <mc:AlternateContent xmlns:mc="http://schemas.openxmlformats.org/markup-compatibility/2006">
    <mc:Choice xmlns:p14="http://schemas.microsoft.com/office/powerpoint/2010/main" Requires="p14">
      <p:transition spd="slow" p14:dur="2000" advTm="37460"/>
    </mc:Choice>
    <mc:Fallback>
      <p:transition spd="slow" advTm="37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A9CAE5E-073D-4197-B565-1DB76FCFF3D6}"/>
              </a:ext>
            </a:extLst>
          </p:cNvPr>
          <p:cNvSpPr>
            <a:spLocks noGrp="1"/>
          </p:cNvSpPr>
          <p:nvPr>
            <p:ph type="title"/>
          </p:nvPr>
        </p:nvSpPr>
        <p:spPr>
          <a:xfrm>
            <a:off x="640079" y="2053641"/>
            <a:ext cx="3669161" cy="2760098"/>
          </a:xfrm>
        </p:spPr>
        <p:txBody>
          <a:bodyPr>
            <a:normAutofit/>
          </a:bodyPr>
          <a:lstStyle/>
          <a:p>
            <a:r>
              <a:rPr lang="en-US">
                <a:solidFill>
                  <a:srgbClr val="FFFFFF"/>
                </a:solidFill>
              </a:rPr>
              <a:t>-	Tomb</a:t>
            </a:r>
          </a:p>
        </p:txBody>
      </p:sp>
      <p:sp>
        <p:nvSpPr>
          <p:cNvPr id="3" name="Content Placeholder 2">
            <a:extLst>
              <a:ext uri="{FF2B5EF4-FFF2-40B4-BE49-F238E27FC236}">
                <a16:creationId xmlns:a16="http://schemas.microsoft.com/office/drawing/2014/main" id="{7E7100FD-B46F-4E06-A3D5-0070161E6FFD}"/>
              </a:ext>
            </a:extLst>
          </p:cNvPr>
          <p:cNvSpPr>
            <a:spLocks noGrp="1"/>
          </p:cNvSpPr>
          <p:nvPr>
            <p:ph idx="1"/>
          </p:nvPr>
        </p:nvSpPr>
        <p:spPr>
          <a:xfrm>
            <a:off x="6090574" y="801866"/>
            <a:ext cx="5306084" cy="5230634"/>
          </a:xfrm>
        </p:spPr>
        <p:txBody>
          <a:bodyPr anchor="ctr">
            <a:normAutofit/>
          </a:bodyPr>
          <a:lstStyle/>
          <a:p>
            <a:pPr algn="ctr" rtl="1"/>
            <a:r>
              <a:rPr lang="ar-EG" sz="2400" dirty="0">
                <a:solidFill>
                  <a:srgbClr val="000000"/>
                </a:solidFill>
              </a:rPr>
              <a:t>المقبرة</a:t>
            </a:r>
          </a:p>
          <a:p>
            <a:pPr algn="r" rtl="1"/>
            <a:r>
              <a:rPr lang="ar-EG" sz="2400" dirty="0">
                <a:solidFill>
                  <a:srgbClr val="000000"/>
                </a:solidFill>
              </a:rPr>
              <a:t>تطورت المقابر الملكية فى مصر القديمة حيث كانت فى العصر العتيق على شكل مصطبة ثم تطور الى المجموعة الهرمية (معبد الوداى – الطريق الصاعد – المعبد الجنزى- الشكل الهرمى)التى كانت اولى خطواته للملك زوسر مؤسس الاسرة الثالثة  وثم تطور الى الهرم الكامل عند ملوك الاسرة الرابعة و استمر الاهرامات فى الاسرتين الخامسة و السادسة و التى حوت نصوص الاهرام , و فى عصر الدولة الوسطى استمر الملوك فى الشكل الهرمى و لكن باحجام اصغر اصغر من اهرامات الدولة القديمة(هريمات) , اما ملوك الدولة الحديثة فقد اتجهوا الى المقابر المنحوتة فى الصخر محاولة منهم لاخفاء المقابر عن اعين اللصوص.</a:t>
            </a:r>
          </a:p>
          <a:p>
            <a:pPr marL="0" indent="0">
              <a:buNone/>
            </a:pPr>
            <a:endParaRPr lang="ar-EG" sz="2400" dirty="0">
              <a:solidFill>
                <a:srgbClr val="000000"/>
              </a:solidFill>
            </a:endParaRPr>
          </a:p>
          <a:p>
            <a:endParaRPr lang="en-US" sz="2400" dirty="0">
              <a:solidFill>
                <a:srgbClr val="000000"/>
              </a:solidFill>
            </a:endParaRPr>
          </a:p>
        </p:txBody>
      </p:sp>
      <p:pic>
        <p:nvPicPr>
          <p:cNvPr id="4" name="Audio 3">
            <a:hlinkClick r:id="" action="ppaction://media"/>
            <a:extLst>
              <a:ext uri="{FF2B5EF4-FFF2-40B4-BE49-F238E27FC236}">
                <a16:creationId xmlns:a16="http://schemas.microsoft.com/office/drawing/2014/main" id="{159144C7-014C-45A4-ACAB-2D07DFD8D5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52414894"/>
      </p:ext>
    </p:extLst>
  </p:cSld>
  <p:clrMapOvr>
    <a:masterClrMapping/>
  </p:clrMapOvr>
  <mc:AlternateContent xmlns:mc="http://schemas.openxmlformats.org/markup-compatibility/2006">
    <mc:Choice xmlns:p14="http://schemas.microsoft.com/office/powerpoint/2010/main" Requires="p14">
      <p:transition spd="slow" p14:dur="2000" advTm="148744"/>
    </mc:Choice>
    <mc:Fallback>
      <p:transition spd="slow" advTm="148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38D08-2BAC-4CEC-BA0C-52764F89B822}"/>
              </a:ext>
            </a:extLst>
          </p:cNvPr>
          <p:cNvSpPr>
            <a:spLocks noGrp="1"/>
          </p:cNvSpPr>
          <p:nvPr>
            <p:ph type="title"/>
          </p:nvPr>
        </p:nvSpPr>
        <p:spPr/>
        <p:txBody>
          <a:bodyPr>
            <a:normAutofit/>
          </a:bodyPr>
          <a:lstStyle/>
          <a:p>
            <a:pPr lvl="0" algn="ctr"/>
            <a:r>
              <a:rPr lang="en-US" b="1" dirty="0"/>
              <a:t>First Intermediate Period</a:t>
            </a:r>
            <a:br>
              <a:rPr lang="en-US" dirty="0"/>
            </a:br>
            <a:r>
              <a:rPr lang="ar-SA" b="1" dirty="0"/>
              <a:t>عصر الاض</a:t>
            </a:r>
            <a:r>
              <a:rPr lang="ar-EG" b="1"/>
              <a:t>م</a:t>
            </a:r>
            <a:r>
              <a:rPr lang="ar-SA" b="1"/>
              <a:t>حلال </a:t>
            </a:r>
            <a:r>
              <a:rPr lang="ar-SA" b="1" dirty="0"/>
              <a:t>الأول</a:t>
            </a:r>
            <a:r>
              <a:rPr lang="en-US" b="1" dirty="0"/>
              <a:t> </a:t>
            </a:r>
            <a:endParaRPr lang="en-US" dirty="0"/>
          </a:p>
        </p:txBody>
      </p:sp>
      <p:sp>
        <p:nvSpPr>
          <p:cNvPr id="3" name="Content Placeholder 2">
            <a:extLst>
              <a:ext uri="{FF2B5EF4-FFF2-40B4-BE49-F238E27FC236}">
                <a16:creationId xmlns:a16="http://schemas.microsoft.com/office/drawing/2014/main" id="{1F10DDDC-A583-4F72-AF5B-72BC3EE9A584}"/>
              </a:ext>
            </a:extLst>
          </p:cNvPr>
          <p:cNvSpPr>
            <a:spLocks noGrp="1"/>
          </p:cNvSpPr>
          <p:nvPr>
            <p:ph idx="1"/>
          </p:nvPr>
        </p:nvSpPr>
        <p:spPr/>
        <p:txBody>
          <a:bodyPr/>
          <a:lstStyle/>
          <a:p>
            <a:pPr marL="0" indent="0" algn="r" rtl="1">
              <a:buNone/>
            </a:pPr>
            <a:br>
              <a:rPr lang="en-US" dirty="0"/>
            </a:br>
            <a:br>
              <a:rPr lang="en-US" dirty="0"/>
            </a:br>
            <a:r>
              <a:rPr lang="ar-SA" dirty="0"/>
              <a:t>ويبدأ حوالى 2281 ق.م ويشمل الأسر السابعة والثامنة والتاسعة والعاشرة ، فبعد انتهاء الأسرة السادسة انفلت زمام الحكم من يد الملك وساد الانحلال السياسى والتفكك الإجتماعى ورجعت البلاد إلى ما كانت عليه قبل الوحدة من انقسام وتفرق وقامت حرب أهلية وانتشر فيه الفقر والبؤس وتلاشت السلطة المركزية</a:t>
            </a:r>
            <a:endParaRPr lang="en-US" dirty="0"/>
          </a:p>
        </p:txBody>
      </p:sp>
      <p:pic>
        <p:nvPicPr>
          <p:cNvPr id="4" name="Audio 3">
            <a:hlinkClick r:id="" action="ppaction://media"/>
            <a:extLst>
              <a:ext uri="{FF2B5EF4-FFF2-40B4-BE49-F238E27FC236}">
                <a16:creationId xmlns:a16="http://schemas.microsoft.com/office/drawing/2014/main" id="{481BF3C7-92A2-4236-984F-82738575BC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1099408"/>
      </p:ext>
    </p:extLst>
  </p:cSld>
  <p:clrMapOvr>
    <a:masterClrMapping/>
  </p:clrMapOvr>
  <mc:AlternateContent xmlns:mc="http://schemas.openxmlformats.org/markup-compatibility/2006">
    <mc:Choice xmlns:p14="http://schemas.microsoft.com/office/powerpoint/2010/main" Requires="p14">
      <p:transition spd="slow" p14:dur="2000" advTm="61811"/>
    </mc:Choice>
    <mc:Fallback>
      <p:transition spd="slow" advTm="61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F7664-FDBA-4168-A46E-0E402DD60BD0}"/>
              </a:ext>
            </a:extLst>
          </p:cNvPr>
          <p:cNvSpPr>
            <a:spLocks noGrp="1"/>
          </p:cNvSpPr>
          <p:nvPr>
            <p:ph type="title"/>
          </p:nvPr>
        </p:nvSpPr>
        <p:spPr>
          <a:xfrm>
            <a:off x="431800" y="365125"/>
            <a:ext cx="10922000" cy="2136775"/>
          </a:xfrm>
        </p:spPr>
        <p:txBody>
          <a:bodyPr>
            <a:normAutofit/>
          </a:bodyPr>
          <a:lstStyle/>
          <a:p>
            <a:pPr algn="ctr"/>
            <a:r>
              <a:rPr lang="en-US" dirty="0"/>
              <a:t>Middle Kingdom</a:t>
            </a:r>
            <a:br>
              <a:rPr lang="ar-EG" dirty="0"/>
            </a:br>
            <a:r>
              <a:rPr lang="ar-SA" b="1" dirty="0"/>
              <a:t>عصر الدولة الوسطى</a:t>
            </a:r>
            <a:r>
              <a:rPr lang="en-US" b="1" dirty="0"/>
              <a:t> </a:t>
            </a:r>
            <a:endParaRPr lang="en-US" dirty="0"/>
          </a:p>
        </p:txBody>
      </p:sp>
      <p:sp>
        <p:nvSpPr>
          <p:cNvPr id="3" name="Content Placeholder 2">
            <a:extLst>
              <a:ext uri="{FF2B5EF4-FFF2-40B4-BE49-F238E27FC236}">
                <a16:creationId xmlns:a16="http://schemas.microsoft.com/office/drawing/2014/main" id="{CD5AC93D-77BD-439A-AA13-87A962895F6F}"/>
              </a:ext>
            </a:extLst>
          </p:cNvPr>
          <p:cNvSpPr>
            <a:spLocks noGrp="1"/>
          </p:cNvSpPr>
          <p:nvPr>
            <p:ph idx="1"/>
          </p:nvPr>
        </p:nvSpPr>
        <p:spPr>
          <a:xfrm>
            <a:off x="838200" y="2298699"/>
            <a:ext cx="10515600" cy="3878263"/>
          </a:xfrm>
        </p:spPr>
        <p:txBody>
          <a:bodyPr/>
          <a:lstStyle/>
          <a:p>
            <a:pPr marL="0" indent="0" algn="r" rtl="1">
              <a:buNone/>
            </a:pPr>
            <a:br>
              <a:rPr lang="en-US" dirty="0"/>
            </a:br>
            <a:r>
              <a:rPr lang="ar-SA" dirty="0"/>
              <a:t>ويبدأ حوالى 2134 ق.م . ويشمل الأسرتان الحادية عشر والثانية عشر ، بعد نجاح الملك " منتوحتب " الثانى فى توحيد البلاد مرة آخرى وظهر نجم مدينة " طيبة" الأقصر كعاصمة للبلاد حتى أنشأ الملك " امنمحات " الأول عام 2000 ق.م " ايثت تاوى " اللشت الحالية عاصمة لمصر فى الفيوم . وشهد هذا العصر تقدم فى العمارة والفن والأدب ونهضة شاملة للحضارة المصرية</a:t>
            </a:r>
            <a:endParaRPr lang="en-US" dirty="0"/>
          </a:p>
        </p:txBody>
      </p:sp>
      <p:pic>
        <p:nvPicPr>
          <p:cNvPr id="4" name="Audio 3">
            <a:hlinkClick r:id="" action="ppaction://media"/>
            <a:extLst>
              <a:ext uri="{FF2B5EF4-FFF2-40B4-BE49-F238E27FC236}">
                <a16:creationId xmlns:a16="http://schemas.microsoft.com/office/drawing/2014/main" id="{B5A0DB5C-7FDF-47A6-9CD4-CA5B617C51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18826572"/>
      </p:ext>
    </p:extLst>
  </p:cSld>
  <p:clrMapOvr>
    <a:masterClrMapping/>
  </p:clrMapOvr>
  <mc:AlternateContent xmlns:mc="http://schemas.openxmlformats.org/markup-compatibility/2006">
    <mc:Choice xmlns:p14="http://schemas.microsoft.com/office/powerpoint/2010/main" Requires="p14">
      <p:transition spd="slow" p14:dur="2000" advTm="34540"/>
    </mc:Choice>
    <mc:Fallback>
      <p:transition spd="slow" advTm="34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F72E0-0FAD-475F-953F-C2576B267352}"/>
              </a:ext>
            </a:extLst>
          </p:cNvPr>
          <p:cNvSpPr>
            <a:spLocks noGrp="1"/>
          </p:cNvSpPr>
          <p:nvPr>
            <p:ph type="title"/>
          </p:nvPr>
        </p:nvSpPr>
        <p:spPr/>
        <p:txBody>
          <a:bodyPr/>
          <a:lstStyle/>
          <a:p>
            <a:pPr algn="ctr"/>
            <a:r>
              <a:rPr lang="en-US" b="1" dirty="0" err="1"/>
              <a:t>Scond</a:t>
            </a:r>
            <a:r>
              <a:rPr lang="en-US" b="1" dirty="0"/>
              <a:t> Intermediate Period</a:t>
            </a:r>
            <a:br>
              <a:rPr lang="en-US" dirty="0"/>
            </a:br>
            <a:r>
              <a:rPr lang="ar-SA" b="1" dirty="0"/>
              <a:t>عصر الاض</a:t>
            </a:r>
            <a:r>
              <a:rPr lang="ar-EG" b="1" dirty="0"/>
              <a:t>م</a:t>
            </a:r>
            <a:r>
              <a:rPr lang="ar-SA" b="1" dirty="0"/>
              <a:t>حلال الثانى</a:t>
            </a:r>
            <a:r>
              <a:rPr lang="en-US" b="1" dirty="0"/>
              <a:t> </a:t>
            </a:r>
            <a:endParaRPr lang="en-US" dirty="0"/>
          </a:p>
        </p:txBody>
      </p:sp>
      <p:sp>
        <p:nvSpPr>
          <p:cNvPr id="3" name="Content Placeholder 2">
            <a:extLst>
              <a:ext uri="{FF2B5EF4-FFF2-40B4-BE49-F238E27FC236}">
                <a16:creationId xmlns:a16="http://schemas.microsoft.com/office/drawing/2014/main" id="{A6E4A20D-F9C1-429B-896D-B2E0E079E058}"/>
              </a:ext>
            </a:extLst>
          </p:cNvPr>
          <p:cNvSpPr>
            <a:spLocks noGrp="1"/>
          </p:cNvSpPr>
          <p:nvPr>
            <p:ph idx="1"/>
          </p:nvPr>
        </p:nvSpPr>
        <p:spPr/>
        <p:txBody>
          <a:bodyPr/>
          <a:lstStyle/>
          <a:p>
            <a:pPr marL="0" indent="0" algn="r" rtl="1">
              <a:buNone/>
            </a:pPr>
            <a:br>
              <a:rPr lang="en-US" dirty="0"/>
            </a:br>
            <a:br>
              <a:rPr lang="en-US" dirty="0"/>
            </a:br>
            <a:r>
              <a:rPr lang="ar-SA" dirty="0"/>
              <a:t>ويبدأ حوالى 1778 ق.م .ويشمل الأسر الثالثة عشر والرابعة عشر والخامسة عشر والسادسة عشر ، فى نهاية الدولة الوسطى دخلت مصر فى فترة ضعف حيث قوى نفوذ حكام الأقاليم وتقاتلهم وادى هذا إلى أعطاء الفرصة لقبائل صغيرة أطلق عليها المؤرخ مانيتون أسم "الهكسوس" الذين استخدموا ضد مصر العجلات الحربية واخضعوا شمال البلاد لسيطرتهم لمدة مائة عام وجعلوا " أواريس " صان الحجر عاصمة لهم وسيطر النوبيون على الجزء الجنوبى للبلاد . ولم يبقى من مصر المستقلة سوى جزء صغير يحكمها فيه ملوك " طيبة " الأقصر</a:t>
            </a:r>
            <a:endParaRPr lang="en-US" dirty="0"/>
          </a:p>
        </p:txBody>
      </p:sp>
      <p:pic>
        <p:nvPicPr>
          <p:cNvPr id="4" name="Audio 3">
            <a:hlinkClick r:id="" action="ppaction://media"/>
            <a:extLst>
              <a:ext uri="{FF2B5EF4-FFF2-40B4-BE49-F238E27FC236}">
                <a16:creationId xmlns:a16="http://schemas.microsoft.com/office/drawing/2014/main" id="{5C0FCCA5-7AC7-4EC1-BFDF-BA97A5096A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99168121"/>
      </p:ext>
    </p:extLst>
  </p:cSld>
  <p:clrMapOvr>
    <a:masterClrMapping/>
  </p:clrMapOvr>
  <mc:AlternateContent xmlns:mc="http://schemas.openxmlformats.org/markup-compatibility/2006">
    <mc:Choice xmlns:p14="http://schemas.microsoft.com/office/powerpoint/2010/main" Requires="p14">
      <p:transition spd="slow" p14:dur="2000" advTm="58823"/>
    </mc:Choice>
    <mc:Fallback>
      <p:transition spd="slow" advTm="58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8253A-D5DE-4B5F-BB20-B7EBAB1568B4}"/>
              </a:ext>
            </a:extLst>
          </p:cNvPr>
          <p:cNvSpPr>
            <a:spLocks noGrp="1"/>
          </p:cNvSpPr>
          <p:nvPr>
            <p:ph type="title"/>
          </p:nvPr>
        </p:nvSpPr>
        <p:spPr/>
        <p:txBody>
          <a:bodyPr>
            <a:normAutofit/>
          </a:bodyPr>
          <a:lstStyle/>
          <a:p>
            <a:pPr lvl="0" algn="ctr"/>
            <a:r>
              <a:rPr lang="en-US" b="1" dirty="0"/>
              <a:t>New Kingdom /  Empire Period</a:t>
            </a:r>
            <a:br>
              <a:rPr lang="en-US" dirty="0"/>
            </a:br>
            <a:r>
              <a:rPr lang="ar-SA" b="1" dirty="0"/>
              <a:t>عصر الدولة الحديثة</a:t>
            </a:r>
            <a:r>
              <a:rPr lang="en-US" b="1" dirty="0"/>
              <a:t> </a:t>
            </a:r>
            <a:endParaRPr lang="en-US" dirty="0"/>
          </a:p>
        </p:txBody>
      </p:sp>
      <p:sp>
        <p:nvSpPr>
          <p:cNvPr id="3" name="Content Placeholder 2">
            <a:extLst>
              <a:ext uri="{FF2B5EF4-FFF2-40B4-BE49-F238E27FC236}">
                <a16:creationId xmlns:a16="http://schemas.microsoft.com/office/drawing/2014/main" id="{4C9CECF9-796D-4423-B79F-8875A22FEE06}"/>
              </a:ext>
            </a:extLst>
          </p:cNvPr>
          <p:cNvSpPr>
            <a:spLocks noGrp="1"/>
          </p:cNvSpPr>
          <p:nvPr>
            <p:ph idx="1"/>
          </p:nvPr>
        </p:nvSpPr>
        <p:spPr/>
        <p:txBody>
          <a:bodyPr/>
          <a:lstStyle/>
          <a:p>
            <a:pPr marL="0" indent="0" algn="r" rtl="1">
              <a:buNone/>
            </a:pPr>
            <a:br>
              <a:rPr lang="en-US" dirty="0"/>
            </a:br>
            <a:r>
              <a:rPr lang="ar-SA" dirty="0"/>
              <a:t>ويبدأ حوالى 1570 ق.م ويشمل الأسر الثامنة عشر والتاسعة عشر والعشرين . ويعتبر "أحمس" الأول هو مؤسس الدولة الحديثة بعد محاربته للهكسوس والنوبيين وإعادة الوحدة للبلاد ووضع حجر الأساس للأمبراطورية المصرية حيث اهتمت مصر بإنشاء جيش قوى منظم ساعد على أقامت هذه الامبراطورية وإمتدت الحدود المصرية حتى شمال سوريا وجنوب إلى وسط افريقيا ومن أهم ملوك هذه العصر " امنحتب الثالث ـ اخناتون ـ حتشبسوت</a:t>
            </a:r>
            <a:r>
              <a:rPr lang="en-US" dirty="0"/>
              <a:t>- </a:t>
            </a:r>
            <a:r>
              <a:rPr lang="ar-EG" dirty="0"/>
              <a:t>تحتمس الثالث</a:t>
            </a:r>
            <a:r>
              <a:rPr lang="ar-SA" dirty="0"/>
              <a:t> ـ توت عنخ أمون ـ رمسيس الثانى ـ رمسيس الثالث . وكان هذا العصر عصر إنفتاح على العالم وشهدت مصر ازهى عصورها فى شتى مجالات الحضارة معماريا وزراعيا وأدبيا وعسكريا وأصبحت مصر تنعم بالرخاء وهذا ما يسجله أثار الدولة الحديثة فى الأقصر وإبى سمبل</a:t>
            </a:r>
            <a:endParaRPr lang="en-US" dirty="0"/>
          </a:p>
        </p:txBody>
      </p:sp>
      <p:pic>
        <p:nvPicPr>
          <p:cNvPr id="4" name="Audio 3">
            <a:hlinkClick r:id="" action="ppaction://media"/>
            <a:extLst>
              <a:ext uri="{FF2B5EF4-FFF2-40B4-BE49-F238E27FC236}">
                <a16:creationId xmlns:a16="http://schemas.microsoft.com/office/drawing/2014/main" id="{3C3C1123-F7CC-44E3-A876-8BD40BBF53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88058991"/>
      </p:ext>
    </p:extLst>
  </p:cSld>
  <p:clrMapOvr>
    <a:masterClrMapping/>
  </p:clrMapOvr>
  <mc:AlternateContent xmlns:mc="http://schemas.openxmlformats.org/markup-compatibility/2006">
    <mc:Choice xmlns:p14="http://schemas.microsoft.com/office/powerpoint/2010/main" Requires="p14">
      <p:transition spd="slow" p14:dur="2000" advTm="64996"/>
    </mc:Choice>
    <mc:Fallback>
      <p:transition spd="slow" advTm="64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CA139-0562-48CA-8782-A0EF94276980}"/>
              </a:ext>
            </a:extLst>
          </p:cNvPr>
          <p:cNvSpPr>
            <a:spLocks noGrp="1"/>
          </p:cNvSpPr>
          <p:nvPr>
            <p:ph type="title"/>
          </p:nvPr>
        </p:nvSpPr>
        <p:spPr/>
        <p:txBody>
          <a:bodyPr/>
          <a:lstStyle/>
          <a:p>
            <a:pPr algn="ctr"/>
            <a:r>
              <a:rPr lang="en-US" b="1" dirty="0"/>
              <a:t>Late Period</a:t>
            </a:r>
            <a:br>
              <a:rPr lang="en-US" dirty="0"/>
            </a:br>
            <a:r>
              <a:rPr lang="ar-SA" b="1" dirty="0"/>
              <a:t>العصر المتأخر (عصر النفوذ الأجنبى)</a:t>
            </a:r>
            <a:r>
              <a:rPr lang="en-US" b="1" dirty="0"/>
              <a:t> </a:t>
            </a:r>
            <a:endParaRPr lang="en-US" dirty="0"/>
          </a:p>
        </p:txBody>
      </p:sp>
      <p:sp>
        <p:nvSpPr>
          <p:cNvPr id="3" name="Content Placeholder 2">
            <a:extLst>
              <a:ext uri="{FF2B5EF4-FFF2-40B4-BE49-F238E27FC236}">
                <a16:creationId xmlns:a16="http://schemas.microsoft.com/office/drawing/2014/main" id="{BB8AEBEF-A2C6-4213-B961-D4D8FBFAADC0}"/>
              </a:ext>
            </a:extLst>
          </p:cNvPr>
          <p:cNvSpPr>
            <a:spLocks noGrp="1"/>
          </p:cNvSpPr>
          <p:nvPr>
            <p:ph idx="1"/>
          </p:nvPr>
        </p:nvSpPr>
        <p:spPr>
          <a:xfrm>
            <a:off x="838200" y="1253331"/>
            <a:ext cx="10515600" cy="4351338"/>
          </a:xfrm>
        </p:spPr>
        <p:txBody>
          <a:bodyPr vert="horz" lIns="91440" tIns="45720" rIns="91440" bIns="45720" rtlCol="0">
            <a:normAutofit/>
          </a:bodyPr>
          <a:lstStyle/>
          <a:p>
            <a:pPr marL="0" indent="0" algn="r" rtl="1">
              <a:buNone/>
            </a:pPr>
            <a:br>
              <a:rPr lang="en-US" dirty="0"/>
            </a:br>
            <a:r>
              <a:rPr lang="ar-SA" dirty="0"/>
              <a:t>ويبدأ حوالى 1085 ق.م . ويشمل الأسرات من الحادى والعشرين وحتى الحادى والثلاثين ، وفيها انقسمت مصر إلى دويلات استخدمت فيها الأسرة العشرين الجنود الليبيين المرتزقة حتى تمكن أحدهم وهو " شيشنق " الأول إعتلاء عرش مصر وإنشاء الأسرة الثانية والعشرين وانفصلت النوبة عن مصر حتى تمكن ملوك النوبة من الاستيلاء على مصر كلها تحت حكمهم حوالى 720 ق.م وأسس ملكهم الملك " بعنخى" أول ملوك الأسرة الخامسة والعشرين حتى دخل مصر الملك "أشور بانيبال " الاشورى حتى طردهم الملك " ابسماتيك" واعلن نفسه ملكا على مصر 663 ق.م وهو ما يعرف بالعصر الصاوى وحاول إعادة أمجاد الفراعنة الأوائل ، حتى غزا الملك " قمبيز" مصر سنة525 ق.م وضم مصر إلى الامبراطورية الفارسية وحطم العاصمة " طيبة " وقامت ثورات ضد الفرس عدة مرات حتى عاد الفرس مرة أخرى عام 341 ق.م</a:t>
            </a:r>
            <a:endParaRPr lang="en-US" dirty="0"/>
          </a:p>
        </p:txBody>
      </p:sp>
      <p:pic>
        <p:nvPicPr>
          <p:cNvPr id="4" name="Audio 3">
            <a:hlinkClick r:id="" action="ppaction://media"/>
            <a:extLst>
              <a:ext uri="{FF2B5EF4-FFF2-40B4-BE49-F238E27FC236}">
                <a16:creationId xmlns:a16="http://schemas.microsoft.com/office/drawing/2014/main" id="{376AC932-1D63-4F14-9873-CD3EFBED9F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73109100"/>
      </p:ext>
    </p:extLst>
  </p:cSld>
  <p:clrMapOvr>
    <a:masterClrMapping/>
  </p:clrMapOvr>
  <mc:AlternateContent xmlns:mc="http://schemas.openxmlformats.org/markup-compatibility/2006">
    <mc:Choice xmlns:p14="http://schemas.microsoft.com/office/powerpoint/2010/main" Requires="p14">
      <p:transition spd="slow" p14:dur="2000" advTm="63769"/>
    </mc:Choice>
    <mc:Fallback>
      <p:transition spd="slow" advTm="63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9D176-F8D6-489F-A277-4D8B2B95CBF8}"/>
              </a:ext>
            </a:extLst>
          </p:cNvPr>
          <p:cNvSpPr>
            <a:spLocks noGrp="1"/>
          </p:cNvSpPr>
          <p:nvPr>
            <p:ph type="title"/>
          </p:nvPr>
        </p:nvSpPr>
        <p:spPr/>
        <p:txBody>
          <a:bodyPr>
            <a:normAutofit/>
          </a:bodyPr>
          <a:lstStyle/>
          <a:p>
            <a:pPr algn="ctr"/>
            <a:r>
              <a:rPr lang="en-US" sz="2800" b="1" dirty="0"/>
              <a:t>Graeco-Roman Period</a:t>
            </a:r>
            <a:br>
              <a:rPr lang="en-US" sz="2800" dirty="0"/>
            </a:br>
            <a:r>
              <a:rPr lang="ar-EG" sz="2800" dirty="0"/>
              <a:t>العصر اليونانى الرومانى</a:t>
            </a:r>
            <a:endParaRPr lang="en-US" sz="2800" dirty="0"/>
          </a:p>
        </p:txBody>
      </p:sp>
      <p:sp>
        <p:nvSpPr>
          <p:cNvPr id="3" name="Content Placeholder 2">
            <a:extLst>
              <a:ext uri="{FF2B5EF4-FFF2-40B4-BE49-F238E27FC236}">
                <a16:creationId xmlns:a16="http://schemas.microsoft.com/office/drawing/2014/main" id="{0ED15DE8-5550-466D-88C5-98DD2DFD8AB0}"/>
              </a:ext>
            </a:extLst>
          </p:cNvPr>
          <p:cNvSpPr>
            <a:spLocks noGrp="1"/>
          </p:cNvSpPr>
          <p:nvPr>
            <p:ph idx="1"/>
          </p:nvPr>
        </p:nvSpPr>
        <p:spPr/>
        <p:txBody>
          <a:bodyPr>
            <a:normAutofit fontScale="92500" lnSpcReduction="20000"/>
          </a:bodyPr>
          <a:lstStyle/>
          <a:p>
            <a:pPr algn="r" rtl="1"/>
            <a:r>
              <a:rPr lang="ar-EG" sz="2400" dirty="0"/>
              <a:t>العصر اليونانى:</a:t>
            </a:r>
          </a:p>
          <a:p>
            <a:pPr algn="r" rtl="1"/>
            <a:r>
              <a:rPr lang="ar-EG" sz="2400" dirty="0"/>
              <a:t>نجح الإسكندر المقدوني في هزيمة الفرس في آسيا الصغرى وواصل فتوحاته حتى الهند حيث استعان هناك بفريق بحري وطواقم استكشافية مصرية ، وقبلها نجح في طرد الفرس من مصر الذين لم يقاوموا  العام 333 ق·م. وقد توج الإسكندر نفسه ملكا على منهج الفراعنة ووضع أساس مدينة الإسكندرية ثم حج إلى معبد آمون في واحة سيوة والذي كان يتمتع بشهرة عالمية واسعة في ذلك الوقت ·</a:t>
            </a:r>
          </a:p>
          <a:p>
            <a:pPr algn="r" rtl="1"/>
            <a:r>
              <a:rPr lang="ar-EG" sz="2400" dirty="0"/>
              <a:t>حكم البطالمة وهم السلالة التي انحدرت من بطليموس أحد قادة الإسكندر المقربين مصر منذ 333 حتى 30 ق·م، حيث تولى حكم مصر 15 ملكا بطلميا، وقد ظلت دولة البطالمة قوية في عهد ملوكها الأوائل ثم حل بها الضعف نتيجة لضعف ملوكها· واستغل الرومان الموقف وتأثر استقلال مصر حيث سعت روما لبسط نفوذها على مصر وقضت على البطالمة سنه 30 ق·م أيام حكم الملكة كليوباترا السابعة التي كانت آخر ملوك مصر البطلمية وانتهى استقلال مصر وانضمت إلى الامبراطورية الرومانية. </a:t>
            </a:r>
          </a:p>
          <a:p>
            <a:pPr algn="r" rtl="1"/>
            <a:r>
              <a:rPr lang="ar-EG" sz="2400" dirty="0"/>
              <a:t>العصر الرومانى :</a:t>
            </a:r>
          </a:p>
          <a:p>
            <a:pPr algn="r" rtl="1"/>
            <a:r>
              <a:rPr lang="ar-EG" sz="2400" dirty="0"/>
              <a:t>دخل الرومان مصر العام 30 ق·م وأصبحت إحدى ولاياتها بل صارت مصر من أهم ولايات الامبراطورية الرومانية نظرا لأهميتها الاقتصادية، فمصر عرفت وقتها بأنها سلة غذاء الدولة الرومانية، وصارت الأسكندرية ثاني أهم مدن الإمبراطورية بعد روما واستمرت جامعة الأسكندرية (القديمة) بالعمل.</a:t>
            </a:r>
            <a:endParaRPr lang="en-US" sz="2400" dirty="0"/>
          </a:p>
          <a:p>
            <a:pPr algn="r" rtl="1"/>
            <a:endParaRPr lang="en-US" sz="2400" dirty="0"/>
          </a:p>
        </p:txBody>
      </p:sp>
      <p:pic>
        <p:nvPicPr>
          <p:cNvPr id="4" name="Audio 3">
            <a:hlinkClick r:id="" action="ppaction://media"/>
            <a:extLst>
              <a:ext uri="{FF2B5EF4-FFF2-40B4-BE49-F238E27FC236}">
                <a16:creationId xmlns:a16="http://schemas.microsoft.com/office/drawing/2014/main" id="{E2AA3A2C-94B1-4AE1-BD71-ECAA9331A2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125103551"/>
      </p:ext>
    </p:extLst>
  </p:cSld>
  <p:clrMapOvr>
    <a:masterClrMapping/>
  </p:clrMapOvr>
  <mc:AlternateContent xmlns:mc="http://schemas.openxmlformats.org/markup-compatibility/2006">
    <mc:Choice xmlns:p14="http://schemas.microsoft.com/office/powerpoint/2010/main" Requires="p14">
      <p:transition spd="slow" p14:dur="2000" advTm="82904"/>
    </mc:Choice>
    <mc:Fallback>
      <p:transition spd="slow" advTm="82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160A8F39-7493-44AB-B160-250C00085C7D}"/>
              </a:ext>
            </a:extLst>
          </p:cNvPr>
          <p:cNvSpPr>
            <a:spLocks noGrp="1"/>
          </p:cNvSpPr>
          <p:nvPr>
            <p:ph type="title"/>
          </p:nvPr>
        </p:nvSpPr>
        <p:spPr>
          <a:xfrm>
            <a:off x="1098468" y="885651"/>
            <a:ext cx="3229803" cy="4624603"/>
          </a:xfrm>
        </p:spPr>
        <p:txBody>
          <a:bodyPr>
            <a:normAutofit/>
          </a:bodyPr>
          <a:lstStyle/>
          <a:p>
            <a:r>
              <a:rPr lang="en-US" dirty="0">
                <a:solidFill>
                  <a:srgbClr val="FFFFFF"/>
                </a:solidFill>
              </a:rPr>
              <a:t>-	Rock-cut tomb</a:t>
            </a:r>
            <a:r>
              <a:rPr lang="ar-EG" dirty="0">
                <a:solidFill>
                  <a:srgbClr val="FFFFFF"/>
                </a:solidFill>
              </a:rPr>
              <a:t>   </a:t>
            </a:r>
            <a:br>
              <a:rPr lang="ar-EG" dirty="0">
                <a:solidFill>
                  <a:srgbClr val="FFFFFF"/>
                </a:solidFill>
              </a:rPr>
            </a:br>
            <a:r>
              <a:rPr lang="ar-EG" dirty="0">
                <a:solidFill>
                  <a:srgbClr val="FFFFFF"/>
                </a:solidFill>
              </a:rPr>
              <a:t>مقابر منحوتة فى الصخر</a:t>
            </a:r>
            <a:endParaRPr lang="en-US" dirty="0">
              <a:solidFill>
                <a:srgbClr val="FFFFFF"/>
              </a:solidFill>
            </a:endParaRPr>
          </a:p>
        </p:txBody>
      </p:sp>
      <p:sp>
        <p:nvSpPr>
          <p:cNvPr id="3" name="Content Placeholder 2">
            <a:extLst>
              <a:ext uri="{FF2B5EF4-FFF2-40B4-BE49-F238E27FC236}">
                <a16:creationId xmlns:a16="http://schemas.microsoft.com/office/drawing/2014/main" id="{99D67516-04FE-4CB4-8194-8E8F510589E9}"/>
              </a:ext>
            </a:extLst>
          </p:cNvPr>
          <p:cNvSpPr>
            <a:spLocks noGrp="1"/>
          </p:cNvSpPr>
          <p:nvPr>
            <p:ph idx="1"/>
          </p:nvPr>
        </p:nvSpPr>
        <p:spPr>
          <a:xfrm>
            <a:off x="4978708" y="885651"/>
            <a:ext cx="6525220" cy="4616849"/>
          </a:xfrm>
        </p:spPr>
        <p:txBody>
          <a:bodyPr anchor="ctr">
            <a:normAutofit/>
          </a:bodyPr>
          <a:lstStyle/>
          <a:p>
            <a:pPr algn="r" rtl="1"/>
            <a:r>
              <a:rPr lang="ar-EG" sz="2400" dirty="0"/>
              <a:t> هى مقابر ملوك الدولة الحديثة و كذلك موظفون الدولة الحديثة , حيث  اتجهوا الى نحت مقابرهم فى الصخر محاولة منهم لاخفاء المقابر عن اعين اللصوص.</a:t>
            </a:r>
          </a:p>
          <a:p>
            <a:pPr algn="r" rtl="1"/>
            <a:r>
              <a:rPr lang="ar-EG" sz="2400" dirty="0"/>
              <a:t>حيث نحت ملوك الدولة الحديثة مقابرهم فى منطقة وادى الملوك بالبر الغربى بالاقصر.</a:t>
            </a:r>
          </a:p>
          <a:p>
            <a:pPr rtl="1"/>
            <a:endParaRPr lang="en-US" sz="2400" dirty="0"/>
          </a:p>
        </p:txBody>
      </p:sp>
      <p:pic>
        <p:nvPicPr>
          <p:cNvPr id="4" name="Audio 3">
            <a:hlinkClick r:id="" action="ppaction://media"/>
            <a:extLst>
              <a:ext uri="{FF2B5EF4-FFF2-40B4-BE49-F238E27FC236}">
                <a16:creationId xmlns:a16="http://schemas.microsoft.com/office/drawing/2014/main" id="{3C97FE60-CECE-42E6-966F-3E14DDB096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60009100"/>
      </p:ext>
    </p:extLst>
  </p:cSld>
  <p:clrMapOvr>
    <a:masterClrMapping/>
  </p:clrMapOvr>
  <mc:AlternateContent xmlns:mc="http://schemas.openxmlformats.org/markup-compatibility/2006">
    <mc:Choice xmlns:p14="http://schemas.microsoft.com/office/powerpoint/2010/main" Requires="p14">
      <p:transition spd="slow" p14:dur="2000" advTm="26634"/>
    </mc:Choice>
    <mc:Fallback>
      <p:transition spd="slow" advTm="26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6A7FB0-2CD3-47B6-81D0-26F49BA60229}"/>
              </a:ext>
            </a:extLst>
          </p:cNvPr>
          <p:cNvSpPr>
            <a:spLocks noGrp="1"/>
          </p:cNvSpPr>
          <p:nvPr>
            <p:ph type="title"/>
          </p:nvPr>
        </p:nvSpPr>
        <p:spPr>
          <a:xfrm>
            <a:off x="589560" y="856180"/>
            <a:ext cx="4560584" cy="687114"/>
          </a:xfrm>
        </p:spPr>
        <p:txBody>
          <a:bodyPr vert="horz" lIns="91440" tIns="45720" rIns="91440" bIns="45720" rtlCol="0" anchor="ctr">
            <a:normAutofit/>
          </a:bodyPr>
          <a:lstStyle/>
          <a:p>
            <a:r>
              <a:rPr lang="en-US" sz="3700" dirty="0"/>
              <a:t>	</a:t>
            </a:r>
            <a:r>
              <a:rPr lang="en-US" sz="3700" dirty="0" err="1"/>
              <a:t>Chapleالمقصورة</a:t>
            </a:r>
            <a:r>
              <a:rPr lang="en-US" sz="3700" dirty="0"/>
              <a:t>  </a:t>
            </a:r>
          </a:p>
        </p:txBody>
      </p:sp>
      <p:grpSp>
        <p:nvGrpSpPr>
          <p:cNvPr id="47" name="Group 2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8" name="Rectangle 2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2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ectangle 3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D802081-11A7-460E-8544-0F2EA3456AE5}"/>
              </a:ext>
            </a:extLst>
          </p:cNvPr>
          <p:cNvSpPr/>
          <p:nvPr/>
        </p:nvSpPr>
        <p:spPr>
          <a:xfrm>
            <a:off x="590719" y="2330505"/>
            <a:ext cx="4559425" cy="3979585"/>
          </a:xfrm>
          <a:prstGeom prst="rect">
            <a:avLst/>
          </a:prstGeom>
        </p:spPr>
        <p:txBody>
          <a:bodyPr vert="horz" lIns="91440" tIns="45720" rIns="91440" bIns="45720" rtlCol="0" anchor="ctr">
            <a:normAutofit fontScale="85000" lnSpcReduction="10000"/>
          </a:bodyPr>
          <a:lstStyle/>
          <a:p>
            <a:pPr indent="-228600" algn="r" rtl="1">
              <a:lnSpc>
                <a:spcPct val="160000"/>
              </a:lnSpc>
              <a:spcAft>
                <a:spcPts val="600"/>
              </a:spcAft>
              <a:buFont typeface="Arial" panose="020B0604020202020204" pitchFamily="34" charset="0"/>
              <a:buChar char="•"/>
            </a:pPr>
            <a:r>
              <a:rPr lang="en-US" sz="2000" dirty="0" err="1"/>
              <a:t>يعتبر</a:t>
            </a:r>
            <a:r>
              <a:rPr lang="en-US" sz="2000" dirty="0"/>
              <a:t> </a:t>
            </a:r>
            <a:r>
              <a:rPr lang="en-US" sz="2000" dirty="0" err="1"/>
              <a:t>قدس</a:t>
            </a:r>
            <a:r>
              <a:rPr lang="en-US" sz="2000" dirty="0"/>
              <a:t> </a:t>
            </a:r>
            <a:r>
              <a:rPr lang="en-US" sz="2000" dirty="0" err="1"/>
              <a:t>الاقداس</a:t>
            </a:r>
            <a:r>
              <a:rPr lang="en-US" sz="2000" dirty="0"/>
              <a:t> </a:t>
            </a:r>
            <a:r>
              <a:rPr lang="en-US" sz="2000" dirty="0" err="1"/>
              <a:t>او</a:t>
            </a:r>
            <a:r>
              <a:rPr lang="en-US" sz="2000" dirty="0"/>
              <a:t> </a:t>
            </a:r>
            <a:r>
              <a:rPr lang="en-US" sz="2000" dirty="0" err="1"/>
              <a:t>المذبح</a:t>
            </a:r>
            <a:r>
              <a:rPr lang="en-US" sz="2000" dirty="0"/>
              <a:t> </a:t>
            </a:r>
            <a:r>
              <a:rPr lang="en-US" sz="2000" dirty="0" err="1"/>
              <a:t>أهم</a:t>
            </a:r>
            <a:r>
              <a:rPr lang="en-US" sz="2000" dirty="0"/>
              <a:t> </a:t>
            </a:r>
            <a:r>
              <a:rPr lang="en-US" sz="2000" dirty="0" err="1"/>
              <a:t>أجزاء</a:t>
            </a:r>
            <a:r>
              <a:rPr lang="en-US" sz="2000" dirty="0"/>
              <a:t> </a:t>
            </a:r>
            <a:r>
              <a:rPr lang="en-US" sz="2000" dirty="0" err="1"/>
              <a:t>المعبد</a:t>
            </a:r>
            <a:r>
              <a:rPr lang="en-US" sz="2000" dirty="0"/>
              <a:t>، </a:t>
            </a:r>
            <a:r>
              <a:rPr lang="en-US" sz="2000" dirty="0" err="1"/>
              <a:t>وهو</a:t>
            </a:r>
            <a:r>
              <a:rPr lang="en-US" sz="2000" dirty="0"/>
              <a:t> "</a:t>
            </a:r>
            <a:r>
              <a:rPr lang="en-US" sz="2000" dirty="0" err="1"/>
              <a:t>مقصورة</a:t>
            </a:r>
            <a:r>
              <a:rPr lang="en-US" sz="2000" dirty="0"/>
              <a:t> </a:t>
            </a:r>
            <a:r>
              <a:rPr lang="en-US" sz="2000" dirty="0" err="1"/>
              <a:t>المعبود</a:t>
            </a:r>
            <a:r>
              <a:rPr lang="en-US" sz="2000" dirty="0"/>
              <a:t>" </a:t>
            </a:r>
            <a:r>
              <a:rPr lang="en-US" sz="2000" dirty="0" err="1"/>
              <a:t>التي</a:t>
            </a:r>
            <a:r>
              <a:rPr lang="en-US" sz="2000" dirty="0"/>
              <a:t> </a:t>
            </a:r>
            <a:r>
              <a:rPr lang="en-US" sz="2000" dirty="0" err="1"/>
              <a:t>تُعرف</a:t>
            </a:r>
            <a:r>
              <a:rPr lang="en-US" sz="2000" dirty="0"/>
              <a:t> </a:t>
            </a:r>
            <a:r>
              <a:rPr lang="en-US" sz="2000" dirty="0" err="1"/>
              <a:t>في</a:t>
            </a:r>
            <a:r>
              <a:rPr lang="en-US" sz="2000" dirty="0"/>
              <a:t> </a:t>
            </a:r>
            <a:r>
              <a:rPr lang="en-US" sz="2000" dirty="0" err="1"/>
              <a:t>المصرية</a:t>
            </a:r>
            <a:r>
              <a:rPr lang="en-US" sz="2000" dirty="0"/>
              <a:t> </a:t>
            </a:r>
            <a:r>
              <a:rPr lang="en-US" sz="2000" dirty="0" err="1"/>
              <a:t>القديمة</a:t>
            </a:r>
            <a:r>
              <a:rPr lang="en-US" sz="2000" dirty="0"/>
              <a:t> </a:t>
            </a:r>
            <a:r>
              <a:rPr lang="en-US" sz="2000" dirty="0" err="1"/>
              <a:t>باسم</a:t>
            </a:r>
            <a:r>
              <a:rPr lang="en-US" sz="2000" dirty="0"/>
              <a:t> "</a:t>
            </a:r>
            <a:r>
              <a:rPr lang="en-US" sz="2000" dirty="0" err="1"/>
              <a:t>ست</a:t>
            </a:r>
            <a:r>
              <a:rPr lang="en-US" sz="2000" dirty="0"/>
              <a:t> </a:t>
            </a:r>
            <a:r>
              <a:rPr lang="en-US" sz="2000" dirty="0" err="1"/>
              <a:t>ورت</a:t>
            </a:r>
            <a:r>
              <a:rPr lang="en-US" sz="2000" dirty="0"/>
              <a:t>"، </a:t>
            </a:r>
            <a:r>
              <a:rPr lang="en-US" sz="2000" dirty="0" err="1"/>
              <a:t>أي</a:t>
            </a:r>
            <a:r>
              <a:rPr lang="en-US" sz="2000" dirty="0"/>
              <a:t>: (</a:t>
            </a:r>
            <a:r>
              <a:rPr lang="en-US" sz="2000" dirty="0" err="1"/>
              <a:t>العرش</a:t>
            </a:r>
            <a:r>
              <a:rPr lang="en-US" sz="2000" dirty="0"/>
              <a:t> </a:t>
            </a:r>
            <a:r>
              <a:rPr lang="en-US" sz="2000" dirty="0" err="1"/>
              <a:t>الكبير</a:t>
            </a:r>
            <a:r>
              <a:rPr lang="en-US" sz="2000" dirty="0"/>
              <a:t>)، </a:t>
            </a:r>
            <a:r>
              <a:rPr lang="en-US" sz="2000" dirty="0" err="1"/>
              <a:t>أو</a:t>
            </a:r>
            <a:r>
              <a:rPr lang="en-US" sz="2000" dirty="0"/>
              <a:t>: (</a:t>
            </a:r>
            <a:r>
              <a:rPr lang="en-US" sz="2000" dirty="0" err="1"/>
              <a:t>الموضع</a:t>
            </a:r>
            <a:r>
              <a:rPr lang="en-US" sz="2000" dirty="0"/>
              <a:t> </a:t>
            </a:r>
            <a:r>
              <a:rPr lang="en-US" sz="2000" dirty="0" err="1"/>
              <a:t>العظيم</a:t>
            </a:r>
            <a:r>
              <a:rPr lang="en-US" sz="2000" dirty="0"/>
              <a:t>)، </a:t>
            </a:r>
            <a:r>
              <a:rPr lang="en-US" sz="2000" dirty="0" err="1"/>
              <a:t>وهو</a:t>
            </a:r>
            <a:r>
              <a:rPr lang="en-US" sz="2000" dirty="0"/>
              <a:t> </a:t>
            </a:r>
            <a:r>
              <a:rPr lang="en-US" sz="2000" dirty="0" err="1"/>
              <a:t>نفس</a:t>
            </a:r>
            <a:r>
              <a:rPr lang="en-US" sz="2000" dirty="0"/>
              <a:t> </a:t>
            </a:r>
            <a:r>
              <a:rPr lang="en-US" sz="2000" dirty="0" err="1"/>
              <a:t>الاسم</a:t>
            </a:r>
            <a:r>
              <a:rPr lang="en-US" sz="2000" dirty="0"/>
              <a:t> </a:t>
            </a:r>
            <a:r>
              <a:rPr lang="en-US" sz="2000" dirty="0" err="1"/>
              <a:t>الذي</a:t>
            </a:r>
            <a:r>
              <a:rPr lang="en-US" sz="2000" dirty="0"/>
              <a:t> </a:t>
            </a:r>
            <a:r>
              <a:rPr lang="en-US" sz="2000" dirty="0" err="1"/>
              <a:t>يطلق</a:t>
            </a:r>
            <a:r>
              <a:rPr lang="en-US" sz="2000" dirty="0"/>
              <a:t> </a:t>
            </a:r>
            <a:r>
              <a:rPr lang="en-US" sz="2000" dirty="0" err="1"/>
              <a:t>على</a:t>
            </a:r>
            <a:r>
              <a:rPr lang="en-US" sz="2000" dirty="0"/>
              <a:t> "</a:t>
            </a:r>
            <a:r>
              <a:rPr lang="en-US" sz="2000" dirty="0" err="1"/>
              <a:t>عرش</a:t>
            </a:r>
            <a:r>
              <a:rPr lang="en-US" sz="2000" dirty="0"/>
              <a:t> </a:t>
            </a:r>
            <a:r>
              <a:rPr lang="en-US" sz="2000" dirty="0" err="1"/>
              <a:t>الملك</a:t>
            </a:r>
            <a:r>
              <a:rPr lang="en-US" sz="2000" dirty="0"/>
              <a:t>". </a:t>
            </a:r>
            <a:r>
              <a:rPr lang="en-US" sz="2000" dirty="0" err="1"/>
              <a:t>وقد</a:t>
            </a:r>
            <a:r>
              <a:rPr lang="en-US" sz="2000" dirty="0"/>
              <a:t> </a:t>
            </a:r>
            <a:r>
              <a:rPr lang="en-US" sz="2000" dirty="0" err="1"/>
              <a:t>يدل</a:t>
            </a:r>
            <a:r>
              <a:rPr lang="en-US" sz="2000" dirty="0"/>
              <a:t> </a:t>
            </a:r>
            <a:r>
              <a:rPr lang="en-US" sz="2000" dirty="0" err="1"/>
              <a:t>هذا</a:t>
            </a:r>
            <a:r>
              <a:rPr lang="en-US" sz="2000" dirty="0"/>
              <a:t> </a:t>
            </a:r>
            <a:r>
              <a:rPr lang="en-US" sz="2000" dirty="0" err="1"/>
              <a:t>على</a:t>
            </a:r>
            <a:r>
              <a:rPr lang="en-US" sz="2000" dirty="0"/>
              <a:t> </a:t>
            </a:r>
            <a:r>
              <a:rPr lang="en-US" sz="2000" dirty="0" err="1"/>
              <a:t>أن</a:t>
            </a:r>
            <a:r>
              <a:rPr lang="en-US" sz="2000" dirty="0"/>
              <a:t> </a:t>
            </a:r>
            <a:r>
              <a:rPr lang="en-US" sz="2000" dirty="0" err="1"/>
              <a:t>كلاً</a:t>
            </a:r>
            <a:r>
              <a:rPr lang="en-US" sz="2000" dirty="0"/>
              <a:t> </a:t>
            </a:r>
            <a:r>
              <a:rPr lang="en-US" sz="2000" dirty="0" err="1"/>
              <a:t>متوجٌ</a:t>
            </a:r>
            <a:r>
              <a:rPr lang="en-US" sz="2000" dirty="0"/>
              <a:t> </a:t>
            </a:r>
            <a:r>
              <a:rPr lang="en-US" sz="2000" dirty="0" err="1"/>
              <a:t>في</a:t>
            </a:r>
            <a:r>
              <a:rPr lang="en-US" sz="2000" dirty="0"/>
              <a:t> </a:t>
            </a:r>
            <a:r>
              <a:rPr lang="en-US" sz="2000" dirty="0" err="1"/>
              <a:t>مكانه</a:t>
            </a:r>
            <a:r>
              <a:rPr lang="en-US" sz="2000" dirty="0"/>
              <a:t>، </a:t>
            </a:r>
            <a:r>
              <a:rPr lang="en-US" sz="2000" dirty="0" err="1"/>
              <a:t>الملكُ</a:t>
            </a:r>
            <a:r>
              <a:rPr lang="en-US" sz="2000" dirty="0"/>
              <a:t> </a:t>
            </a:r>
            <a:r>
              <a:rPr lang="en-US" sz="2000" dirty="0" err="1"/>
              <a:t>في</a:t>
            </a:r>
            <a:r>
              <a:rPr lang="en-US" sz="2000" dirty="0"/>
              <a:t> </a:t>
            </a:r>
            <a:r>
              <a:rPr lang="en-US" sz="2000" dirty="0" err="1"/>
              <a:t>قصره</a:t>
            </a:r>
            <a:r>
              <a:rPr lang="en-US" sz="2000" dirty="0"/>
              <a:t>، </a:t>
            </a:r>
            <a:r>
              <a:rPr lang="en-US" sz="2000" dirty="0" err="1"/>
              <a:t>والمعبودُ</a:t>
            </a:r>
            <a:r>
              <a:rPr lang="en-US" sz="2000" dirty="0"/>
              <a:t> </a:t>
            </a:r>
            <a:r>
              <a:rPr lang="en-US" sz="2000" dirty="0" err="1"/>
              <a:t>في</a:t>
            </a:r>
            <a:r>
              <a:rPr lang="en-US" sz="2000" dirty="0"/>
              <a:t> </a:t>
            </a:r>
            <a:r>
              <a:rPr lang="en-US" sz="2000" dirty="0" err="1"/>
              <a:t>معبده</a:t>
            </a:r>
            <a:r>
              <a:rPr lang="en-US" sz="2000" dirty="0"/>
              <a:t>، </a:t>
            </a:r>
            <a:r>
              <a:rPr lang="en-US" sz="2000" dirty="0" err="1"/>
              <a:t>حيث</a:t>
            </a:r>
            <a:r>
              <a:rPr lang="en-US" sz="2000" dirty="0"/>
              <a:t> </a:t>
            </a:r>
            <a:r>
              <a:rPr lang="en-US" sz="2000" dirty="0" err="1"/>
              <a:t>يقيم</a:t>
            </a:r>
            <a:r>
              <a:rPr lang="en-US" sz="2000" dirty="0"/>
              <a:t> </a:t>
            </a:r>
            <a:r>
              <a:rPr lang="en-US" sz="2000" dirty="0" err="1"/>
              <a:t>وتقدَّم</a:t>
            </a:r>
            <a:r>
              <a:rPr lang="en-US" sz="2000" dirty="0"/>
              <a:t> </a:t>
            </a:r>
            <a:r>
              <a:rPr lang="en-US" sz="2000" dirty="0" err="1"/>
              <a:t>له</a:t>
            </a:r>
            <a:r>
              <a:rPr lang="en-US" sz="2000" dirty="0"/>
              <a:t> </a:t>
            </a:r>
            <a:r>
              <a:rPr lang="en-US" sz="2000" dirty="0" err="1"/>
              <a:t>شعائر</a:t>
            </a:r>
            <a:r>
              <a:rPr lang="en-US" sz="2000" dirty="0"/>
              <a:t> </a:t>
            </a:r>
            <a:r>
              <a:rPr lang="en-US" sz="2000" dirty="0" err="1"/>
              <a:t>التعبد</a:t>
            </a:r>
            <a:r>
              <a:rPr lang="en-US" sz="2000" dirty="0"/>
              <a:t> </a:t>
            </a:r>
            <a:r>
              <a:rPr lang="en-US" sz="2000" dirty="0" err="1"/>
              <a:t>والقرابين</a:t>
            </a:r>
            <a:r>
              <a:rPr lang="en-US" sz="2000" dirty="0"/>
              <a:t>. </a:t>
            </a:r>
            <a:r>
              <a:rPr lang="en-US" sz="2000" dirty="0" err="1"/>
              <a:t>والناووس</a:t>
            </a:r>
            <a:r>
              <a:rPr lang="en-US" sz="2000" dirty="0"/>
              <a:t> </a:t>
            </a:r>
            <a:r>
              <a:rPr lang="en-US" sz="2000" dirty="0" err="1"/>
              <a:t>الذي</a:t>
            </a:r>
            <a:r>
              <a:rPr lang="en-US" sz="2000" dirty="0"/>
              <a:t> </a:t>
            </a:r>
            <a:r>
              <a:rPr lang="en-US" sz="2000" dirty="0" err="1"/>
              <a:t>كان</a:t>
            </a:r>
            <a:r>
              <a:rPr lang="en-US" sz="2000" dirty="0"/>
              <a:t> </a:t>
            </a:r>
            <a:r>
              <a:rPr lang="en-US" sz="2000" dirty="0" err="1"/>
              <a:t>يحفظ</a:t>
            </a:r>
            <a:r>
              <a:rPr lang="en-US" sz="2000" dirty="0"/>
              <a:t> </a:t>
            </a:r>
            <a:r>
              <a:rPr lang="en-US" sz="2000" dirty="0" err="1"/>
              <a:t>تمثال</a:t>
            </a:r>
            <a:r>
              <a:rPr lang="en-US" sz="2000" dirty="0"/>
              <a:t> </a:t>
            </a:r>
            <a:r>
              <a:rPr lang="en-US" sz="2000" dirty="0" err="1"/>
              <a:t>المعبود</a:t>
            </a:r>
            <a:r>
              <a:rPr lang="en-US" sz="2000" dirty="0"/>
              <a:t> </a:t>
            </a:r>
            <a:r>
              <a:rPr lang="en-US" sz="2000" dirty="0" err="1"/>
              <a:t>به</a:t>
            </a:r>
            <a:r>
              <a:rPr lang="en-US" sz="2000" dirty="0"/>
              <a:t> </a:t>
            </a:r>
            <a:r>
              <a:rPr lang="en-US" sz="2000" dirty="0" err="1"/>
              <a:t>كان</a:t>
            </a:r>
            <a:r>
              <a:rPr lang="en-US" sz="2000" dirty="0"/>
              <a:t> </a:t>
            </a:r>
            <a:r>
              <a:rPr lang="en-US" sz="2000" dirty="0" err="1"/>
              <a:t>يتناسب</a:t>
            </a:r>
            <a:r>
              <a:rPr lang="en-US" sz="2000" dirty="0"/>
              <a:t> </a:t>
            </a:r>
            <a:r>
              <a:rPr lang="en-US" sz="2000" dirty="0" err="1"/>
              <a:t>حجمه</a:t>
            </a:r>
            <a:r>
              <a:rPr lang="en-US" sz="2000" dirty="0"/>
              <a:t> </a:t>
            </a:r>
            <a:r>
              <a:rPr lang="en-US" sz="2000" dirty="0" err="1"/>
              <a:t>مع</a:t>
            </a:r>
            <a:r>
              <a:rPr lang="en-US" sz="2000" dirty="0"/>
              <a:t> </a:t>
            </a:r>
            <a:r>
              <a:rPr lang="en-US" sz="2000" dirty="0" err="1"/>
              <a:t>حجم</a:t>
            </a:r>
            <a:r>
              <a:rPr lang="en-US" sz="2000" dirty="0"/>
              <a:t> </a:t>
            </a:r>
            <a:r>
              <a:rPr lang="en-US" sz="2000" dirty="0" err="1"/>
              <a:t>التمثال</a:t>
            </a:r>
            <a:r>
              <a:rPr lang="en-US" sz="2000" dirty="0"/>
              <a:t>. </a:t>
            </a:r>
            <a:r>
              <a:rPr lang="en-US" sz="2000" dirty="0" err="1"/>
              <a:t>ولقد</a:t>
            </a:r>
            <a:r>
              <a:rPr lang="en-US" sz="2000" dirty="0"/>
              <a:t> </a:t>
            </a:r>
            <a:r>
              <a:rPr lang="en-US" sz="2000" dirty="0" err="1"/>
              <a:t>جُعل</a:t>
            </a:r>
            <a:r>
              <a:rPr lang="en-US" sz="2000" dirty="0"/>
              <a:t> </a:t>
            </a:r>
            <a:r>
              <a:rPr lang="en-US" sz="2000" dirty="0" err="1"/>
              <a:t>وسط</a:t>
            </a:r>
            <a:r>
              <a:rPr lang="en-US" sz="2000" dirty="0"/>
              <a:t> </a:t>
            </a:r>
            <a:r>
              <a:rPr lang="en-US" sz="2000" dirty="0" err="1"/>
              <a:t>قدس</a:t>
            </a:r>
            <a:r>
              <a:rPr lang="en-US" sz="2000" dirty="0"/>
              <a:t> </a:t>
            </a:r>
            <a:r>
              <a:rPr lang="en-US" sz="2000" dirty="0" err="1"/>
              <a:t>الأقداس</a:t>
            </a:r>
            <a:r>
              <a:rPr lang="en-US" sz="2000" dirty="0"/>
              <a:t> </a:t>
            </a:r>
            <a:r>
              <a:rPr lang="en-US" sz="2000" dirty="0" err="1"/>
              <a:t>قاعدة</a:t>
            </a:r>
            <a:r>
              <a:rPr lang="en-US" sz="2000" dirty="0"/>
              <a:t> </a:t>
            </a:r>
            <a:r>
              <a:rPr lang="en-US" sz="2000" dirty="0" err="1"/>
              <a:t>ليستقر</a:t>
            </a:r>
            <a:r>
              <a:rPr lang="en-US" sz="2000" dirty="0"/>
              <a:t> </a:t>
            </a:r>
            <a:r>
              <a:rPr lang="en-US" sz="2000" dirty="0" err="1"/>
              <a:t>عليها</a:t>
            </a:r>
            <a:r>
              <a:rPr lang="en-US" sz="2000" dirty="0"/>
              <a:t> </a:t>
            </a:r>
            <a:r>
              <a:rPr lang="en-US" sz="2000" dirty="0" err="1"/>
              <a:t>الناووس</a:t>
            </a:r>
            <a:r>
              <a:rPr lang="en-US" sz="2000" dirty="0"/>
              <a:t> </a:t>
            </a:r>
            <a:r>
              <a:rPr lang="en-US" sz="2000" dirty="0" err="1"/>
              <a:t>أو</a:t>
            </a:r>
            <a:r>
              <a:rPr lang="en-US" sz="2000" dirty="0"/>
              <a:t> </a:t>
            </a:r>
            <a:r>
              <a:rPr lang="en-US" sz="2000" dirty="0" err="1"/>
              <a:t>الزورق</a:t>
            </a:r>
            <a:r>
              <a:rPr lang="en-US" sz="2000" dirty="0"/>
              <a:t> </a:t>
            </a:r>
            <a:r>
              <a:rPr lang="en-US" sz="2000" dirty="0" err="1"/>
              <a:t>المقدس</a:t>
            </a:r>
            <a:r>
              <a:rPr lang="en-US" sz="2000" dirty="0"/>
              <a:t> . </a:t>
            </a:r>
            <a:r>
              <a:rPr lang="en-US" sz="2000" dirty="0" err="1"/>
              <a:t>وقد</a:t>
            </a:r>
            <a:r>
              <a:rPr lang="en-US" sz="2000" dirty="0"/>
              <a:t> </a:t>
            </a:r>
            <a:r>
              <a:rPr lang="en-US" sz="2000" dirty="0" err="1"/>
              <a:t>تنفصل</a:t>
            </a:r>
            <a:r>
              <a:rPr lang="en-US" sz="2000" dirty="0"/>
              <a:t> </a:t>
            </a:r>
            <a:r>
              <a:rPr lang="en-US" sz="2000" dirty="0" err="1"/>
              <a:t>حجرة</a:t>
            </a:r>
            <a:r>
              <a:rPr lang="en-US" sz="2000" dirty="0"/>
              <a:t> </a:t>
            </a:r>
            <a:r>
              <a:rPr lang="en-US" sz="2000" dirty="0" err="1"/>
              <a:t>قدس</a:t>
            </a:r>
            <a:r>
              <a:rPr lang="en-US" sz="2000" dirty="0"/>
              <a:t> </a:t>
            </a:r>
            <a:r>
              <a:rPr lang="en-US" sz="2000" dirty="0" err="1"/>
              <a:t>الأقداس</a:t>
            </a:r>
            <a:r>
              <a:rPr lang="en-US" sz="2000" dirty="0"/>
              <a:t> </a:t>
            </a:r>
            <a:r>
              <a:rPr lang="en-US" sz="2000" dirty="0" err="1"/>
              <a:t>عن</a:t>
            </a:r>
            <a:r>
              <a:rPr lang="en-US" sz="2000" dirty="0"/>
              <a:t> </a:t>
            </a:r>
            <a:r>
              <a:rPr lang="en-US" sz="2000" dirty="0" err="1"/>
              <a:t>حجرة</a:t>
            </a:r>
            <a:r>
              <a:rPr lang="en-US" sz="2000" dirty="0"/>
              <a:t> </a:t>
            </a:r>
            <a:r>
              <a:rPr lang="en-US" sz="2000" dirty="0" err="1"/>
              <a:t>الزورق</a:t>
            </a:r>
            <a:r>
              <a:rPr lang="en-US" sz="2000" dirty="0"/>
              <a:t> </a:t>
            </a:r>
            <a:r>
              <a:rPr lang="en-US" sz="2000" dirty="0" err="1"/>
              <a:t>المقدس</a:t>
            </a:r>
            <a:r>
              <a:rPr lang="en-US" sz="2000" dirty="0"/>
              <a:t> </a:t>
            </a:r>
            <a:r>
              <a:rPr lang="en-US" sz="2000" dirty="0" err="1"/>
              <a:t>كما</a:t>
            </a:r>
            <a:r>
              <a:rPr lang="en-US" sz="2000" dirty="0"/>
              <a:t> </a:t>
            </a:r>
            <a:r>
              <a:rPr lang="en-US" sz="2000" dirty="0" err="1"/>
              <a:t>في</a:t>
            </a:r>
            <a:r>
              <a:rPr lang="en-US" sz="2000" dirty="0"/>
              <a:t> </a:t>
            </a:r>
            <a:r>
              <a:rPr lang="en-US" sz="2000" dirty="0" err="1"/>
              <a:t>معبد</a:t>
            </a:r>
            <a:r>
              <a:rPr lang="en-US" sz="2000" dirty="0"/>
              <a:t> "</a:t>
            </a:r>
            <a:r>
              <a:rPr lang="en-US" sz="2000" dirty="0" err="1"/>
              <a:t>الأقصر</a:t>
            </a:r>
            <a:r>
              <a:rPr lang="en-US" sz="2000" dirty="0"/>
              <a:t>".</a:t>
            </a:r>
          </a:p>
        </p:txBody>
      </p:sp>
      <p:sp>
        <p:nvSpPr>
          <p:cNvPr id="50" name="Rectangle 3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3B7CFD20-84B6-4CAD-A549-9BCA77110A27}"/>
              </a:ext>
            </a:extLst>
          </p:cNvPr>
          <p:cNvPicPr>
            <a:picLocks noGrp="1" noChangeAspect="1"/>
          </p:cNvPicPr>
          <p:nvPr>
            <p:ph idx="1"/>
          </p:nvPr>
        </p:nvPicPr>
        <p:blipFill rotWithShape="1">
          <a:blip r:embed="rId4"/>
          <a:srcRect l="10364" r="143" b="-3"/>
          <a:stretch/>
        </p:blipFill>
        <p:spPr>
          <a:xfrm>
            <a:off x="5977788" y="799352"/>
            <a:ext cx="5425410" cy="5259296"/>
          </a:xfrm>
          <a:prstGeom prst="rect">
            <a:avLst/>
          </a:prstGeom>
        </p:spPr>
      </p:pic>
      <p:pic>
        <p:nvPicPr>
          <p:cNvPr id="3" name="Audio 2">
            <a:hlinkClick r:id="" action="ppaction://media"/>
            <a:extLst>
              <a:ext uri="{FF2B5EF4-FFF2-40B4-BE49-F238E27FC236}">
                <a16:creationId xmlns:a16="http://schemas.microsoft.com/office/drawing/2014/main" id="{39DB4829-4E3E-442D-BACA-FD54645A62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57623887"/>
      </p:ext>
    </p:extLst>
  </p:cSld>
  <p:clrMapOvr>
    <a:masterClrMapping/>
  </p:clrMapOvr>
  <mc:AlternateContent xmlns:mc="http://schemas.openxmlformats.org/markup-compatibility/2006">
    <mc:Choice xmlns:p14="http://schemas.microsoft.com/office/powerpoint/2010/main" Requires="p14">
      <p:transition spd="slow" p14:dur="2000" advTm="48103"/>
    </mc:Choice>
    <mc:Fallback>
      <p:transition spd="slow" advTm="48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1" name="Rectangle 140">
            <a:extLst>
              <a:ext uri="{FF2B5EF4-FFF2-40B4-BE49-F238E27FC236}">
                <a16:creationId xmlns:a16="http://schemas.microsoft.com/office/drawing/2014/main" id="{ECD0BF72-0C4D-44AB-AA6C-FD2587C5D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7F4D0E66-D589-4296-A2DB-B9B7FF622F35}"/>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13213" r="1" b="6351"/>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6" name="Freeform 5">
            <a:extLst>
              <a:ext uri="{FF2B5EF4-FFF2-40B4-BE49-F238E27FC236}">
                <a16:creationId xmlns:a16="http://schemas.microsoft.com/office/drawing/2014/main" id="{5523C670-74D7-4ED8-BA51-B6FB65570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096000" y="1756600"/>
            <a:ext cx="1080325" cy="4736395"/>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6">
            <a:extLst>
              <a:ext uri="{FF2B5EF4-FFF2-40B4-BE49-F238E27FC236}">
                <a16:creationId xmlns:a16="http://schemas.microsoft.com/office/drawing/2014/main" id="{BAEEE533-7CA5-4134-A14A-8575F66C6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88570" y="1357766"/>
            <a:ext cx="687754" cy="430312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7">
            <a:extLst>
              <a:ext uri="{FF2B5EF4-FFF2-40B4-BE49-F238E27FC236}">
                <a16:creationId xmlns:a16="http://schemas.microsoft.com/office/drawing/2014/main" id="{E64B7817-E956-406B-A85B-5AEF36B1F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90581" y="1135060"/>
            <a:ext cx="409371" cy="416921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Rectangle 8">
            <a:extLst>
              <a:ext uri="{FF2B5EF4-FFF2-40B4-BE49-F238E27FC236}">
                <a16:creationId xmlns:a16="http://schemas.microsoft.com/office/drawing/2014/main" id="{92FC9C1F-8CBA-4083-8724-3735C556D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8" y="1124043"/>
            <a:ext cx="6105065" cy="3978121"/>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6B9B464A-C63D-49D9-8783-B98375A89514}"/>
              </a:ext>
            </a:extLst>
          </p:cNvPr>
          <p:cNvSpPr>
            <a:spLocks noGrp="1"/>
          </p:cNvSpPr>
          <p:nvPr>
            <p:ph type="title"/>
          </p:nvPr>
        </p:nvSpPr>
        <p:spPr>
          <a:xfrm>
            <a:off x="1319917" y="1445775"/>
            <a:ext cx="5437074" cy="3342435"/>
          </a:xfrm>
        </p:spPr>
        <p:txBody>
          <a:bodyPr vert="horz" lIns="91440" tIns="45720" rIns="91440" bIns="45720" rtlCol="0" anchor="b">
            <a:normAutofit/>
          </a:bodyPr>
          <a:lstStyle/>
          <a:p>
            <a:r>
              <a:rPr lang="en-US" sz="5400">
                <a:solidFill>
                  <a:srgbClr val="FFFFFF"/>
                </a:solidFill>
              </a:rPr>
              <a:t>-	Cornice كورنيش</a:t>
            </a:r>
          </a:p>
        </p:txBody>
      </p:sp>
      <p:pic>
        <p:nvPicPr>
          <p:cNvPr id="3" name="Audio 2">
            <a:hlinkClick r:id="" action="ppaction://media"/>
            <a:extLst>
              <a:ext uri="{FF2B5EF4-FFF2-40B4-BE49-F238E27FC236}">
                <a16:creationId xmlns:a16="http://schemas.microsoft.com/office/drawing/2014/main" id="{9052598A-2F32-4261-AEBD-BF4E098B17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317660745"/>
      </p:ext>
    </p:extLst>
  </p:cSld>
  <p:clrMapOvr>
    <a:masterClrMapping/>
  </p:clrMapOvr>
  <mc:AlternateContent xmlns:mc="http://schemas.openxmlformats.org/markup-compatibility/2006">
    <mc:Choice xmlns:p14="http://schemas.microsoft.com/office/powerpoint/2010/main" Requires="p14">
      <p:transition spd="slow" p14:dur="2000" advTm="31348"/>
    </mc:Choice>
    <mc:Fallback>
      <p:transition spd="slow" advTm="31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3A6D9-0466-4A83-9484-BB29D8EF87A7}"/>
              </a:ext>
            </a:extLst>
          </p:cNvPr>
          <p:cNvSpPr>
            <a:spLocks noGrp="1"/>
          </p:cNvSpPr>
          <p:nvPr>
            <p:ph type="title"/>
          </p:nvPr>
        </p:nvSpPr>
        <p:spPr>
          <a:xfrm>
            <a:off x="5214579" y="127001"/>
            <a:ext cx="6422849" cy="850900"/>
          </a:xfrm>
        </p:spPr>
        <p:txBody>
          <a:bodyPr>
            <a:normAutofit/>
          </a:bodyPr>
          <a:lstStyle/>
          <a:p>
            <a:r>
              <a:rPr lang="en-US" dirty="0"/>
              <a:t>-	False-door </a:t>
            </a:r>
            <a:r>
              <a:rPr lang="ar-EG" dirty="0"/>
              <a:t>الباب الوهمى</a:t>
            </a:r>
            <a:endParaRPr lang="en-US" dirty="0"/>
          </a:p>
        </p:txBody>
      </p:sp>
      <p:sp>
        <p:nvSpPr>
          <p:cNvPr id="2065" name="Rectangle 70">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8E7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نتيجة بحث الصور عن false door">
            <a:extLst>
              <a:ext uri="{FF2B5EF4-FFF2-40B4-BE49-F238E27FC236}">
                <a16:creationId xmlns:a16="http://schemas.microsoft.com/office/drawing/2014/main" id="{20372134-0064-422A-9340-2696A9FE080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55" b="-1"/>
          <a:stretch/>
        </p:blipFill>
        <p:spPr bwMode="auto">
          <a:xfrm>
            <a:off x="649224" y="722376"/>
            <a:ext cx="3337560" cy="5413248"/>
          </a:xfrm>
          <a:prstGeom prst="rect">
            <a:avLst/>
          </a:prstGeom>
          <a:noFill/>
          <a:effectLst/>
          <a:extLst>
            <a:ext uri="{909E8E84-426E-40DD-AFC4-6F175D3DCCD1}">
              <a14:hiddenFill xmlns:a14="http://schemas.microsoft.com/office/drawing/2010/main">
                <a:solidFill>
                  <a:srgbClr val="FFFFFF"/>
                </a:solidFill>
              </a14:hiddenFill>
            </a:ext>
          </a:extLst>
        </p:spPr>
      </p:pic>
      <p:sp>
        <p:nvSpPr>
          <p:cNvPr id="2066" name="Content Placeholder 2">
            <a:extLst>
              <a:ext uri="{FF2B5EF4-FFF2-40B4-BE49-F238E27FC236}">
                <a16:creationId xmlns:a16="http://schemas.microsoft.com/office/drawing/2014/main" id="{C4609646-1A9B-4149-8B89-BC8BF0D57A93}"/>
              </a:ext>
            </a:extLst>
          </p:cNvPr>
          <p:cNvSpPr>
            <a:spLocks noGrp="1"/>
          </p:cNvSpPr>
          <p:nvPr>
            <p:ph idx="1"/>
          </p:nvPr>
        </p:nvSpPr>
        <p:spPr>
          <a:xfrm>
            <a:off x="5120640" y="889000"/>
            <a:ext cx="6586727" cy="5334820"/>
          </a:xfrm>
        </p:spPr>
        <p:txBody>
          <a:bodyPr>
            <a:normAutofit fontScale="25000" lnSpcReduction="20000"/>
          </a:bodyPr>
          <a:lstStyle/>
          <a:p>
            <a:pPr marL="0" indent="0" algn="r" rtl="1">
              <a:lnSpc>
                <a:spcPct val="120000"/>
              </a:lnSpc>
              <a:buNone/>
            </a:pPr>
            <a:br>
              <a:rPr lang="ar-EG" sz="2000" dirty="0"/>
            </a:br>
            <a:r>
              <a:rPr lang="ar-EG" sz="6400" dirty="0">
                <a:solidFill>
                  <a:srgbClr val="1C1E21"/>
                </a:solidFill>
                <a:latin typeface="Helvetica" panose="020B0604020202020204" pitchFamily="34" charset="0"/>
              </a:rPr>
              <a:t>كان الباب الوهمى من أهم العناصر المعمارية فى المقابر المصرية لاسيما خلال عصر الدولة القديمة وكان الباب الوهمى يوجد عادة على الجدار الشمالى فى حجرة الدفن ولكنه لم يكن المكان الوحيد له حيث عثر على نماذج للباب الوهمى على الجدار الغربى فى مقصورة تقديم القرابينٍ داخل المقبرة كما احتوت بعض المقابر على أكثر من باب وهمى والذى صور عليه صورة طبق الأصل من الباب الحقيقى.</a:t>
            </a:r>
            <a:br>
              <a:rPr lang="ar-EG" sz="6400" dirty="0">
                <a:solidFill>
                  <a:srgbClr val="1C1E21"/>
                </a:solidFill>
                <a:latin typeface="Helvetica" panose="020B0604020202020204" pitchFamily="34" charset="0"/>
              </a:rPr>
            </a:br>
            <a:r>
              <a:rPr lang="ar-EG" sz="6400" dirty="0">
                <a:solidFill>
                  <a:srgbClr val="1C1E21"/>
                </a:solidFill>
                <a:latin typeface="Helvetica" panose="020B0604020202020204" pitchFamily="34" charset="0"/>
              </a:rPr>
              <a:t>صنع الباب الوهمى من قطعة حجرية واحدة من الحجر الجيرى أو الجرانيت الوردى اللذان كانا من أكثر أنواع الأحجار استخداماً فى صناعته وأحياناً كان يصنع من الأخشاب، ومن الجدير بالذكر أن دلالة الباب الوهمى هو أنه عبارة عن مكان يمكن الروح من خلاله أن تنتقل من عالم الأحياء إلى عالم الأموات والعكس، وهنا تكمن أهمية الباب الوهمى بالنسبة للمتوفى الذى تتمكن روحه بعد تلاوة النصوص السحرية من التمتع بالقرابين المقدمة له من الأقارب والأصدقاء ولذلك نجد دائما مائدة قرابين موضوعة فى المقبرة أمام الباب الوهمى من أجل وضع القرابين المقدمة للمتوفى عليها فتتمكن روحه بعد عبورها الباب الوهمى من الخروج إلى عالم الأحياء والتمتع بما قدم لها من قرابين.</a:t>
            </a:r>
            <a:br>
              <a:rPr lang="ar-EG" sz="6400" dirty="0">
                <a:solidFill>
                  <a:srgbClr val="1C1E21"/>
                </a:solidFill>
                <a:latin typeface="Helvetica" panose="020B0604020202020204" pitchFamily="34" charset="0"/>
              </a:rPr>
            </a:br>
            <a:r>
              <a:rPr lang="ar-EG" sz="6400" dirty="0">
                <a:solidFill>
                  <a:srgbClr val="1C1E21"/>
                </a:solidFill>
                <a:latin typeface="Helvetica" panose="020B0604020202020204" pitchFamily="34" charset="0"/>
              </a:rPr>
              <a:t>أما عن شكل الباب الوهمى فنجد أن العناصر الرئيسية فيه لم تتغير عبر الفترات التاريخية المختلفة وهذه العناصر هى شكل للباب فى منتصف اللوحة وإفريز علوى به شكل لحصيرة ملفوفة لأعلى أما الجزء العلوى من اللوحة صور عليها المتوفى جالساً أمام مائدة القرابين وممسكاً بيده الصولجان أوما يدل على مهنته من أدوات، ومدون أمامه اسم المتوفى وألقابه ثم بعد ذلك يتم تدوين قائمة القرابين التفصيلية على جانبى الباب الوهمى .</a:t>
            </a:r>
            <a:br>
              <a:rPr lang="ar-EG" sz="6400" dirty="0">
                <a:solidFill>
                  <a:srgbClr val="1C1E21"/>
                </a:solidFill>
                <a:latin typeface="Helvetica" panose="020B0604020202020204" pitchFamily="34" charset="0"/>
              </a:rPr>
            </a:br>
            <a:r>
              <a:rPr lang="ar-EG" sz="6400" dirty="0">
                <a:solidFill>
                  <a:srgbClr val="1C1E21"/>
                </a:solidFill>
                <a:latin typeface="Helvetica" panose="020B0604020202020204" pitchFamily="34" charset="0"/>
              </a:rPr>
              <a:t>ومما سبق نجد أن الباب الوهمى الذى أعتبر عنصراً أساسياً فى المقبرة نظراً للدور الذى لعبه فى الفكر الدينى لدى المصرى القديم وهو تمكين الروح من العبور بين العالمين والتمتع بالقرابين المقدمة من أقارب المتوفى كى تتمتع بها روح المتوفى فلا تهيم خارج المقبرة مؤرقة الأحياء عقاباً لهم على تقصيرهم فى تقديم القرابين لروحه بعد الوفاة</a:t>
            </a:r>
            <a:endParaRPr lang="en-US" sz="6400" dirty="0"/>
          </a:p>
          <a:p>
            <a:pPr algn="r"/>
            <a:endParaRPr lang="en-US" sz="2000" dirty="0"/>
          </a:p>
        </p:txBody>
      </p:sp>
      <p:pic>
        <p:nvPicPr>
          <p:cNvPr id="3" name="Audio 2">
            <a:hlinkClick r:id="" action="ppaction://media"/>
            <a:extLst>
              <a:ext uri="{FF2B5EF4-FFF2-40B4-BE49-F238E27FC236}">
                <a16:creationId xmlns:a16="http://schemas.microsoft.com/office/drawing/2014/main" id="{57845F64-88C5-4EE4-B4D8-377B79594D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20173530"/>
      </p:ext>
    </p:extLst>
  </p:cSld>
  <p:clrMapOvr>
    <a:masterClrMapping/>
  </p:clrMapOvr>
  <mc:AlternateContent xmlns:mc="http://schemas.openxmlformats.org/markup-compatibility/2006">
    <mc:Choice xmlns:p14="http://schemas.microsoft.com/office/powerpoint/2010/main" Requires="p14">
      <p:transition spd="slow" p14:dur="2000" advTm="114295"/>
    </mc:Choice>
    <mc:Fallback>
      <p:transition spd="slow" advTm="114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026E4-6664-4377-B8FE-C16174305AF7}"/>
              </a:ext>
            </a:extLst>
          </p:cNvPr>
          <p:cNvSpPr>
            <a:spLocks noGrp="1"/>
          </p:cNvSpPr>
          <p:nvPr>
            <p:ph type="title"/>
          </p:nvPr>
        </p:nvSpPr>
        <p:spPr>
          <a:xfrm>
            <a:off x="6167848" y="1783959"/>
            <a:ext cx="5224030" cy="2889114"/>
          </a:xfrm>
        </p:spPr>
        <p:txBody>
          <a:bodyPr vert="horz" lIns="91440" tIns="45720" rIns="91440" bIns="45720" rtlCol="0" anchor="b">
            <a:normAutofit/>
          </a:bodyPr>
          <a:lstStyle/>
          <a:p>
            <a:r>
              <a:rPr lang="en-US" sz="3800" dirty="0"/>
              <a:t>Upper-lintel </a:t>
            </a:r>
            <a:r>
              <a:rPr lang="en-US" sz="3800" dirty="0" err="1"/>
              <a:t>العتب</a:t>
            </a:r>
            <a:r>
              <a:rPr lang="en-US" sz="3800" dirty="0"/>
              <a:t> </a:t>
            </a:r>
            <a:r>
              <a:rPr lang="en-US" sz="3800" dirty="0" err="1"/>
              <a:t>العلوى</a:t>
            </a:r>
            <a:r>
              <a:rPr lang="en-US" sz="3800" dirty="0"/>
              <a:t> </a:t>
            </a:r>
            <a:br>
              <a:rPr lang="en-US" sz="3800" dirty="0"/>
            </a:br>
            <a:r>
              <a:rPr lang="en-US" sz="3800" dirty="0"/>
              <a:t>Low-lintel </a:t>
            </a:r>
            <a:r>
              <a:rPr lang="en-US" sz="3800" dirty="0" err="1"/>
              <a:t>العتب</a:t>
            </a:r>
            <a:r>
              <a:rPr lang="en-US" sz="3800" dirty="0"/>
              <a:t> </a:t>
            </a:r>
            <a:r>
              <a:rPr lang="en-US" sz="3800" dirty="0" err="1"/>
              <a:t>السفلى</a:t>
            </a:r>
            <a:r>
              <a:rPr lang="en-US" sz="3800" dirty="0"/>
              <a:t> </a:t>
            </a:r>
            <a:br>
              <a:rPr lang="en-US" sz="3800" dirty="0"/>
            </a:br>
            <a:r>
              <a:rPr lang="en-US" sz="3800" dirty="0"/>
              <a:t>Jambs </a:t>
            </a:r>
            <a:r>
              <a:rPr lang="en-US" sz="3800" dirty="0" err="1"/>
              <a:t>العضادات</a:t>
            </a:r>
            <a:r>
              <a:rPr lang="en-US" sz="3800" dirty="0"/>
              <a:t>(</a:t>
            </a:r>
            <a:r>
              <a:rPr lang="en-US" sz="3800" dirty="0" err="1"/>
              <a:t>الاكتاف</a:t>
            </a:r>
            <a:r>
              <a:rPr lang="en-US" sz="3800" dirty="0"/>
              <a:t>)</a:t>
            </a:r>
            <a:br>
              <a:rPr lang="en-US" sz="3800" dirty="0"/>
            </a:br>
            <a:endParaRPr lang="en-US" sz="3800" dirty="0"/>
          </a:p>
        </p:txBody>
      </p:sp>
      <p:sp>
        <p:nvSpPr>
          <p:cNvPr id="1028" name="Freeform: Shape 7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نتيجة بحث الصور عن الباب الوهمى فى مصر القديمة">
            <a:extLst>
              <a:ext uri="{FF2B5EF4-FFF2-40B4-BE49-F238E27FC236}">
                <a16:creationId xmlns:a16="http://schemas.microsoft.com/office/drawing/2014/main" id="{E5F9CEC6-E0CF-4273-8780-77885C6A5B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526" r="-2" b="91"/>
          <a:stretch/>
        </p:blipFill>
        <p:spPr bwMode="auto">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A9CC368D-0337-4558-B2DC-30503EA789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894780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5367"/>
    </mc:Choice>
    <mc:Fallback>
      <p:transition spd="slow" advTm="15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2" name="Rectangle 72">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7E4725-8C68-46C1-AAD9-6CF325C58980}"/>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	 (</a:t>
            </a:r>
            <a:r>
              <a:rPr lang="en-US" sz="3200" dirty="0">
                <a:solidFill>
                  <a:schemeClr val="bg1"/>
                </a:solidFill>
              </a:rPr>
              <a:t>offering </a:t>
            </a:r>
            <a:r>
              <a:rPr lang="en-US" sz="3200" kern="1200" dirty="0">
                <a:solidFill>
                  <a:schemeClr val="bg1"/>
                </a:solidFill>
                <a:latin typeface="+mj-lt"/>
                <a:ea typeface="+mj-ea"/>
                <a:cs typeface="+mj-cs"/>
              </a:rPr>
              <a:t>Table) </a:t>
            </a:r>
            <a:r>
              <a:rPr lang="ar-EG" sz="3200" kern="1200" dirty="0">
                <a:solidFill>
                  <a:schemeClr val="bg1"/>
                </a:solidFill>
                <a:latin typeface="+mj-lt"/>
                <a:ea typeface="+mj-ea"/>
                <a:cs typeface="+mj-cs"/>
              </a:rPr>
              <a:t>مائدة القرابين</a:t>
            </a:r>
            <a:endParaRPr lang="en-US" sz="3200" kern="1200" dirty="0">
              <a:solidFill>
                <a:schemeClr val="bg1"/>
              </a:solidFill>
              <a:latin typeface="+mj-lt"/>
              <a:ea typeface="+mj-ea"/>
              <a:cs typeface="+mj-cs"/>
            </a:endParaRPr>
          </a:p>
        </p:txBody>
      </p:sp>
      <p:pic>
        <p:nvPicPr>
          <p:cNvPr id="4098" name="Picture 2" descr="ربما تحتوي الصورة على: ‏‏‏أشخاص يجلسون‏ و‏نص‏‏‏">
            <a:extLst>
              <a:ext uri="{FF2B5EF4-FFF2-40B4-BE49-F238E27FC236}">
                <a16:creationId xmlns:a16="http://schemas.microsoft.com/office/drawing/2014/main" id="{1DB31BFE-B301-432F-9740-15DFD00237A7}"/>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434138" y="1765300"/>
            <a:ext cx="5073650" cy="4214813"/>
          </a:xfrm>
          <a:prstGeom prst="rect">
            <a:avLst/>
          </a:prstGeom>
          <a:extLst>
            <a:ext uri="{909E8E84-426E-40DD-AFC4-6F175D3DCCD1}">
              <a14:hiddenFill xmlns:a14="http://schemas.microsoft.com/office/drawing/2010/main">
                <a:solidFill>
                  <a:srgbClr val="FFFFFF"/>
                </a:solidFill>
              </a14:hiddenFill>
            </a:ext>
          </a:extLst>
        </p:spPr>
      </p:pic>
      <p:pic>
        <p:nvPicPr>
          <p:cNvPr id="4100" name="Picture 4" descr="نتيجة بحث الصور عن موائد القرابين فى مصر القديمة">
            <a:extLst>
              <a:ext uri="{FF2B5EF4-FFF2-40B4-BE49-F238E27FC236}">
                <a16:creationId xmlns:a16="http://schemas.microsoft.com/office/drawing/2014/main" id="{909872CC-2D91-4965-98D6-6CBEAFEEE7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1765300"/>
            <a:ext cx="5667375" cy="4214813"/>
          </a:xfrm>
          <a:prstGeom prst="rect">
            <a:avLst/>
          </a:prstGeom>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BF300FB5-54FF-4BA0-BEF3-818D4B0B37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230001932"/>
      </p:ext>
    </p:extLst>
  </p:cSld>
  <p:clrMapOvr>
    <a:masterClrMapping/>
  </p:clrMapOvr>
  <mc:AlternateContent xmlns:mc="http://schemas.openxmlformats.org/markup-compatibility/2006">
    <mc:Choice xmlns:p14="http://schemas.microsoft.com/office/powerpoint/2010/main" Requires="p14">
      <p:transition spd="slow" p14:dur="2000" advTm="67348"/>
    </mc:Choice>
    <mc:Fallback>
      <p:transition spd="slow" advTm="67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01633-A81A-4481-B18B-A13C5654331E}"/>
              </a:ext>
            </a:extLst>
          </p:cNvPr>
          <p:cNvSpPr>
            <a:spLocks noGrp="1"/>
          </p:cNvSpPr>
          <p:nvPr>
            <p:ph type="title"/>
          </p:nvPr>
        </p:nvSpPr>
        <p:spPr>
          <a:xfrm>
            <a:off x="-1632626" y="717550"/>
            <a:ext cx="10515600" cy="1325563"/>
          </a:xfrm>
        </p:spPr>
        <p:txBody>
          <a:bodyPr/>
          <a:lstStyle/>
          <a:p>
            <a:r>
              <a:rPr lang="ar-EG" dirty="0"/>
              <a:t> </a:t>
            </a:r>
            <a:endParaRPr lang="en-US" dirty="0"/>
          </a:p>
        </p:txBody>
      </p:sp>
      <p:pic>
        <p:nvPicPr>
          <p:cNvPr id="5122" name="Picture 2" descr="نتيجة بحث الصور عن موائد القرابين فى مصر القديمة">
            <a:extLst>
              <a:ext uri="{FF2B5EF4-FFF2-40B4-BE49-F238E27FC236}">
                <a16:creationId xmlns:a16="http://schemas.microsoft.com/office/drawing/2014/main" id="{A8248F10-70C7-4374-9247-C1FE5A1BCDEC}"/>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699216" y="1690688"/>
            <a:ext cx="4654584" cy="465458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نتيجة بحث الصور عن موائد القرابين فى مصر القديمة">
            <a:extLst>
              <a:ext uri="{FF2B5EF4-FFF2-40B4-BE49-F238E27FC236}">
                <a16:creationId xmlns:a16="http://schemas.microsoft.com/office/drawing/2014/main" id="{E859FE90-5034-46D1-AA70-FC6B89C7EC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924" y="1690688"/>
            <a:ext cx="6286500" cy="418147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922D5320-6712-4756-AE57-DA0B29B159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49762251"/>
      </p:ext>
    </p:extLst>
  </p:cSld>
  <p:clrMapOvr>
    <a:masterClrMapping/>
  </p:clrMapOvr>
  <mc:AlternateContent xmlns:mc="http://schemas.openxmlformats.org/markup-compatibility/2006">
    <mc:Choice xmlns:p14="http://schemas.microsoft.com/office/powerpoint/2010/main" Requires="p14">
      <p:transition spd="slow" p14:dur="2000" advTm="18886"/>
    </mc:Choice>
    <mc:Fallback>
      <p:transition spd="slow" advTm="18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C641C6ACFD624BB0BFC0B2DDB9E90B" ma:contentTypeVersion="0" ma:contentTypeDescription="Create a new document." ma:contentTypeScope="" ma:versionID="33f130df4162f87d1b3ee8fda0163573">
  <xsd:schema xmlns:xsd="http://www.w3.org/2001/XMLSchema" xmlns:xs="http://www.w3.org/2001/XMLSchema" xmlns:p="http://schemas.microsoft.com/office/2006/metadata/properties" targetNamespace="http://schemas.microsoft.com/office/2006/metadata/properties" ma:root="true" ma:fieldsID="972445cd6a465eed4766ccf169b7a72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2C21C11-1CFF-488F-BBE9-EEC22FBB6D41}"/>
</file>

<file path=customXml/itemProps2.xml><?xml version="1.0" encoding="utf-8"?>
<ds:datastoreItem xmlns:ds="http://schemas.openxmlformats.org/officeDocument/2006/customXml" ds:itemID="{00B33CE0-89CF-4F0D-9A26-ACA584046BAA}"/>
</file>

<file path=customXml/itemProps3.xml><?xml version="1.0" encoding="utf-8"?>
<ds:datastoreItem xmlns:ds="http://schemas.openxmlformats.org/officeDocument/2006/customXml" ds:itemID="{A7A87009-EDAB-411C-9E8A-EB7A6CEF16FE}"/>
</file>

<file path=docProps/app.xml><?xml version="1.0" encoding="utf-8"?>
<Properties xmlns="http://schemas.openxmlformats.org/officeDocument/2006/extended-properties" xmlns:vt="http://schemas.openxmlformats.org/officeDocument/2006/docPropsVTypes">
  <TotalTime>30</TotalTime>
  <Words>722</Words>
  <Application>Microsoft Office PowerPoint</Application>
  <PresentationFormat>Widescreen</PresentationFormat>
  <Paragraphs>56</Paragraphs>
  <Slides>25</Slides>
  <Notes>0</Notes>
  <HiddenSlides>0</HiddenSlides>
  <MMClips>25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Helvetica</vt:lpstr>
      <vt:lpstr>Office Theme</vt:lpstr>
      <vt:lpstr>Nome</vt:lpstr>
      <vt:lpstr>- Tomb</vt:lpstr>
      <vt:lpstr>- Rock-cut tomb    مقابر منحوتة فى الصخر</vt:lpstr>
      <vt:lpstr> Chapleالمقصورة  </vt:lpstr>
      <vt:lpstr>- Cornice كورنيش</vt:lpstr>
      <vt:lpstr>- False-door الباب الوهمى</vt:lpstr>
      <vt:lpstr>Upper-lintel العتب العلوى  Low-lintel العتب السفلى  Jambs العضادات(الاكتاف) </vt:lpstr>
      <vt:lpstr>-  (offering Table) مائدة القرابين</vt:lpstr>
      <vt:lpstr> </vt:lpstr>
      <vt:lpstr>- Stela  لوحة</vt:lpstr>
      <vt:lpstr>اشكال اللوحات :</vt:lpstr>
      <vt:lpstr>أنواع اللوحات</vt:lpstr>
      <vt:lpstr>- Temple المعبد </vt:lpstr>
      <vt:lpstr>أنواع المعابد ..في مصر القديمة</vt:lpstr>
      <vt:lpstr>PowerPoint Presentation</vt:lpstr>
      <vt:lpstr>Historical Period  العصور التاريخية</vt:lpstr>
      <vt:lpstr>Dynasty  اسرة مصرية قديمة </vt:lpstr>
      <vt:lpstr>Early Dynastic(era) Period/ Thinte العصر العتيق</vt:lpstr>
      <vt:lpstr>Old Kingdom / Pyramid age عصر الدولة القديمة</vt:lpstr>
      <vt:lpstr>First Intermediate Period عصر الاضمحلال الأول </vt:lpstr>
      <vt:lpstr>Middle Kingdom عصر الدولة الوسطى </vt:lpstr>
      <vt:lpstr>Scond Intermediate Period عصر الاضمحلال الثانى </vt:lpstr>
      <vt:lpstr>New Kingdom /  Empire Period عصر الدولة الحديثة </vt:lpstr>
      <vt:lpstr>Late Period العصر المتأخر (عصر النفوذ الأجنبى) </vt:lpstr>
      <vt:lpstr>Graeco-Roman Period العصر اليونانى الرومانى</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Nome</dc:title>
  <dc:creator>طه  أحمد محمود محمد</dc:creator>
  <cp:lastModifiedBy>طه  أحمد محمود محمد</cp:lastModifiedBy>
  <cp:revision>4</cp:revision>
  <dcterms:created xsi:type="dcterms:W3CDTF">2020-03-21T23:28:15Z</dcterms:created>
  <dcterms:modified xsi:type="dcterms:W3CDTF">2020-03-23T20:36:16Z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0x010100F9C641C6ACFD624BB0BFC0B2DDB9E90B</vt:lpwstr>
  </property>
</Properties>
</file>