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6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25/07/1441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b="1" dirty="0"/>
              <a:t>أساليب الحفاظ على </a:t>
            </a:r>
            <a:r>
              <a:rPr lang="ar-EG" b="1" dirty="0" err="1"/>
              <a:t>المبانى</a:t>
            </a:r>
            <a:r>
              <a:rPr lang="ar-EG" b="1" dirty="0"/>
              <a:t> التراثية وصيانتها: </a:t>
            </a:r>
            <a:r>
              <a:rPr lang="en-US" b="1"/>
              <a:t/>
            </a:r>
            <a:br>
              <a:rPr lang="en-US" b="1"/>
            </a:b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ar-EG" b="1" dirty="0" smtClean="0"/>
              <a:t>أساليب </a:t>
            </a:r>
            <a:r>
              <a:rPr lang="ar-EG" b="1" dirty="0"/>
              <a:t>الحفاظ على </a:t>
            </a:r>
            <a:r>
              <a:rPr lang="ar-EG" b="1" dirty="0" err="1"/>
              <a:t>المبانى</a:t>
            </a:r>
            <a:r>
              <a:rPr lang="ar-EG" b="1" dirty="0"/>
              <a:t> التراثية وصيانتها: </a:t>
            </a:r>
            <a:endParaRPr lang="en-US" b="1" dirty="0" smtClean="0"/>
          </a:p>
          <a:p>
            <a:pPr marL="0" indent="0">
              <a:buNone/>
            </a:pPr>
            <a:r>
              <a:rPr lang="ar-EG" dirty="0" smtClean="0"/>
              <a:t>يهدف </a:t>
            </a:r>
            <a:r>
              <a:rPr lang="ar-EG" dirty="0"/>
              <a:t>الحفاظ على المبنى وقف عوامل تدهوره، مثل الأضرار الناتجة عن المياه أو الاستعمال غير المناسب </a:t>
            </a:r>
            <a:r>
              <a:rPr lang="ar-EG" dirty="0" err="1"/>
              <a:t>التى</a:t>
            </a:r>
            <a:r>
              <a:rPr lang="ar-EG" dirty="0"/>
              <a:t> تؤدى إلى</a:t>
            </a:r>
          </a:p>
          <a:p>
            <a:r>
              <a:rPr lang="ar-EG" dirty="0"/>
              <a:t>التدهور الإنشائي. ويتم وقف التدهور بصفة أساسية </a:t>
            </a:r>
            <a:r>
              <a:rPr lang="ar-EG" dirty="0" err="1"/>
              <a:t>للمبانى</a:t>
            </a:r>
            <a:r>
              <a:rPr lang="ar-EG" dirty="0"/>
              <a:t> المطلوب التعامل معها بأقل ما يمكن من تدخل انتظاراً لإعادة ترميمها بعد</a:t>
            </a:r>
          </a:p>
          <a:p>
            <a:r>
              <a:rPr lang="ar-EG" dirty="0"/>
              <a:t>ذلك أو إعادة تأهيلها واستغلالها.</a:t>
            </a:r>
          </a:p>
          <a:p>
            <a:r>
              <a:rPr lang="ar-EG" dirty="0"/>
              <a:t>وفيما يلى أهم أساليب الحفاظ على </a:t>
            </a:r>
            <a:r>
              <a:rPr lang="ar-EG" dirty="0" err="1"/>
              <a:t>المبانى</a:t>
            </a:r>
            <a:r>
              <a:rPr lang="ar-EG" dirty="0"/>
              <a:t> التراثية المنصوص عليها بالمواثيق الدولية ومنها "ميثاق أثينا" و"ميثاق فلورنسا"</a:t>
            </a:r>
          </a:p>
          <a:p>
            <a:r>
              <a:rPr lang="ar-EG" dirty="0"/>
              <a:t>و"ميثاق لاهور"، </a:t>
            </a:r>
            <a:r>
              <a:rPr lang="ar-EG" dirty="0" err="1"/>
              <a:t>والتى</a:t>
            </a:r>
            <a:r>
              <a:rPr lang="ar-EG" dirty="0"/>
              <a:t> أقرتها هيئة اليونسكو كأساليب للتسجيل والتعامل مع </a:t>
            </a:r>
            <a:r>
              <a:rPr lang="ar-EG" dirty="0" err="1"/>
              <a:t>المبانى</a:t>
            </a:r>
            <a:r>
              <a:rPr lang="ar-EG" dirty="0"/>
              <a:t> التراثية والأثرية</a:t>
            </a:r>
            <a:r>
              <a:rPr lang="ar-EG" dirty="0" smtClean="0"/>
              <a:t>: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437585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smtClean="0"/>
              <a:t>نقلا عن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b="1" dirty="0"/>
              <a:t>أسس ومعايير التنسيق </a:t>
            </a:r>
            <a:r>
              <a:rPr lang="ar-EG" b="1" dirty="0" err="1" smtClean="0"/>
              <a:t>الحضارى</a:t>
            </a:r>
            <a:r>
              <a:rPr lang="ar-EG" b="1" dirty="0"/>
              <a:t> </a:t>
            </a:r>
            <a:r>
              <a:rPr lang="ar-EG" b="1" dirty="0" err="1" smtClean="0"/>
              <a:t>للمبانى</a:t>
            </a:r>
            <a:r>
              <a:rPr lang="ar-EG" b="1" dirty="0" smtClean="0"/>
              <a:t> </a:t>
            </a:r>
            <a:r>
              <a:rPr lang="ar-EG" b="1" dirty="0"/>
              <a:t>والمناطق التراثية وذات القيمة </a:t>
            </a:r>
            <a:r>
              <a:rPr lang="ar-EG" b="1" dirty="0" smtClean="0"/>
              <a:t>المتميزة المعتمدة </a:t>
            </a:r>
            <a:r>
              <a:rPr lang="ar-EG" b="1" dirty="0"/>
              <a:t>من المجلس الأعلى للتخطيط والتنمية </a:t>
            </a:r>
            <a:r>
              <a:rPr lang="ar-EG" b="1" dirty="0" smtClean="0"/>
              <a:t>العمرانية طبقاً </a:t>
            </a:r>
            <a:r>
              <a:rPr lang="ar-EG" b="1" dirty="0"/>
              <a:t>للقانون رقم ١١٩ لسنة ٢٠٠٨ </a:t>
            </a:r>
            <a:r>
              <a:rPr lang="ar-EG" b="1" dirty="0" err="1"/>
              <a:t>ولائحتة</a:t>
            </a:r>
            <a:r>
              <a:rPr lang="ar-EG" b="1" dirty="0"/>
              <a:t> التنفيذية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993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b="1" dirty="0"/>
              <a:t>١ التدعيم والتقوية </a:t>
            </a:r>
            <a:r>
              <a:rPr lang="ar-EG" b="1" dirty="0" smtClean="0"/>
              <a:t>-</a:t>
            </a:r>
            <a:endParaRPr lang="ar-EG" b="1" dirty="0"/>
          </a:p>
          <a:p>
            <a:r>
              <a:rPr lang="ar-EG" dirty="0"/>
              <a:t>يعنى الترميم </a:t>
            </a:r>
            <a:r>
              <a:rPr lang="ar-EG" dirty="0" err="1"/>
              <a:t>الإنشائى</a:t>
            </a:r>
            <a:r>
              <a:rPr lang="ar-EG" dirty="0"/>
              <a:t> للمبنى نتيجة تدهور حالته أو وجود تصدع أو شروخ أو انهيار </a:t>
            </a:r>
            <a:r>
              <a:rPr lang="ar-EG" dirty="0" err="1"/>
              <a:t>فى</a:t>
            </a:r>
            <a:r>
              <a:rPr lang="ar-EG" dirty="0"/>
              <a:t> بعض أجزاء منه، ويلزم اتخاذ تدابير</a:t>
            </a:r>
          </a:p>
          <a:p>
            <a:r>
              <a:rPr lang="ar-EG" dirty="0"/>
              <a:t>الأمان أثناء التعامل مع هذه </a:t>
            </a:r>
            <a:r>
              <a:rPr lang="ar-EG" dirty="0" err="1"/>
              <a:t>المبانى</a:t>
            </a:r>
            <a:r>
              <a:rPr lang="ar-EG" dirty="0"/>
              <a:t> الضعيفة بعمل صلبات قوية من الداخل والخارج حتى يتم الترميم بعد ذلك دون مخاطر.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7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EG" b="1" dirty="0"/>
              <a:t>٢ الترميم </a:t>
            </a:r>
            <a:r>
              <a:rPr lang="ar-EG" b="1" dirty="0" smtClean="0"/>
              <a:t>–</a:t>
            </a:r>
            <a:endParaRPr lang="en-US" b="1" dirty="0" smtClean="0"/>
          </a:p>
          <a:p>
            <a:r>
              <a:rPr lang="ar-EG" dirty="0" smtClean="0"/>
              <a:t>ترميم </a:t>
            </a:r>
            <a:r>
              <a:rPr lang="ar-EG" dirty="0"/>
              <a:t>المبنى هو إصلاحه أو إعادة حالته إلى ما كانت عليه ويكون ذلك</a:t>
            </a:r>
          </a:p>
          <a:p>
            <a:r>
              <a:rPr lang="ar-EG" dirty="0"/>
              <a:t>بعدة أساليب، وباستعمال نفس المواد مع تمييز القديم منها من الحديث، إذا</a:t>
            </a:r>
          </a:p>
          <a:p>
            <a:r>
              <a:rPr lang="ar-EG" dirty="0"/>
              <a:t>كان ذلك ممكناً. ويكون الترميم بواسطة خبراء وإخصائيين على علم بأسس</a:t>
            </a:r>
          </a:p>
          <a:p>
            <a:r>
              <a:rPr lang="ar-EG" dirty="0"/>
              <a:t>وأساليب الترميم منعاً للأخطاء </a:t>
            </a:r>
            <a:r>
              <a:rPr lang="ar-EG" dirty="0" err="1"/>
              <a:t>التى</a:t>
            </a:r>
            <a:r>
              <a:rPr lang="ar-EG" dirty="0"/>
              <a:t> تؤدى إلى ضياع قيمة </a:t>
            </a:r>
            <a:r>
              <a:rPr lang="ar-EG" dirty="0" err="1"/>
              <a:t>المبانى</a:t>
            </a:r>
            <a:r>
              <a:rPr lang="ar-EG" dirty="0"/>
              <a:t> التاريخية</a:t>
            </a:r>
          </a:p>
          <a:p>
            <a:r>
              <a:rPr lang="ar-EG" dirty="0"/>
              <a:t>أو الفنية. ويتم الترميم طبقاً للدراسات الفنية اللازمة </a:t>
            </a:r>
            <a:r>
              <a:rPr lang="ar-EG" dirty="0" err="1"/>
              <a:t>التى</a:t>
            </a:r>
            <a:r>
              <a:rPr lang="ar-EG" dirty="0"/>
              <a:t> تم إجراؤها</a:t>
            </a:r>
          </a:p>
          <a:p>
            <a:r>
              <a:rPr lang="ar-EG" dirty="0"/>
              <a:t>لتوثيق المبنى طبقاً للحالة الأصلية له. ويمكن أن يتبع الترميم أو التدعيم</a:t>
            </a:r>
          </a:p>
          <a:p>
            <a:r>
              <a:rPr lang="ar-EG" dirty="0"/>
              <a:t>( عمليات ترميم فنية دقيقة للأسقف والزخارف وأجزاء الواجهات. (شكل ٥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532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EG" b="1" dirty="0"/>
              <a:t>٣ التجديد والتحديث </a:t>
            </a:r>
            <a:r>
              <a:rPr lang="ar-EG" dirty="0" smtClean="0"/>
              <a:t>إمداد </a:t>
            </a:r>
            <a:r>
              <a:rPr lang="ar-EG" dirty="0"/>
              <a:t>المبنى </a:t>
            </a:r>
            <a:r>
              <a:rPr lang="ar-EG" dirty="0" err="1"/>
              <a:t>التراثى</a:t>
            </a:r>
            <a:r>
              <a:rPr lang="ar-EG" dirty="0"/>
              <a:t> بالوسائل التقنية اللازمة لتحديثه (شبكات تكييف هواء-</a:t>
            </a:r>
          </a:p>
          <a:p>
            <a:r>
              <a:rPr lang="ar-EG" dirty="0"/>
              <a:t>كهرباء- تليفون – إطفاء حريق – إنذار - انترنت)، كما يشمل أيضاً تجديد</a:t>
            </a:r>
          </a:p>
          <a:p>
            <a:r>
              <a:rPr lang="ar-EG" dirty="0"/>
              <a:t>شبكات المياه والصرف </a:t>
            </a:r>
            <a:r>
              <a:rPr lang="ar-EG" dirty="0" err="1"/>
              <a:t>الصحى</a:t>
            </a:r>
            <a:r>
              <a:rPr lang="ar-EG" dirty="0"/>
              <a:t> وشبكات الكهرباء أو الإطفاء الذاتي. وعند</a:t>
            </a:r>
          </a:p>
          <a:p>
            <a:r>
              <a:rPr lang="ar-EG" dirty="0"/>
              <a:t>تحديث المبنى يراعى عدم المساس بالمكونات الأساسية له وبخصائصه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38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20000"/>
          </a:bodyPr>
          <a:lstStyle/>
          <a:p>
            <a:r>
              <a:rPr lang="ar-EG" b="1" dirty="0"/>
              <a:t>إعادة التأهيل وإعادة الاستعمال المتوافق: -٦-١</a:t>
            </a:r>
          </a:p>
          <a:p>
            <a:r>
              <a:rPr lang="ar-EG" dirty="0"/>
              <a:t>إحداث بعض تغيرات معمارية أو إنشائية بالمبنى ليتوافق مع وظيفته الجديدة،</a:t>
            </a:r>
          </a:p>
          <a:p>
            <a:r>
              <a:rPr lang="ar-EG" dirty="0"/>
              <a:t>مثل إضافة بعض الخدمات بأسلوب غير ضار، كاستخدام بعض الوكالات</a:t>
            </a:r>
          </a:p>
          <a:p>
            <a:r>
              <a:rPr lang="ar-EG" dirty="0"/>
              <a:t>كفنادق صغيرة، أو إضافة حمام أو مطبخ بغرض تحديث العقارات القديمة</a:t>
            </a:r>
          </a:p>
          <a:p>
            <a:r>
              <a:rPr lang="ar-EG" dirty="0"/>
              <a:t>دون الإضرار بطابعها </a:t>
            </a:r>
            <a:r>
              <a:rPr lang="ar-EG" dirty="0" err="1"/>
              <a:t>المعمارى</a:t>
            </a:r>
            <a:r>
              <a:rPr lang="ar-EG" dirty="0"/>
              <a:t> </a:t>
            </a:r>
            <a:r>
              <a:rPr lang="ar-EG" dirty="0" err="1"/>
              <a:t>التراثى</a:t>
            </a:r>
            <a:r>
              <a:rPr lang="ar-EG" dirty="0"/>
              <a:t>. وعادة ما يكون إعادة الاستعمال</a:t>
            </a:r>
          </a:p>
          <a:p>
            <a:r>
              <a:rPr lang="ar-EG" dirty="0"/>
              <a:t>هدفه استغلال المبنى بطريقة اقتصادية. وفى هذه الحالة يجب أن يكون</a:t>
            </a:r>
          </a:p>
          <a:p>
            <a:r>
              <a:rPr lang="ar-EG" dirty="0"/>
              <a:t>الاستعمال الجديد للمبنى مناسباً، لذلك يطلق عليه إعادة الاستعمال المتوافق.</a:t>
            </a:r>
          </a:p>
          <a:p>
            <a:r>
              <a:rPr lang="ar-EG" dirty="0"/>
              <a:t>ويمكن إعادة بناء بعض الأجزاء </a:t>
            </a:r>
            <a:r>
              <a:rPr lang="ar-EG" dirty="0" err="1"/>
              <a:t>التى</a:t>
            </a:r>
            <a:r>
              <a:rPr lang="ar-EG" dirty="0"/>
              <a:t> فقدت من المبنى بالاستعانة</a:t>
            </a:r>
          </a:p>
          <a:p>
            <a:r>
              <a:rPr lang="ar-EG" dirty="0"/>
              <a:t>( بالرسومات والصور والوثائق المتوفرة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296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ar-EG" b="1" dirty="0"/>
              <a:t>تحديد الاستعمال المناسب للمبنى ضمن المنطقة التراثية: -٦-١</a:t>
            </a:r>
          </a:p>
          <a:p>
            <a:r>
              <a:rPr lang="ar-EG" dirty="0"/>
              <a:t>ضرورة وضع خطة توظيف </a:t>
            </a:r>
            <a:r>
              <a:rPr lang="ar-EG" dirty="0" err="1"/>
              <a:t>للمبانى</a:t>
            </a:r>
            <a:r>
              <a:rPr lang="ar-EG" dirty="0"/>
              <a:t> التراثية تتماشى مع الاستعمالات السائدة</a:t>
            </a:r>
          </a:p>
          <a:p>
            <a:r>
              <a:rPr lang="ar-EG" dirty="0" err="1"/>
              <a:t>فى</a:t>
            </a:r>
            <a:r>
              <a:rPr lang="ar-EG" dirty="0"/>
              <a:t> الشارع أو الحى أو المنطقة القائمة بها؛ فعلى سبيل المثال إذا كانت</a:t>
            </a:r>
          </a:p>
          <a:p>
            <a:r>
              <a:rPr lang="ar-EG" dirty="0"/>
              <a:t>المنطقة تجارية يسمح بتوظيف الدور </a:t>
            </a:r>
            <a:r>
              <a:rPr lang="ar-EG" dirty="0" err="1"/>
              <a:t>الأرضى</a:t>
            </a:r>
            <a:r>
              <a:rPr lang="ar-EG" dirty="0"/>
              <a:t> من المبنى تجارياً، وإذا كان</a:t>
            </a:r>
          </a:p>
          <a:p>
            <a:r>
              <a:rPr lang="ar-EG" dirty="0"/>
              <a:t>الاستعمال السكنى هو الغالب </a:t>
            </a:r>
            <a:r>
              <a:rPr lang="ar-EG" dirty="0" err="1"/>
              <a:t>فى</a:t>
            </a:r>
            <a:r>
              <a:rPr lang="ar-EG" dirty="0"/>
              <a:t> المنطقة وكانت </a:t>
            </a:r>
            <a:r>
              <a:rPr lang="ar-EG" dirty="0" err="1"/>
              <a:t>المبانى</a:t>
            </a:r>
            <a:r>
              <a:rPr lang="ar-EG" dirty="0"/>
              <a:t> التراثية أيضاً سكنية،</a:t>
            </a:r>
          </a:p>
          <a:p>
            <a:r>
              <a:rPr lang="ar-EG" dirty="0"/>
              <a:t>فالملائم هو عدم التصريح بإضافة نشاط تجارى أو غيره من الأنشطة </a:t>
            </a:r>
            <a:r>
              <a:rPr lang="ar-EG" dirty="0" err="1"/>
              <a:t>فى</a:t>
            </a:r>
            <a:r>
              <a:rPr lang="ar-EG" dirty="0"/>
              <a:t> هذا</a:t>
            </a:r>
          </a:p>
          <a:p>
            <a:r>
              <a:rPr lang="ar-EG" dirty="0"/>
              <a:t>( الجزء من الشارع - الحي، لتأكيد طبيعته وخصوصيته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519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قصر سعيد حليم بشارع </a:t>
            </a:r>
            <a:r>
              <a:rPr lang="ar-EG" dirty="0" err="1" smtClean="0"/>
              <a:t>شامبليون</a:t>
            </a:r>
            <a:r>
              <a:rPr lang="ar-EG" dirty="0" smtClean="0"/>
              <a:t> وهو في حاجه لعملية ترميم لاستعادة الحالة الاصلية له.</a:t>
            </a:r>
            <a:endParaRPr lang="en-US" dirty="0"/>
          </a:p>
        </p:txBody>
      </p:sp>
      <p:pic>
        <p:nvPicPr>
          <p:cNvPr id="2050" name="Picture 2" descr="C:\Users\mahgoub.arch\Desktop\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7" r="18546" b="17259"/>
          <a:stretch/>
        </p:blipFill>
        <p:spPr bwMode="auto">
          <a:xfrm>
            <a:off x="1907704" y="2852936"/>
            <a:ext cx="5256584" cy="388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8662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r>
              <a:rPr lang="ar-EG" b="1" dirty="0"/>
              <a:t>إعادة البناء: </a:t>
            </a:r>
            <a:r>
              <a:rPr lang="ar-EG" b="1" dirty="0" smtClean="0"/>
              <a:t>-</a:t>
            </a:r>
            <a:endParaRPr lang="en-US" b="1" dirty="0" smtClean="0"/>
          </a:p>
          <a:p>
            <a:r>
              <a:rPr lang="ar-EG" dirty="0" smtClean="0"/>
              <a:t>إعادة </a:t>
            </a:r>
            <a:r>
              <a:rPr lang="ar-EG" dirty="0"/>
              <a:t>إنشاء المبنى </a:t>
            </a:r>
            <a:r>
              <a:rPr lang="ar-EG" dirty="0" err="1"/>
              <a:t>التراثى</a:t>
            </a:r>
            <a:r>
              <a:rPr lang="ar-EG" dirty="0"/>
              <a:t> أو أجزاء كبيرة منه بصورته الأصلية، وذلك</a:t>
            </a:r>
          </a:p>
          <a:p>
            <a:r>
              <a:rPr lang="ar-EG" dirty="0"/>
              <a:t>بأساليب إنشاء حديثة طبقاً لقرار خبراء التراث </a:t>
            </a:r>
            <a:r>
              <a:rPr lang="ar-EG" dirty="0" err="1"/>
              <a:t>المعمارى</a:t>
            </a:r>
            <a:r>
              <a:rPr lang="ar-EG" dirty="0"/>
              <a:t>، تحقيقاً لهدف</a:t>
            </a:r>
          </a:p>
          <a:p>
            <a:r>
              <a:rPr lang="ar-EG" dirty="0" err="1"/>
              <a:t>اجتماعى</a:t>
            </a:r>
            <a:r>
              <a:rPr lang="ar-EG" dirty="0"/>
              <a:t> أو </a:t>
            </a:r>
            <a:r>
              <a:rPr lang="ar-EG" dirty="0" err="1"/>
              <a:t>قومى</a:t>
            </a:r>
            <a:r>
              <a:rPr lang="ar-EG" dirty="0"/>
              <a:t> بغرض إعادة إحياء منطقة أو مبنى له قيمة خاصة؛ مثل</a:t>
            </a:r>
          </a:p>
          <a:p>
            <a:r>
              <a:rPr lang="ar-EG" dirty="0"/>
              <a:t>فكرة إعادة إنشاء الأوبرا الخديوية بوسط القاهرة - بعد احتراقها </a:t>
            </a:r>
            <a:r>
              <a:rPr lang="ar-EG" dirty="0" err="1"/>
              <a:t>فى</a:t>
            </a:r>
            <a:r>
              <a:rPr lang="ar-EG" dirty="0"/>
              <a:t> عام</a:t>
            </a:r>
          </a:p>
          <a:p>
            <a:r>
              <a:rPr lang="ar-EG" dirty="0"/>
              <a:t>١٩٧١ - لأهميتها التراثية الفائقة، كما تم إعادة بناء مكتبة الإسكندرية </a:t>
            </a:r>
            <a:r>
              <a:rPr lang="ar-EG" dirty="0" err="1"/>
              <a:t>فى</a:t>
            </a:r>
            <a:endParaRPr lang="ar-EG" dirty="0"/>
          </a:p>
          <a:p>
            <a:r>
              <a:rPr lang="ar-EG" dirty="0"/>
              <a:t>مكانها بأسلوب حديث، حيث أنه لم يتم التعرف على شكلها </a:t>
            </a:r>
            <a:r>
              <a:rPr lang="ar-EG" dirty="0" err="1"/>
              <a:t>الأصلى</a:t>
            </a:r>
            <a:r>
              <a:rPr lang="ar-EG" dirty="0"/>
              <a:t>. ويفضل</a:t>
            </a:r>
          </a:p>
          <a:p>
            <a:r>
              <a:rPr lang="ar-EG" dirty="0"/>
              <a:t>دائماً إعادة البناء بنفس شكل المبنى </a:t>
            </a:r>
            <a:r>
              <a:rPr lang="ar-EG" dirty="0" err="1"/>
              <a:t>التراثى</a:t>
            </a:r>
            <a:r>
              <a:rPr lang="ar-EG" dirty="0"/>
              <a:t> </a:t>
            </a:r>
            <a:r>
              <a:rPr lang="ar-EG" dirty="0" err="1"/>
              <a:t>الأصلى</a:t>
            </a:r>
            <a:r>
              <a:rPr lang="ar-EG" dirty="0"/>
              <a:t> إذا كان معروفاً.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007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hgoub.arch\Desktop\3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63" b="12633"/>
          <a:stretch/>
        </p:blipFill>
        <p:spPr bwMode="auto">
          <a:xfrm>
            <a:off x="2051720" y="188640"/>
            <a:ext cx="5415880" cy="4785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683568" y="5072117"/>
            <a:ext cx="795637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عقار 51 شارع قصر </a:t>
            </a:r>
            <a:r>
              <a:rPr lang="ar-EG" sz="32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االنيل</a:t>
            </a:r>
            <a:r>
              <a:rPr lang="ar-EG" sz="3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بعد ترميمه وتجديده</a:t>
            </a:r>
            <a:endParaRPr lang="ar-SA" sz="32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57031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598</Words>
  <Application>Microsoft Office PowerPoint</Application>
  <PresentationFormat>عرض على الشاشة (3:4)‏</PresentationFormat>
  <Paragraphs>50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أساليب الحفاظ على المبانى التراثية وصيانتها: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نقلا عن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mahgoub.arch</dc:creator>
  <cp:lastModifiedBy>mahgoub.arch</cp:lastModifiedBy>
  <cp:revision>5</cp:revision>
  <dcterms:created xsi:type="dcterms:W3CDTF">2020-03-18T21:15:46Z</dcterms:created>
  <dcterms:modified xsi:type="dcterms:W3CDTF">2020-03-19T08:14:09Z</dcterms:modified>
</cp:coreProperties>
</file>