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264" r:id="rId8"/>
    <p:sldId id="265" r:id="rId9"/>
    <p:sldId id="266" r:id="rId10"/>
    <p:sldId id="267" r:id="rId11"/>
    <p:sldId id="268" r:id="rId12"/>
    <p:sldId id="269" r:id="rId13"/>
    <p:sldId id="263" r:id="rId14"/>
    <p:sldId id="271" r:id="rId15"/>
    <p:sldId id="272" r:id="rId16"/>
    <p:sldId id="273" r:id="rId17"/>
    <p:sldId id="274" r:id="rId18"/>
    <p:sldId id="275" r:id="rId19"/>
    <p:sldId id="276" r:id="rId20"/>
    <p:sldId id="278" r:id="rId21"/>
    <p:sldId id="279" r:id="rId22"/>
    <p:sldId id="280" r:id="rId23"/>
    <p:sldId id="281" r:id="rId24"/>
    <p:sldId id="282" r:id="rId25"/>
    <p:sldId id="283" r:id="rId26"/>
    <p:sldId id="284" r:id="rId27"/>
    <p:sldId id="285" r:id="rId28"/>
    <p:sldId id="286" r:id="rId2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4578" autoAdjust="0"/>
    <p:restoredTop sz="86329" autoAdjust="0"/>
  </p:normalViewPr>
  <p:slideViewPr>
    <p:cSldViewPr>
      <p:cViewPr varScale="1">
        <p:scale>
          <a:sx n="43" d="100"/>
          <a:sy n="43" d="100"/>
        </p:scale>
        <p:origin x="-906" y="-96"/>
      </p:cViewPr>
      <p:guideLst>
        <p:guide orient="horz" pos="2160"/>
        <p:guide pos="2880"/>
      </p:guideLst>
    </p:cSldViewPr>
  </p:slideViewPr>
  <p:outlineViewPr>
    <p:cViewPr>
      <p:scale>
        <a:sx n="33" d="100"/>
        <a:sy n="33" d="100"/>
      </p:scale>
      <p:origin x="0" y="26598"/>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3/16/2020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3/16/2020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3/16/2020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3/16/2020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3/16/2020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3/16/2020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3/16/2020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3/16/2020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ar-EG" dirty="0" smtClean="0"/>
              <a:t>قاعة بحث أثرى – الفرقة الثالثة آثار مصرى</a:t>
            </a:r>
            <a:br>
              <a:rPr lang="ar-EG" dirty="0" smtClean="0"/>
            </a:br>
            <a:r>
              <a:rPr lang="ar-EG" dirty="0" smtClean="0"/>
              <a:t>أهمية الهامش – محاضرة يوم </a:t>
            </a:r>
            <a:r>
              <a:rPr lang="ar-EG" smtClean="0"/>
              <a:t>السبت </a:t>
            </a:r>
            <a:r>
              <a:rPr lang="ar-EG" smtClean="0"/>
              <a:t>14-3</a:t>
            </a:r>
            <a:endParaRPr lang="ar-EG" dirty="0"/>
          </a:p>
        </p:txBody>
      </p:sp>
      <p:sp>
        <p:nvSpPr>
          <p:cNvPr id="3" name="Content Placeholder 2"/>
          <p:cNvSpPr>
            <a:spLocks noGrp="1"/>
          </p:cNvSpPr>
          <p:nvPr>
            <p:ph idx="1"/>
          </p:nvPr>
        </p:nvSpPr>
        <p:spPr/>
        <p:txBody>
          <a:bodyPr>
            <a:normAutofit lnSpcReduction="10000"/>
          </a:bodyPr>
          <a:lstStyle/>
          <a:p>
            <a:pPr marL="0" indent="0" algn="r">
              <a:buNone/>
            </a:pPr>
            <a:r>
              <a:rPr lang="ar-EG" dirty="0"/>
              <a:t>	</a:t>
            </a:r>
            <a:r>
              <a:rPr lang="ar-EG" b="1" dirty="0"/>
              <a:t>تكتب الهوامش فى أسفل صفحات البحث بعد أن يضع الباحث سطرا قصيرا أسفل الصفحة، ويعمل حساب عدد سطور الهامش. والبعض يجمع هوامش كل فصل على حدة فى نهاية الفصل، والطريقة الأولى مفضلة لأنه أيسر على القارىء تتبع الهامش الموجود فى نفس الصفحة </a:t>
            </a:r>
            <a:r>
              <a:rPr lang="ar-EG" b="1" dirty="0" smtClean="0"/>
              <a:t>بدلا من </a:t>
            </a:r>
            <a:r>
              <a:rPr lang="ar-EG" b="1" dirty="0"/>
              <a:t>الرجوع بين حين وآخر لنهاية الفصل. </a:t>
            </a:r>
          </a:p>
          <a:p>
            <a:pPr marL="0" indent="0" algn="r">
              <a:buNone/>
            </a:pPr>
            <a:r>
              <a:rPr lang="ar-EG" b="1" dirty="0"/>
              <a:t>	والهامش لا يقل أهمية عن صلب البحث بل انه الدليل على الجهد الذى بذله الباحث، وعلى مدى اعتماده على المصادر والمراجع وتدعيم بحثه بها.</a:t>
            </a:r>
          </a:p>
          <a:p>
            <a:pPr algn="r"/>
            <a:endParaRPr lang="ar-EG" dirty="0"/>
          </a:p>
        </p:txBody>
      </p:sp>
    </p:spTree>
    <p:extLst>
      <p:ext uri="{BB962C8B-B14F-4D97-AF65-F5344CB8AC3E}">
        <p14:creationId xmlns:p14="http://schemas.microsoft.com/office/powerpoint/2010/main" val="182180194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EG" dirty="0" smtClean="0"/>
              <a:t>الاستخدام الرابع والخامس للهامش</a:t>
            </a:r>
            <a:endParaRPr lang="ar-EG" dirty="0"/>
          </a:p>
        </p:txBody>
      </p:sp>
      <p:sp>
        <p:nvSpPr>
          <p:cNvPr id="3" name="Content Placeholder 2"/>
          <p:cNvSpPr>
            <a:spLocks noGrp="1"/>
          </p:cNvSpPr>
          <p:nvPr>
            <p:ph idx="1"/>
          </p:nvPr>
        </p:nvSpPr>
        <p:spPr/>
        <p:txBody>
          <a:bodyPr/>
          <a:lstStyle/>
          <a:p>
            <a:pPr marL="0" indent="0" algn="r">
              <a:buNone/>
            </a:pPr>
            <a:r>
              <a:rPr lang="ar-EG" dirty="0"/>
              <a:t>	</a:t>
            </a:r>
            <a:r>
              <a:rPr lang="ar-EG" b="1" dirty="0"/>
              <a:t>4- كذلك يستخدم الهامش لشرح أو توضيح معنى اصطلاح أو تعبير وجد الباحث أنه لا يصح وضعه فى المتن.</a:t>
            </a:r>
          </a:p>
          <a:p>
            <a:pPr marL="0" indent="0" algn="r">
              <a:buNone/>
            </a:pPr>
            <a:r>
              <a:rPr lang="ar-EG" b="1" dirty="0"/>
              <a:t>	5- كذلك يستخدم الهامش للإشارة إلى أن قضية عولجت فى مكان آخر فى البحث، وذلك لكى يتجنب الباحث التكرار.</a:t>
            </a:r>
          </a:p>
          <a:p>
            <a:pPr algn="r"/>
            <a:endParaRPr lang="ar-EG" dirty="0"/>
          </a:p>
        </p:txBody>
      </p:sp>
    </p:spTree>
    <p:extLst>
      <p:ext uri="{BB962C8B-B14F-4D97-AF65-F5344CB8AC3E}">
        <p14:creationId xmlns:p14="http://schemas.microsoft.com/office/powerpoint/2010/main" val="81579842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EG" dirty="0" smtClean="0"/>
              <a:t>الاستخدام السادس للهامش</a:t>
            </a:r>
            <a:endParaRPr lang="ar-EG" dirty="0"/>
          </a:p>
        </p:txBody>
      </p:sp>
      <p:sp>
        <p:nvSpPr>
          <p:cNvPr id="3" name="Content Placeholder 2"/>
          <p:cNvSpPr>
            <a:spLocks noGrp="1"/>
          </p:cNvSpPr>
          <p:nvPr>
            <p:ph idx="1"/>
          </p:nvPr>
        </p:nvSpPr>
        <p:spPr/>
        <p:txBody>
          <a:bodyPr/>
          <a:lstStyle/>
          <a:p>
            <a:pPr marL="0" indent="0" algn="r">
              <a:buNone/>
            </a:pPr>
            <a:r>
              <a:rPr lang="ar-EG" dirty="0"/>
              <a:t>	</a:t>
            </a:r>
            <a:r>
              <a:rPr lang="ar-EG" sz="3600" b="1" dirty="0"/>
              <a:t>6-وقد يستخدم الهامش لتصويب لفظ ورد فى الأصل وحرص الباحث أن يذكره فى المتن بنصه لكى يشير لصحته فى الحاشية. وهكذا يستخدم الهامش لذكر تفاصيل واشارات وتوضيحات وللاحالة على مصادر أو مراجع أخرى فى </a:t>
            </a:r>
            <a:r>
              <a:rPr lang="ar-EG" sz="3600" dirty="0"/>
              <a:t>البحث</a:t>
            </a:r>
            <a:r>
              <a:rPr lang="ar-EG" dirty="0"/>
              <a:t>.</a:t>
            </a:r>
          </a:p>
        </p:txBody>
      </p:sp>
    </p:spTree>
    <p:extLst>
      <p:ext uri="{BB962C8B-B14F-4D97-AF65-F5344CB8AC3E}">
        <p14:creationId xmlns:p14="http://schemas.microsoft.com/office/powerpoint/2010/main" val="265800188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EG" dirty="0" smtClean="0"/>
              <a:t>خاتمة البحث</a:t>
            </a:r>
            <a:endParaRPr lang="ar-EG" dirty="0"/>
          </a:p>
        </p:txBody>
      </p:sp>
      <p:sp>
        <p:nvSpPr>
          <p:cNvPr id="3" name="Content Placeholder 2"/>
          <p:cNvSpPr>
            <a:spLocks noGrp="1"/>
          </p:cNvSpPr>
          <p:nvPr>
            <p:ph idx="1"/>
          </p:nvPr>
        </p:nvSpPr>
        <p:spPr/>
        <p:txBody>
          <a:bodyPr>
            <a:normAutofit fontScale="92500" lnSpcReduction="20000"/>
          </a:bodyPr>
          <a:lstStyle/>
          <a:p>
            <a:pPr marL="0" indent="0" algn="r">
              <a:buNone/>
            </a:pPr>
            <a:r>
              <a:rPr lang="ar-EG" sz="3500" b="1" dirty="0" smtClean="0"/>
              <a:t> </a:t>
            </a:r>
            <a:r>
              <a:rPr lang="ar-EG" sz="3500" b="1" dirty="0"/>
              <a:t>فى الخاتمة يجمل الباحث النتائج المتعددة التى وصل إليها بعد كل هذا الجهد. يجملها الباحث فى إيجاز دون الدخول فى تفاصيل، ولا يجب بحال ما أن يناقش الباحث فى الخاتمة قضية جديدة، ولذا تقتصر مهمة الخاتمة على إبراز النتائج التى توصل إليها الباحث والاضافات الجديدة التى أضافها لمعلوماتنا السابقة وما صححه من آراء متداولة. ولذا لا تتعدى الخاتمة عادة بضعة صفحات. لكن لها أهميتها بلا شك فهى تمثل خلاصة النتائج التى توصل إليها الباحث. وقد يشير فيها الباحث فى النهاية إلى القضايا الأخرى التى لم يصل فيها لنتيجة حاسمة أو إلى المرحلة التالية التى ستكون موضع بحث آخر له فى المستقبل</a:t>
            </a:r>
            <a:r>
              <a:rPr lang="ar-EG" dirty="0"/>
              <a:t>.</a:t>
            </a:r>
          </a:p>
        </p:txBody>
      </p:sp>
    </p:spTree>
    <p:extLst>
      <p:ext uri="{BB962C8B-B14F-4D97-AF65-F5344CB8AC3E}">
        <p14:creationId xmlns:p14="http://schemas.microsoft.com/office/powerpoint/2010/main" val="145746923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EG" dirty="0" smtClean="0"/>
              <a:t>ملاحق البحث</a:t>
            </a:r>
            <a:endParaRPr lang="ar-EG" dirty="0"/>
          </a:p>
        </p:txBody>
      </p:sp>
      <p:sp>
        <p:nvSpPr>
          <p:cNvPr id="3" name="Content Placeholder 2"/>
          <p:cNvSpPr>
            <a:spLocks noGrp="1"/>
          </p:cNvSpPr>
          <p:nvPr>
            <p:ph idx="1"/>
          </p:nvPr>
        </p:nvSpPr>
        <p:spPr/>
        <p:txBody>
          <a:bodyPr>
            <a:normAutofit fontScale="92500" lnSpcReduction="20000"/>
          </a:bodyPr>
          <a:lstStyle/>
          <a:p>
            <a:pPr marL="0" indent="0" algn="r">
              <a:buNone/>
            </a:pPr>
            <a:r>
              <a:rPr lang="ar-EG" dirty="0"/>
              <a:t>	</a:t>
            </a:r>
            <a:r>
              <a:rPr lang="ar-EG" sz="3500" dirty="0"/>
              <a:t>1</a:t>
            </a:r>
            <a:r>
              <a:rPr lang="ar-EG" sz="3500" b="1" dirty="0"/>
              <a:t>- قد يكون لدى الباحث من الوثائق الأصلية </a:t>
            </a:r>
            <a:r>
              <a:rPr lang="ar-EG" sz="3500" b="1" dirty="0" smtClean="0"/>
              <a:t>غير المنشورة </a:t>
            </a:r>
            <a:r>
              <a:rPr lang="ar-EG" sz="3500" b="1" dirty="0"/>
              <a:t>ما يريد أن يلحقه ببحثه، أو قد تكون بعض الوثائق قد نشرت لكن فى كتاب يصعب حصول الباحث عليه. وإذا كانت الوثائق التى سينشرها الباحث كثيرة بحيث يصبح حجم الرسالة غير معقول، يحسن أن يكون الملحق مستقلا بذاته، إلا اذا اقتصر الباحث على نشر مختارات فقط من الأصول التاريخية التى رجع إليها. وقد تشتمل ملاحق البحث على الخرائط التى تخدم البحث وتوضح الأماكن أو المواقع الهامة. وقد يجد الباحث أن يلحق ببحث بعض البيانات الأخرى التى يرى انها تخدم البحث، وانه يهمه أن يضعها فى متناول القارىء مما لا يجب أن يحتويه المتن نفسه</a:t>
            </a:r>
            <a:r>
              <a:rPr lang="ar-EG" dirty="0"/>
              <a:t>.</a:t>
            </a:r>
          </a:p>
          <a:p>
            <a:pPr algn="r"/>
            <a:endParaRPr lang="ar-EG" dirty="0"/>
          </a:p>
        </p:txBody>
      </p:sp>
    </p:spTree>
    <p:extLst>
      <p:ext uri="{BB962C8B-B14F-4D97-AF65-F5344CB8AC3E}">
        <p14:creationId xmlns:p14="http://schemas.microsoft.com/office/powerpoint/2010/main" val="110458558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EG" dirty="0" smtClean="0"/>
              <a:t>مكتبة البحث</a:t>
            </a:r>
            <a:endParaRPr lang="ar-EG" dirty="0"/>
          </a:p>
        </p:txBody>
      </p:sp>
      <p:sp>
        <p:nvSpPr>
          <p:cNvPr id="3" name="Content Placeholder 2"/>
          <p:cNvSpPr>
            <a:spLocks noGrp="1"/>
          </p:cNvSpPr>
          <p:nvPr>
            <p:ph idx="1"/>
          </p:nvPr>
        </p:nvSpPr>
        <p:spPr/>
        <p:txBody>
          <a:bodyPr/>
          <a:lstStyle/>
          <a:p>
            <a:pPr marL="0" indent="0" algn="r">
              <a:buNone/>
            </a:pPr>
            <a:r>
              <a:rPr lang="ar-EG" dirty="0"/>
              <a:t>	</a:t>
            </a:r>
            <a:r>
              <a:rPr lang="ar-EG" sz="3600" b="1" dirty="0"/>
              <a:t>سادسا مكتبة البحث ( المصادر والمراجع ) : تشتمل على قائمة تفصيلية بالأصول والمصادر </a:t>
            </a:r>
            <a:r>
              <a:rPr lang="ar-EG" sz="3600" b="1" dirty="0" smtClean="0"/>
              <a:t>والمراجع والدوريات التى </a:t>
            </a:r>
            <a:r>
              <a:rPr lang="ar-EG" sz="3600" b="1" dirty="0"/>
              <a:t>رجع إليها الباحث. </a:t>
            </a:r>
          </a:p>
        </p:txBody>
      </p:sp>
    </p:spTree>
    <p:extLst>
      <p:ext uri="{BB962C8B-B14F-4D97-AF65-F5344CB8AC3E}">
        <p14:creationId xmlns:p14="http://schemas.microsoft.com/office/powerpoint/2010/main" val="155981630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EG" dirty="0" smtClean="0"/>
              <a:t>كتابة المراجع</a:t>
            </a:r>
            <a:endParaRPr lang="ar-EG" dirty="0"/>
          </a:p>
        </p:txBody>
      </p:sp>
      <p:sp>
        <p:nvSpPr>
          <p:cNvPr id="3" name="Content Placeholder 2"/>
          <p:cNvSpPr>
            <a:spLocks noGrp="1"/>
          </p:cNvSpPr>
          <p:nvPr>
            <p:ph idx="1"/>
          </p:nvPr>
        </p:nvSpPr>
        <p:spPr/>
        <p:txBody>
          <a:bodyPr>
            <a:normAutofit fontScale="92500" lnSpcReduction="10000"/>
          </a:bodyPr>
          <a:lstStyle/>
          <a:p>
            <a:pPr marL="0" indent="0" algn="r">
              <a:buNone/>
            </a:pPr>
            <a:r>
              <a:rPr lang="ar-EG" dirty="0"/>
              <a:t>	</a:t>
            </a:r>
            <a:r>
              <a:rPr lang="ar-EG" b="1" dirty="0"/>
              <a:t>وعند كتابة المراجع العربية والمصرية يذكر اسم المؤلف أولا (اسم الشهرة أو العائلة) ثم بقية الاسم وبعده نقطتان أفقيتان، ثم اسم الكتاب كاملا، وبيان الأجزاء المستخدمة. واذا كان المرجع المستخدم مترجما يشار للمترجم، ومثال على ذلك : ( يكتب مثال لكتاب مترجم انجلز، فردريك : التفسير الاشتراكى للتاريخ، ترجمة راشد البراوى، القاهرة 1947م، ص 27. وترتب المراجع أبجديا بحسب أسماء المؤلفين، وتستبعد عند الترتيب أداة التعريف (ال). ونحرص هنا فى مكتبة البحث على أن نكتب أسماء المؤلفين والكتب والبيانات عنها كاملة وسنة الطبعة المستخدمة فعلا فى البحث.</a:t>
            </a:r>
          </a:p>
        </p:txBody>
      </p:sp>
    </p:spTree>
    <p:extLst>
      <p:ext uri="{BB962C8B-B14F-4D97-AF65-F5344CB8AC3E}">
        <p14:creationId xmlns:p14="http://schemas.microsoft.com/office/powerpoint/2010/main" val="149349333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EG" dirty="0" smtClean="0"/>
              <a:t>كتابة المراجع الأجنبية</a:t>
            </a:r>
            <a:endParaRPr lang="ar-EG" dirty="0"/>
          </a:p>
        </p:txBody>
      </p:sp>
      <p:sp>
        <p:nvSpPr>
          <p:cNvPr id="3" name="Content Placeholder 2"/>
          <p:cNvSpPr>
            <a:spLocks noGrp="1"/>
          </p:cNvSpPr>
          <p:nvPr>
            <p:ph idx="1"/>
          </p:nvPr>
        </p:nvSpPr>
        <p:spPr/>
        <p:txBody>
          <a:bodyPr/>
          <a:lstStyle/>
          <a:p>
            <a:pPr marL="0" indent="0" algn="r">
              <a:buNone/>
            </a:pPr>
            <a:r>
              <a:rPr lang="ar-EG" dirty="0"/>
              <a:t>	</a:t>
            </a:r>
            <a:r>
              <a:rPr lang="ar-EG" sz="3600" b="1" dirty="0"/>
              <a:t>وبالنسبة لكتابة المراجع الأجنبية : يراعى فيها نفس الملاحظات السالفة الذكر من حيث كتابة اسم المؤلف (اسم الشهرة أو العائلة)  ثم بقية الاسم كاملا أو مجرد رموز، فاسم الكتاب والأجزاء المستخدمة منه، وترتب فيما بينها أبجديا حسب أسماء الشهرة للمؤلفين مثل : </a:t>
            </a:r>
            <a:r>
              <a:rPr lang="en-US" sz="3600" b="1" dirty="0" err="1"/>
              <a:t>Gardnier,G.A</a:t>
            </a:r>
            <a:r>
              <a:rPr lang="en-US" sz="3600" b="1" dirty="0"/>
              <a:t>.: </a:t>
            </a:r>
            <a:r>
              <a:rPr lang="en-US" b="1" dirty="0"/>
              <a:t>Egyptian Grammar, Oxford, 1985,p.30 </a:t>
            </a:r>
            <a:endParaRPr lang="ar-EG" b="1" dirty="0"/>
          </a:p>
        </p:txBody>
      </p:sp>
    </p:spTree>
    <p:extLst>
      <p:ext uri="{BB962C8B-B14F-4D97-AF65-F5344CB8AC3E}">
        <p14:creationId xmlns:p14="http://schemas.microsoft.com/office/powerpoint/2010/main" val="74666995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EG" dirty="0" smtClean="0"/>
              <a:t>الدوريات</a:t>
            </a:r>
            <a:endParaRPr lang="ar-EG" dirty="0"/>
          </a:p>
        </p:txBody>
      </p:sp>
      <p:sp>
        <p:nvSpPr>
          <p:cNvPr id="3" name="Content Placeholder 2"/>
          <p:cNvSpPr>
            <a:spLocks noGrp="1"/>
          </p:cNvSpPr>
          <p:nvPr>
            <p:ph idx="1"/>
          </p:nvPr>
        </p:nvSpPr>
        <p:spPr/>
        <p:txBody>
          <a:bodyPr/>
          <a:lstStyle/>
          <a:p>
            <a:pPr marL="0" indent="0" algn="r">
              <a:buNone/>
            </a:pPr>
            <a:r>
              <a:rPr lang="ar-EG" dirty="0"/>
              <a:t>	</a:t>
            </a:r>
            <a:r>
              <a:rPr lang="ar-EG" sz="3600" b="1" dirty="0"/>
              <a:t>الدوريات </a:t>
            </a:r>
            <a:r>
              <a:rPr lang="ar-EG" sz="3600" b="1" dirty="0" smtClean="0"/>
              <a:t>: </a:t>
            </a:r>
            <a:r>
              <a:rPr lang="ar-EG" sz="3600" b="1" dirty="0"/>
              <a:t>يقصد بها المجلات التى تصدرها الجمعيات </a:t>
            </a:r>
            <a:r>
              <a:rPr lang="ar-EG" sz="3600" b="1" dirty="0" smtClean="0"/>
              <a:t>والهيئات العلمية المتخصصة والجامعات بمختلف اللغات، والتى تنشر فيها آخر الأبحاث وأحدثها، ولها أهمية لإنتظام صدورها مما ييسر نشر أحدث الأبحاث </a:t>
            </a:r>
            <a:r>
              <a:rPr lang="ar-EG" sz="3600" b="1" dirty="0"/>
              <a:t>بها. ويمكن أن تقسم الدوريات إلى </a:t>
            </a:r>
            <a:r>
              <a:rPr lang="ar-EG" b="1" dirty="0"/>
              <a:t>:</a:t>
            </a:r>
          </a:p>
        </p:txBody>
      </p:sp>
    </p:spTree>
    <p:extLst>
      <p:ext uri="{BB962C8B-B14F-4D97-AF65-F5344CB8AC3E}">
        <p14:creationId xmlns:p14="http://schemas.microsoft.com/office/powerpoint/2010/main" val="388975376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EG" dirty="0" smtClean="0"/>
              <a:t>الدوريات العربية</a:t>
            </a:r>
            <a:endParaRPr lang="ar-EG" dirty="0"/>
          </a:p>
        </p:txBody>
      </p:sp>
      <p:sp>
        <p:nvSpPr>
          <p:cNvPr id="3" name="Content Placeholder 2"/>
          <p:cNvSpPr>
            <a:spLocks noGrp="1"/>
          </p:cNvSpPr>
          <p:nvPr>
            <p:ph idx="1"/>
          </p:nvPr>
        </p:nvSpPr>
        <p:spPr/>
        <p:txBody>
          <a:bodyPr/>
          <a:lstStyle/>
          <a:p>
            <a:pPr marL="0" indent="0" algn="r">
              <a:buNone/>
            </a:pPr>
            <a:r>
              <a:rPr lang="ar-EG" dirty="0"/>
              <a:t>	</a:t>
            </a:r>
            <a:r>
              <a:rPr lang="ar-EG" sz="3600" b="1" dirty="0"/>
              <a:t>دوريات تصدر باللغة العربية.    -  دوريات تصدر باللغات الأجنبية. ويذكر اسم كاتب المقال بنفس الطريقة السالفة، ثم عنوان المقال، واسم الدورية، والعدد، وتاريخ صدوره : صالح، عبد العزير : الأبواب الوهمية، مجلة كلية الآثار – القاهرة، 1942، ص 23</a:t>
            </a:r>
            <a:r>
              <a:rPr lang="ar-EG" sz="3600" b="1" dirty="0" smtClean="0"/>
              <a:t>. </a:t>
            </a:r>
            <a:r>
              <a:rPr lang="ar-EG" sz="3600" b="1" dirty="0"/>
              <a:t>– مثال لدورية أجنبية.......الخ</a:t>
            </a:r>
          </a:p>
        </p:txBody>
      </p:sp>
    </p:spTree>
    <p:extLst>
      <p:ext uri="{BB962C8B-B14F-4D97-AF65-F5344CB8AC3E}">
        <p14:creationId xmlns:p14="http://schemas.microsoft.com/office/powerpoint/2010/main" val="235146998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EG" dirty="0" smtClean="0"/>
              <a:t>فهرس الأعلام</a:t>
            </a:r>
            <a:endParaRPr lang="ar-EG" dirty="0"/>
          </a:p>
        </p:txBody>
      </p:sp>
      <p:sp>
        <p:nvSpPr>
          <p:cNvPr id="3" name="Content Placeholder 2"/>
          <p:cNvSpPr>
            <a:spLocks noGrp="1"/>
          </p:cNvSpPr>
          <p:nvPr>
            <p:ph idx="1"/>
          </p:nvPr>
        </p:nvSpPr>
        <p:spPr/>
        <p:txBody>
          <a:bodyPr/>
          <a:lstStyle/>
          <a:p>
            <a:pPr marL="0" indent="0" algn="r">
              <a:buNone/>
            </a:pPr>
            <a:r>
              <a:rPr lang="ar-EG" dirty="0"/>
              <a:t>	</a:t>
            </a:r>
            <a:r>
              <a:rPr lang="ar-EG" sz="3600" b="1" dirty="0"/>
              <a:t>سابعا– فهرس الأعلام : تشتمل بعض البحوث على العديد من الأعلام ( الأشخاص أو الأماكن ) التى يرد ذكرها فى أماكن متفرقة من البحث. ولذا يلجأ البعض إلى عمل فهرس أبجدى لهذه الأعلام يوضح فيه الأماكن المتخلفة من البحث التى ورد فيه ذكر كل كل منها لييسر للقارىء مهمة الرجوع لهذه الأعلام فى أماكنها المتعددة ويطمئن هذا الباحث على أنه </a:t>
            </a:r>
            <a:r>
              <a:rPr lang="ar-EG" b="1" dirty="0"/>
              <a:t>أعطى </a:t>
            </a:r>
            <a:r>
              <a:rPr lang="ar-EG" sz="3600" b="1" dirty="0"/>
              <a:t>تعريفا بالعلم عند ذكره لأول مرة</a:t>
            </a:r>
            <a:r>
              <a:rPr lang="ar-EG" dirty="0"/>
              <a:t>.</a:t>
            </a:r>
          </a:p>
        </p:txBody>
      </p:sp>
    </p:spTree>
    <p:extLst>
      <p:ext uri="{BB962C8B-B14F-4D97-AF65-F5344CB8AC3E}">
        <p14:creationId xmlns:p14="http://schemas.microsoft.com/office/powerpoint/2010/main" val="10899229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ar-EG" dirty="0"/>
              <a:t>•	وللهوامش وظائف متعددة يجب أن يعيها </a:t>
            </a:r>
            <a:r>
              <a:rPr lang="en-US" dirty="0" smtClean="0"/>
              <a:t/>
            </a:r>
            <a:br>
              <a:rPr lang="en-US" dirty="0" smtClean="0"/>
            </a:br>
            <a:r>
              <a:rPr lang="ar-EG" dirty="0" smtClean="0"/>
              <a:t>الباحث </a:t>
            </a:r>
            <a:r>
              <a:rPr lang="ar-EG" dirty="0"/>
              <a:t>تماما منها : </a:t>
            </a:r>
          </a:p>
        </p:txBody>
      </p:sp>
      <p:sp>
        <p:nvSpPr>
          <p:cNvPr id="3" name="Content Placeholder 2"/>
          <p:cNvSpPr>
            <a:spLocks noGrp="1"/>
          </p:cNvSpPr>
          <p:nvPr>
            <p:ph idx="1"/>
          </p:nvPr>
        </p:nvSpPr>
        <p:spPr/>
        <p:txBody>
          <a:bodyPr/>
          <a:lstStyle/>
          <a:p>
            <a:pPr algn="r"/>
            <a:r>
              <a:rPr lang="ar-EG" dirty="0"/>
              <a:t>	</a:t>
            </a:r>
            <a:r>
              <a:rPr lang="ar-EG" b="1" dirty="0"/>
              <a:t>1- الاشارة إلى المصادر التى استقى منها الباحث مادته فى الفصل الذى يكتبه، يوضح الباحث الرقم فى المتن فى نهاية الفقرة المراد الاشارة إلى مصدرها فى الحاشية. ويحسن أن نبدأ بعد ذلك فى المتن فقرة جديدة من أول سطر جديد، ونراعى فى كتابة المصادر والمراجع فى الحاشية الأمور الآتية :</a:t>
            </a:r>
          </a:p>
        </p:txBody>
      </p:sp>
    </p:spTree>
    <p:extLst>
      <p:ext uri="{BB962C8B-B14F-4D97-AF65-F5344CB8AC3E}">
        <p14:creationId xmlns:p14="http://schemas.microsoft.com/office/powerpoint/2010/main" val="260976314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EG" dirty="0" smtClean="0"/>
              <a:t>فهرس البحث</a:t>
            </a:r>
            <a:endParaRPr lang="ar-EG" dirty="0"/>
          </a:p>
        </p:txBody>
      </p:sp>
      <p:sp>
        <p:nvSpPr>
          <p:cNvPr id="3" name="Content Placeholder 2"/>
          <p:cNvSpPr>
            <a:spLocks noGrp="1"/>
          </p:cNvSpPr>
          <p:nvPr>
            <p:ph idx="1"/>
          </p:nvPr>
        </p:nvSpPr>
        <p:spPr/>
        <p:txBody>
          <a:bodyPr/>
          <a:lstStyle/>
          <a:p>
            <a:pPr marL="0" indent="0" algn="r">
              <a:buNone/>
            </a:pPr>
            <a:r>
              <a:rPr lang="ar-EG" dirty="0"/>
              <a:t>	</a:t>
            </a:r>
            <a:r>
              <a:rPr lang="ar-EG" sz="3600" b="1" dirty="0"/>
              <a:t>ثامنا - فهرس البحث ( المحتويات ) : قد يكون الفهرس فى أول البحث، بعد الورقة الأولى التى تشتمل على اسم البحث وعنوانه واسم الباحث والدرجة الجامعية المتقدم لنيلها. وقد يأتى الفهرس فى نهاية البحث</a:t>
            </a:r>
            <a:r>
              <a:rPr lang="ar-EG" dirty="0"/>
              <a:t>.</a:t>
            </a:r>
          </a:p>
        </p:txBody>
      </p:sp>
    </p:spTree>
    <p:extLst>
      <p:ext uri="{BB962C8B-B14F-4D97-AF65-F5344CB8AC3E}">
        <p14:creationId xmlns:p14="http://schemas.microsoft.com/office/powerpoint/2010/main" val="359406250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EG" dirty="0" smtClean="0"/>
              <a:t>ملخص البحث</a:t>
            </a:r>
            <a:endParaRPr lang="ar-EG" dirty="0"/>
          </a:p>
        </p:txBody>
      </p:sp>
      <p:sp>
        <p:nvSpPr>
          <p:cNvPr id="3" name="Content Placeholder 2"/>
          <p:cNvSpPr>
            <a:spLocks noGrp="1"/>
          </p:cNvSpPr>
          <p:nvPr>
            <p:ph idx="1"/>
          </p:nvPr>
        </p:nvSpPr>
        <p:spPr/>
        <p:txBody>
          <a:bodyPr/>
          <a:lstStyle/>
          <a:p>
            <a:pPr marL="0" indent="0" algn="r">
              <a:buNone/>
            </a:pPr>
            <a:r>
              <a:rPr lang="ar-EG" dirty="0"/>
              <a:t>	</a:t>
            </a:r>
            <a:r>
              <a:rPr lang="ar-EG" sz="3600" b="1" dirty="0" smtClean="0"/>
              <a:t> </a:t>
            </a:r>
            <a:r>
              <a:rPr lang="ar-EG" sz="3600" b="1" dirty="0"/>
              <a:t>– ملخص البحث :  يطلب من الباحث أن يقدم ملخصا للبحث باللغة العربية وترجمة له باللغة الانجليزية، وذلك فيما لا يتجاوز عددا محدودا جدا من الصفحات، حيث يعطى لمحة سريعة عن الموضوع الذى تناوله وعن بعض المصادر التى رجع إليها، والنتائج الهامة التى أسفر عنها البحث. وتسترشد بعض الجامعات بهذا الملخص عند نشر بيان توضيحى بالرسائل التى أجازتها</a:t>
            </a:r>
            <a:r>
              <a:rPr lang="ar-EG" dirty="0"/>
              <a:t>.</a:t>
            </a:r>
          </a:p>
        </p:txBody>
      </p:sp>
    </p:spTree>
    <p:extLst>
      <p:ext uri="{BB962C8B-B14F-4D97-AF65-F5344CB8AC3E}">
        <p14:creationId xmlns:p14="http://schemas.microsoft.com/office/powerpoint/2010/main" val="137676965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EG" dirty="0" smtClean="0"/>
              <a:t>المقدمة أو التمهيد</a:t>
            </a:r>
            <a:endParaRPr lang="ar-EG" dirty="0"/>
          </a:p>
        </p:txBody>
      </p:sp>
      <p:sp>
        <p:nvSpPr>
          <p:cNvPr id="3" name="Content Placeholder 2"/>
          <p:cNvSpPr>
            <a:spLocks noGrp="1"/>
          </p:cNvSpPr>
          <p:nvPr>
            <p:ph idx="1"/>
          </p:nvPr>
        </p:nvSpPr>
        <p:spPr/>
        <p:txBody>
          <a:bodyPr/>
          <a:lstStyle/>
          <a:p>
            <a:pPr algn="r"/>
            <a:r>
              <a:rPr lang="ar-EG" dirty="0"/>
              <a:t>يلحق بصلب البحث مقدمة أو تمهيد ويكون ذلك فى بداية البحث حيث يوضح  الباحث فى المقدمة اسباب اختيار الموضوع  والدراسات السابقة التى تعرضت له  مع وضع ملخص بسيط لما تطرقت اليه الدراسة وما توصلت اليه من نتائج سلباً او ايجاباً ، إلى جانب الخاتمة فى النهاية وتتضمن نتائج البحث ويجب ان يكون الباحث اميناً فى عرضها لانها من الممكن ان تكون ركيزة لبحث آخر برؤية جديدة او بمصدر ربما اثرى مكتشف حديثاً ، ويلى ذلك الملاحق (المراجع – فهرس المفردات – الصور واللوحات المرفقة) .</a:t>
            </a:r>
          </a:p>
        </p:txBody>
      </p:sp>
    </p:spTree>
    <p:extLst>
      <p:ext uri="{BB962C8B-B14F-4D97-AF65-F5344CB8AC3E}">
        <p14:creationId xmlns:p14="http://schemas.microsoft.com/office/powerpoint/2010/main" val="152625641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EG" dirty="0" smtClean="0"/>
              <a:t>عناصر البحث</a:t>
            </a:r>
            <a:endParaRPr lang="ar-EG" dirty="0"/>
          </a:p>
        </p:txBody>
      </p:sp>
      <p:sp>
        <p:nvSpPr>
          <p:cNvPr id="3" name="Content Placeholder 2"/>
          <p:cNvSpPr>
            <a:spLocks noGrp="1"/>
          </p:cNvSpPr>
          <p:nvPr>
            <p:ph idx="1"/>
          </p:nvPr>
        </p:nvSpPr>
        <p:spPr/>
        <p:txBody>
          <a:bodyPr>
            <a:normAutofit lnSpcReduction="10000"/>
          </a:bodyPr>
          <a:lstStyle/>
          <a:p>
            <a:pPr algn="r"/>
            <a:r>
              <a:rPr lang="ar-EG" dirty="0"/>
              <a:t>عناصر البحث :</a:t>
            </a:r>
          </a:p>
          <a:p>
            <a:pPr algn="r"/>
            <a:r>
              <a:rPr lang="ar-EG" dirty="0"/>
              <a:t>يجب على الباحث إستيعاب عناصر الموضوع وتفريعاته ويستلزم ذلك تدوين كل ما يتصل بالموضوع من تفاصيل ويدون كل عنصر على بطاقة بحث مستقلة. تصنف العناصر إلى اساسية وفرعية وثانوية. يدرج تحت كل عنصر أساسى العناصر الفرعية وتحت الفرعية الثانوية ويجب أن يكون ترتيب العناصر ترتيب منطقى.</a:t>
            </a:r>
          </a:p>
          <a:p>
            <a:pPr algn="r"/>
            <a:r>
              <a:rPr lang="ar-EG" dirty="0"/>
              <a:t>يحدد عنوان لكل عنصر رئيسى وفرعى مع ملاحظة إختلاف صيغ العناوين وعن تكرارها فعلى سبيل المثال:</a:t>
            </a:r>
          </a:p>
          <a:p>
            <a:pPr algn="r"/>
            <a:endParaRPr lang="ar-EG" dirty="0"/>
          </a:p>
        </p:txBody>
      </p:sp>
    </p:spTree>
    <p:extLst>
      <p:ext uri="{BB962C8B-B14F-4D97-AF65-F5344CB8AC3E}">
        <p14:creationId xmlns:p14="http://schemas.microsoft.com/office/powerpoint/2010/main" val="159142064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EG" dirty="0" smtClean="0"/>
              <a:t>مثال لعناصر بحث</a:t>
            </a:r>
            <a:endParaRPr lang="ar-EG" dirty="0"/>
          </a:p>
        </p:txBody>
      </p:sp>
      <p:sp>
        <p:nvSpPr>
          <p:cNvPr id="3" name="Content Placeholder 2"/>
          <p:cNvSpPr>
            <a:spLocks noGrp="1"/>
          </p:cNvSpPr>
          <p:nvPr>
            <p:ph idx="1"/>
          </p:nvPr>
        </p:nvSpPr>
        <p:spPr/>
        <p:txBody>
          <a:bodyPr>
            <a:normAutofit fontScale="92500" lnSpcReduction="10000"/>
          </a:bodyPr>
          <a:lstStyle/>
          <a:p>
            <a:pPr algn="r"/>
            <a:r>
              <a:rPr lang="ar-EG" b="1" dirty="0"/>
              <a:t>العنوان :  المعبد فى الدولة الحديثة بمنطقة طيبة الغربية .</a:t>
            </a:r>
          </a:p>
          <a:p>
            <a:pPr algn="r"/>
            <a:r>
              <a:rPr lang="ar-EG" b="1" dirty="0"/>
              <a:t>الفصل الأول : دراسة تحليلية لكلمة معبد فى اللغة المصرية القديمة..</a:t>
            </a:r>
          </a:p>
          <a:p>
            <a:pPr algn="r"/>
            <a:r>
              <a:rPr lang="ar-EG" b="1" dirty="0"/>
              <a:t>الفصل الثانى : أنواع المعابد.</a:t>
            </a:r>
          </a:p>
          <a:p>
            <a:pPr algn="r"/>
            <a:r>
              <a:rPr lang="ar-EG" b="1" dirty="0"/>
              <a:t>الفصل الثالث: تاريخ منطقة طبية وأسباب بناء المعابد بها.</a:t>
            </a:r>
          </a:p>
          <a:p>
            <a:pPr algn="r"/>
            <a:r>
              <a:rPr lang="ar-EG" b="1" dirty="0"/>
              <a:t>الفصل الرابع : دراسة طبوغرافية للمنطقة عبر العصور.</a:t>
            </a:r>
          </a:p>
          <a:p>
            <a:pPr algn="r"/>
            <a:r>
              <a:rPr lang="ar-EG" b="1" dirty="0"/>
              <a:t>الفصل الخامس: معابد البر الغربى.</a:t>
            </a:r>
          </a:p>
          <a:p>
            <a:pPr algn="r"/>
            <a:r>
              <a:rPr lang="ar-EG" b="1" dirty="0"/>
              <a:t>ويحتوى على أسماء المعابد ورفع هندسى لكل معبد وتاريخ إنشاء المعبد ، والهدف من البناء، وأجزاء المعبد المختلفة</a:t>
            </a:r>
            <a:r>
              <a:rPr lang="ar-EG" dirty="0"/>
              <a:t>.</a:t>
            </a:r>
          </a:p>
          <a:p>
            <a:pPr algn="r"/>
            <a:endParaRPr lang="ar-EG" dirty="0"/>
          </a:p>
        </p:txBody>
      </p:sp>
    </p:spTree>
    <p:extLst>
      <p:ext uri="{BB962C8B-B14F-4D97-AF65-F5344CB8AC3E}">
        <p14:creationId xmlns:p14="http://schemas.microsoft.com/office/powerpoint/2010/main" val="275787002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EG" dirty="0" smtClean="0"/>
              <a:t>نقاط يجب مراعاتها</a:t>
            </a:r>
            <a:endParaRPr lang="ar-EG" dirty="0"/>
          </a:p>
        </p:txBody>
      </p:sp>
      <p:sp>
        <p:nvSpPr>
          <p:cNvPr id="3" name="Content Placeholder 2"/>
          <p:cNvSpPr>
            <a:spLocks noGrp="1"/>
          </p:cNvSpPr>
          <p:nvPr>
            <p:ph idx="1"/>
          </p:nvPr>
        </p:nvSpPr>
        <p:spPr/>
        <p:txBody>
          <a:bodyPr>
            <a:normAutofit fontScale="77500" lnSpcReduction="20000"/>
          </a:bodyPr>
          <a:lstStyle/>
          <a:p>
            <a:pPr algn="r"/>
            <a:r>
              <a:rPr lang="ar-EG" dirty="0" smtClean="0"/>
              <a:t>-</a:t>
            </a:r>
            <a:r>
              <a:rPr lang="ar-EG" dirty="0"/>
              <a:t>	</a:t>
            </a:r>
            <a:r>
              <a:rPr lang="ar-EG" b="1" dirty="0"/>
              <a:t>الرجوع إلى المصادر التى تحدثت عن مكانة مدينة طيبة على مر العصور وهذه المكانة تنوعت بين مكانة سياسية حيث كانت العاصمة فى بعض الفترات  ومعقل للثورة والثوار فى فترات اخرى ، اما المكانة الدينية فهناك اسطورة نشأة الخلق الطيبية ورب الدولة ومعابده  والمقابر الملكية ومقابر كبار رجال الدولة.</a:t>
            </a:r>
          </a:p>
          <a:p>
            <a:pPr algn="r"/>
            <a:r>
              <a:rPr lang="ar-EG" b="1" dirty="0"/>
              <a:t>-	الرجوع إلى التخطيط المعمارى للمعبد من خلال الوثائق القديمة مثل ما سجلته الحملة الفرنسية وما سجله علماء الآثار الأوائل مع متابعة تقارير المجلس الأعلى للآثار والدراسات التى تقوم بها المعاهد الأجنبية المتخصصة مثل المعهد الفرنسى والمعهد الألمانى والمركز الأمريكى أى أنه يتم الرجوع إلى المصادر الأصلية والدراسات الميدانية للمواقع .</a:t>
            </a:r>
          </a:p>
          <a:p>
            <a:pPr algn="r"/>
            <a:r>
              <a:rPr lang="ar-EG" b="1" dirty="0"/>
              <a:t>-	دراسة العناصر المعمارية وتأصيلها.</a:t>
            </a:r>
          </a:p>
          <a:p>
            <a:pPr algn="r"/>
            <a:r>
              <a:rPr lang="ar-EG" b="1" dirty="0"/>
              <a:t>-	دراسة للنقوش وتحليلها (من خلال المدارس الفنية فى مصر القديمة).</a:t>
            </a:r>
          </a:p>
          <a:p>
            <a:pPr algn="r"/>
            <a:r>
              <a:rPr lang="ar-EG" dirty="0"/>
              <a:t>-</a:t>
            </a:r>
            <a:r>
              <a:rPr lang="ar-EG" b="1" dirty="0"/>
              <a:t>	دراسة للنصوص وتحليلها</a:t>
            </a:r>
            <a:r>
              <a:rPr lang="ar-EG" dirty="0"/>
              <a:t>.</a:t>
            </a:r>
          </a:p>
          <a:p>
            <a:pPr algn="r"/>
            <a:endParaRPr lang="ar-EG" dirty="0"/>
          </a:p>
          <a:p>
            <a:pPr algn="r"/>
            <a:endParaRPr lang="ar-EG" dirty="0"/>
          </a:p>
        </p:txBody>
      </p:sp>
    </p:spTree>
    <p:extLst>
      <p:ext uri="{BB962C8B-B14F-4D97-AF65-F5344CB8AC3E}">
        <p14:creationId xmlns:p14="http://schemas.microsoft.com/office/powerpoint/2010/main" val="87161263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EG" dirty="0" smtClean="0"/>
              <a:t>تدوين المصادر</a:t>
            </a:r>
            <a:endParaRPr lang="ar-EG" dirty="0"/>
          </a:p>
        </p:txBody>
      </p:sp>
      <p:sp>
        <p:nvSpPr>
          <p:cNvPr id="3" name="Content Placeholder 2"/>
          <p:cNvSpPr>
            <a:spLocks noGrp="1"/>
          </p:cNvSpPr>
          <p:nvPr>
            <p:ph idx="1"/>
          </p:nvPr>
        </p:nvSpPr>
        <p:spPr/>
        <p:txBody>
          <a:bodyPr>
            <a:normAutofit fontScale="85000" lnSpcReduction="10000"/>
          </a:bodyPr>
          <a:lstStyle/>
          <a:p>
            <a:pPr marL="0" indent="0" algn="r">
              <a:buNone/>
            </a:pPr>
            <a:r>
              <a:rPr lang="ar-EG" b="1" dirty="0" smtClean="0"/>
              <a:t>ويتم </a:t>
            </a:r>
            <a:r>
              <a:rPr lang="ar-EG" b="1" dirty="0"/>
              <a:t>ذلك بإستخدام بطاقة البحث ويدون عليها : إسم المؤلف كاملا – عنوان الكتاب – عدد أجزاء الكتاب – عدد اللوحات – النشر – تاريخه.</a:t>
            </a:r>
          </a:p>
          <a:p>
            <a:pPr algn="r"/>
            <a:r>
              <a:rPr lang="ar-EG" b="1" dirty="0"/>
              <a:t>المادة العلمية </a:t>
            </a:r>
            <a:r>
              <a:rPr lang="ar-EG" b="1" dirty="0" smtClean="0"/>
              <a:t>:</a:t>
            </a:r>
          </a:p>
          <a:p>
            <a:pPr marL="0" indent="0" algn="r">
              <a:buNone/>
            </a:pPr>
            <a:r>
              <a:rPr lang="ar-EG" b="1" dirty="0" smtClean="0"/>
              <a:t>-	مادة البحث هى المعلومات المختلفة المتعلقة بالبحث سواء كانت أساسية أم ثانوية وهى عبارة عن معلومات منقولة أو مستمدة من مصادر ومراجع وعلى الباحث أن يقوم بجمع مادة بحثه بمجرد إعداد عدد لا بأس به من المصادر والمراجع.</a:t>
            </a:r>
          </a:p>
          <a:p>
            <a:pPr algn="r"/>
            <a:r>
              <a:rPr lang="ar-EG" b="1" dirty="0" smtClean="0"/>
              <a:t>-</a:t>
            </a:r>
            <a:r>
              <a:rPr lang="ar-EG" b="1" dirty="0"/>
              <a:t>	تنفرد كل بطاقة بحثية بمعلومه واحدة حتى يتيسر الإستفادة منها ، ويجب أن تدون المعلومة كما وردت فى المرجع أو المصدر ، وإذا كانت المعلومة كتبت بلغة أجنبية بالنسبة لمن يقومون بالدراسة باللغة العربية فيجب نقل المعلومة كما هى وترجمتها ترجمة دقيقة .</a:t>
            </a:r>
          </a:p>
          <a:p>
            <a:pPr algn="r"/>
            <a:endParaRPr lang="ar-EG" dirty="0"/>
          </a:p>
        </p:txBody>
      </p:sp>
    </p:spTree>
    <p:extLst>
      <p:ext uri="{BB962C8B-B14F-4D97-AF65-F5344CB8AC3E}">
        <p14:creationId xmlns:p14="http://schemas.microsoft.com/office/powerpoint/2010/main" val="3519253588"/>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EG" dirty="0" smtClean="0"/>
              <a:t>تدوين المعلومات فى البطاقات</a:t>
            </a:r>
            <a:endParaRPr lang="ar-EG" dirty="0"/>
          </a:p>
        </p:txBody>
      </p:sp>
      <p:sp>
        <p:nvSpPr>
          <p:cNvPr id="3" name="Content Placeholder 2"/>
          <p:cNvSpPr>
            <a:spLocks noGrp="1"/>
          </p:cNvSpPr>
          <p:nvPr>
            <p:ph idx="1"/>
          </p:nvPr>
        </p:nvSpPr>
        <p:spPr/>
        <p:txBody>
          <a:bodyPr>
            <a:normAutofit fontScale="85000" lnSpcReduction="10000"/>
          </a:bodyPr>
          <a:lstStyle/>
          <a:p>
            <a:pPr marL="0" indent="0" algn="r">
              <a:buNone/>
            </a:pPr>
            <a:r>
              <a:rPr lang="ar-EG" dirty="0"/>
              <a:t>-	</a:t>
            </a:r>
            <a:r>
              <a:rPr lang="ar-EG" sz="3300" b="1" dirty="0"/>
              <a:t>تدوين المعلومات فى البطاقات يكون على إختلاف موضوعاتها من المصدر الواحد لترتيب المعلومات ثم ترتيب البطاقات.</a:t>
            </a:r>
          </a:p>
          <a:p>
            <a:pPr marL="0" indent="0" algn="r">
              <a:buNone/>
            </a:pPr>
            <a:r>
              <a:rPr lang="ar-EG" sz="3300" b="1" dirty="0"/>
              <a:t>-	يجب أن تشمل كل معلومة على تاريخها سواء كان بالتحديد (اليوم – الشهر – السنه) أو على التعميم (القرن – العصر) لأن ذكر الزمن يلعب دور مهم فى ترتيب الأحداث.</a:t>
            </a:r>
          </a:p>
          <a:p>
            <a:pPr marL="0" indent="0" algn="r">
              <a:buNone/>
            </a:pPr>
            <a:r>
              <a:rPr lang="ar-EG" sz="3300" b="1" dirty="0"/>
              <a:t>-	التعليق على المعلومة هو وصف لنوع المعلومة ، وقد يكون التعليق نوع من المقارنات لذا يجب أن يدون التعليق على ظهر البطاقة.</a:t>
            </a:r>
          </a:p>
          <a:p>
            <a:pPr marL="0" indent="0" algn="r">
              <a:buNone/>
            </a:pPr>
            <a:r>
              <a:rPr lang="ar-EG" sz="3300" b="1" dirty="0"/>
              <a:t>-	نقد المعلومة وهو إما نقد إيجابى أو نقد سلبى فعندما يكون هناك نص فتفسير النص تفسير ظاهرى أى التوصل إلى المعنى الحرفى للنص أو شرح منظر معين كما هو ذلك يسمى بالنقد الإيجابى</a:t>
            </a:r>
            <a:r>
              <a:rPr lang="ar-EG" sz="3300" dirty="0"/>
              <a:t>.</a:t>
            </a:r>
          </a:p>
          <a:p>
            <a:pPr algn="r"/>
            <a:endParaRPr lang="ar-EG" dirty="0"/>
          </a:p>
        </p:txBody>
      </p:sp>
    </p:spTree>
    <p:extLst>
      <p:ext uri="{BB962C8B-B14F-4D97-AF65-F5344CB8AC3E}">
        <p14:creationId xmlns:p14="http://schemas.microsoft.com/office/powerpoint/2010/main" val="1760054583"/>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EG" smtClean="0"/>
              <a:t>النقد السلبى</a:t>
            </a:r>
            <a:endParaRPr lang="ar-EG" dirty="0"/>
          </a:p>
        </p:txBody>
      </p:sp>
      <p:sp>
        <p:nvSpPr>
          <p:cNvPr id="3" name="Content Placeholder 2"/>
          <p:cNvSpPr>
            <a:spLocks noGrp="1"/>
          </p:cNvSpPr>
          <p:nvPr>
            <p:ph idx="1"/>
          </p:nvPr>
        </p:nvSpPr>
        <p:spPr/>
        <p:txBody>
          <a:bodyPr/>
          <a:lstStyle/>
          <a:p>
            <a:pPr marL="0" indent="0" algn="r">
              <a:buNone/>
            </a:pPr>
            <a:r>
              <a:rPr lang="ar-EG" dirty="0"/>
              <a:t>	</a:t>
            </a:r>
            <a:r>
              <a:rPr lang="ar-EG" b="1" dirty="0"/>
              <a:t>أما النقد السلبى أو التفسير الباطنى وهو وضع تفسير فى ضوء أدلة وشواهد ويعد فحص النص لإكتشاف ما به من خطأ ومحاولة تصحيح تلك الأخطاء بالأدلة وذلك بمضاهاة أسلوب النص محل الدراسة بنصوص أخرى فى نفس الموضوع والفترة الزمنية ونجد ذلك واضحا فى مجال تأريخ بعض القطع الفنية التى تحمل سمات عصر معين ويكون عليها إسم شخص أو حدث من عصر آخر ، لذا وجب هنا تحرى الدقة وتقديم النقد السلبى أو الباطنى اللازم لتصحيح المعلومة</a:t>
            </a:r>
            <a:r>
              <a:rPr lang="ar-EG" dirty="0"/>
              <a:t>.</a:t>
            </a:r>
          </a:p>
        </p:txBody>
      </p:sp>
    </p:spTree>
    <p:extLst>
      <p:ext uri="{BB962C8B-B14F-4D97-AF65-F5344CB8AC3E}">
        <p14:creationId xmlns:p14="http://schemas.microsoft.com/office/powerpoint/2010/main" val="291791153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EG" dirty="0" smtClean="0"/>
              <a:t>تابع إستخدام الهامش</a:t>
            </a:r>
            <a:r>
              <a:rPr lang="ar-EG" sz="3600" dirty="0" smtClean="0"/>
              <a:t>( الاستخدام الأول)</a:t>
            </a:r>
            <a:endParaRPr lang="ar-EG" sz="3600" dirty="0"/>
          </a:p>
        </p:txBody>
      </p:sp>
      <p:sp>
        <p:nvSpPr>
          <p:cNvPr id="3" name="Content Placeholder 2"/>
          <p:cNvSpPr>
            <a:spLocks noGrp="1"/>
          </p:cNvSpPr>
          <p:nvPr>
            <p:ph idx="1"/>
          </p:nvPr>
        </p:nvSpPr>
        <p:spPr/>
        <p:txBody>
          <a:bodyPr/>
          <a:lstStyle/>
          <a:p>
            <a:pPr marL="0" indent="0" algn="r">
              <a:buNone/>
            </a:pPr>
            <a:r>
              <a:rPr lang="ar-EG" dirty="0"/>
              <a:t>	</a:t>
            </a:r>
            <a:r>
              <a:rPr lang="ar-EG" sz="3600" b="1" dirty="0"/>
              <a:t>(أ) يُكتب رقم الحاشية، ثم يذكر اسم المؤلف أولا، وبعده نقطتان أفقيتان، ثم اسم الكتاب ورقم الجزء وأرقام الصفحات.</a:t>
            </a:r>
          </a:p>
          <a:p>
            <a:pPr marL="0" indent="0" algn="r">
              <a:buNone/>
            </a:pPr>
            <a:r>
              <a:rPr lang="ar-EG" sz="3600" b="1" dirty="0"/>
              <a:t>	(ب) ترقم الحاشية كلها بأرقام عربية من جهة اليمين حتى اذا كان المرجع أو المصدر أجنبيا حتى لا يضطرب الأمر</a:t>
            </a:r>
            <a:r>
              <a:rPr lang="ar-EG" sz="3600" dirty="0"/>
              <a:t> </a:t>
            </a:r>
            <a:r>
              <a:rPr lang="ar-EG" sz="3600" b="1" dirty="0"/>
              <a:t>فى الصفحة الواحدة</a:t>
            </a:r>
            <a:r>
              <a:rPr lang="ar-EG" sz="3600" dirty="0"/>
              <a:t>.</a:t>
            </a:r>
          </a:p>
          <a:p>
            <a:pPr algn="r"/>
            <a:endParaRPr lang="ar-EG" dirty="0"/>
          </a:p>
        </p:txBody>
      </p:sp>
    </p:spTree>
    <p:extLst>
      <p:ext uri="{BB962C8B-B14F-4D97-AF65-F5344CB8AC3E}">
        <p14:creationId xmlns:p14="http://schemas.microsoft.com/office/powerpoint/2010/main" val="38018309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EG" dirty="0" smtClean="0"/>
              <a:t>تابع استخدام الهامش</a:t>
            </a:r>
            <a:endParaRPr lang="ar-EG" dirty="0"/>
          </a:p>
        </p:txBody>
      </p:sp>
      <p:sp>
        <p:nvSpPr>
          <p:cNvPr id="3" name="Content Placeholder 2"/>
          <p:cNvSpPr>
            <a:spLocks noGrp="1"/>
          </p:cNvSpPr>
          <p:nvPr>
            <p:ph idx="1"/>
          </p:nvPr>
        </p:nvSpPr>
        <p:spPr/>
        <p:txBody>
          <a:bodyPr/>
          <a:lstStyle/>
          <a:p>
            <a:pPr algn="r"/>
            <a:r>
              <a:rPr lang="ar-EG" dirty="0"/>
              <a:t>	(</a:t>
            </a:r>
            <a:r>
              <a:rPr lang="ar-EG" b="1" dirty="0"/>
              <a:t>ج) يلجأ البعض لترقيم حواشى الفصل الواحد كلها أرقاما مسلسلة، لكن الأفضل أن نبدأ برقم جديد فى كل صفحة منعا لأى خطأ قد يربك ترقيم الفصل كله خاصة اذا كنا سنلتزم بإيراد الحاشية فى أسفل كل صفحة وليس فى نهاية الفصل كله.</a:t>
            </a:r>
          </a:p>
          <a:p>
            <a:pPr algn="r"/>
            <a:r>
              <a:rPr lang="ar-EG" b="1" dirty="0"/>
              <a:t>	(د) نحرص فى المراجع أن نذكر اسم الشهرة (العائلة) للمؤلف أولا، ثم اسمه الخاص، وقد يكتفى بذكر الحروف الأولى من اسم المؤلف</a:t>
            </a:r>
            <a:r>
              <a:rPr lang="ar-EG" dirty="0"/>
              <a:t>.</a:t>
            </a:r>
          </a:p>
          <a:p>
            <a:pPr algn="r"/>
            <a:endParaRPr lang="ar-EG" dirty="0"/>
          </a:p>
        </p:txBody>
      </p:sp>
    </p:spTree>
    <p:extLst>
      <p:ext uri="{BB962C8B-B14F-4D97-AF65-F5344CB8AC3E}">
        <p14:creationId xmlns:p14="http://schemas.microsoft.com/office/powerpoint/2010/main" val="27949743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EG" dirty="0" smtClean="0"/>
              <a:t>تابع استخدام الهامش</a:t>
            </a:r>
            <a:endParaRPr lang="ar-EG" dirty="0"/>
          </a:p>
        </p:txBody>
      </p:sp>
      <p:sp>
        <p:nvSpPr>
          <p:cNvPr id="3" name="Content Placeholder 2"/>
          <p:cNvSpPr>
            <a:spLocks noGrp="1"/>
          </p:cNvSpPr>
          <p:nvPr>
            <p:ph idx="1"/>
          </p:nvPr>
        </p:nvSpPr>
        <p:spPr/>
        <p:txBody>
          <a:bodyPr/>
          <a:lstStyle/>
          <a:p>
            <a:pPr algn="r"/>
            <a:r>
              <a:rPr lang="ar-EG" dirty="0"/>
              <a:t>	(</a:t>
            </a:r>
            <a:r>
              <a:rPr lang="ar-EG" b="1" dirty="0"/>
              <a:t>هـ) وبالطبع يذكر اسم المرجع باللغة التى استخدمه بها الباحث. فإذا كان قد استخدم ترجمة باللغة العربية مثلا لكتاب يكتب بيانات الحاشية باللغة العربية ويشار إلى أن الكتاب مترجم، ويذكر اسم المترجم ومكان نشر الترجمة وسنة الطبع.</a:t>
            </a:r>
          </a:p>
        </p:txBody>
      </p:sp>
    </p:spTree>
    <p:extLst>
      <p:ext uri="{BB962C8B-B14F-4D97-AF65-F5344CB8AC3E}">
        <p14:creationId xmlns:p14="http://schemas.microsoft.com/office/powerpoint/2010/main" val="100425146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EG" dirty="0" smtClean="0"/>
              <a:t>تابع استخدام الهامش</a:t>
            </a:r>
            <a:endParaRPr lang="ar-EG" dirty="0"/>
          </a:p>
        </p:txBody>
      </p:sp>
      <p:sp>
        <p:nvSpPr>
          <p:cNvPr id="3" name="Content Placeholder 2"/>
          <p:cNvSpPr>
            <a:spLocks noGrp="1"/>
          </p:cNvSpPr>
          <p:nvPr>
            <p:ph idx="1"/>
          </p:nvPr>
        </p:nvSpPr>
        <p:spPr/>
        <p:txBody>
          <a:bodyPr/>
          <a:lstStyle/>
          <a:p>
            <a:pPr algn="r"/>
            <a:r>
              <a:rPr lang="ar-EG" dirty="0"/>
              <a:t>	</a:t>
            </a:r>
            <a:r>
              <a:rPr lang="ar-EG" b="1" dirty="0"/>
              <a:t>(و)</a:t>
            </a:r>
            <a:r>
              <a:rPr lang="ar-EG" dirty="0"/>
              <a:t> </a:t>
            </a:r>
            <a:r>
              <a:rPr lang="ar-EG" b="1" dirty="0"/>
              <a:t>إذا تكرر ذكر نفس المرجع فى الهامش مباشرة يكتفى بالاشارة إلى المؤلف ويكتب هكذا : عبد الحليم نور الدين : نفس المرجع والجزء، ص 40. وفى حالة تكرار المرجع الأجنبى يشار إليه هكذا :  </a:t>
            </a:r>
            <a:r>
              <a:rPr lang="en-US" b="1" dirty="0"/>
              <a:t>Ibid  ، </a:t>
            </a:r>
            <a:r>
              <a:rPr lang="ar-EG" b="1" dirty="0"/>
              <a:t>لكن إذا تكرر ذكر المرجع فى نفس الصفحة بعد مراجع أخرى أو حين يتكرر ذكره فى صفحات تالية يشار إليه هكذا : عبد الحليم نور الدين : مرجع سابقن ص40. وفى حالة المرجع الأجنبى نذكر اسم المؤلف وبعد اختصار لكلمة المرجع السابق ثم </a:t>
            </a:r>
            <a:r>
              <a:rPr lang="ar-EG" b="1" dirty="0" smtClean="0"/>
              <a:t>رقم الصفحة. </a:t>
            </a:r>
            <a:r>
              <a:rPr lang="en-US" b="1" dirty="0" err="1"/>
              <a:t>Petre</a:t>
            </a:r>
            <a:r>
              <a:rPr lang="en-US" b="1" dirty="0"/>
              <a:t> :Op. Cit. p.20</a:t>
            </a:r>
            <a:r>
              <a:rPr lang="en-US" dirty="0"/>
              <a:t> </a:t>
            </a:r>
            <a:endParaRPr lang="ar-EG" dirty="0"/>
          </a:p>
        </p:txBody>
      </p:sp>
    </p:spTree>
    <p:extLst>
      <p:ext uri="{BB962C8B-B14F-4D97-AF65-F5344CB8AC3E}">
        <p14:creationId xmlns:p14="http://schemas.microsoft.com/office/powerpoint/2010/main" val="1754289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EG" dirty="0" smtClean="0"/>
              <a:t>تابع  استخدام الهامش</a:t>
            </a:r>
            <a:endParaRPr lang="ar-EG" dirty="0"/>
          </a:p>
        </p:txBody>
      </p:sp>
      <p:sp>
        <p:nvSpPr>
          <p:cNvPr id="3" name="Content Placeholder 2"/>
          <p:cNvSpPr>
            <a:spLocks noGrp="1"/>
          </p:cNvSpPr>
          <p:nvPr>
            <p:ph idx="1"/>
          </p:nvPr>
        </p:nvSpPr>
        <p:spPr/>
        <p:txBody>
          <a:bodyPr/>
          <a:lstStyle/>
          <a:p>
            <a:pPr marL="0" indent="0" algn="r">
              <a:buNone/>
            </a:pPr>
            <a:r>
              <a:rPr lang="ar-EG" dirty="0"/>
              <a:t>	</a:t>
            </a:r>
            <a:r>
              <a:rPr lang="ar-EG" b="1" dirty="0"/>
              <a:t>(</a:t>
            </a:r>
            <a:r>
              <a:rPr lang="ar-EG" sz="3600" b="1" dirty="0"/>
              <a:t>ز) وإذا كان للمؤلف الواحد أكثر من كتاب مستخدم فى البحث فلا بد من الاشارة فى كل مرة إلى اسم الكتاب المستخدم تميزا له</a:t>
            </a:r>
            <a:r>
              <a:rPr lang="ar-EG" dirty="0"/>
              <a:t>.</a:t>
            </a:r>
          </a:p>
        </p:txBody>
      </p:sp>
    </p:spTree>
    <p:extLst>
      <p:ext uri="{BB962C8B-B14F-4D97-AF65-F5344CB8AC3E}">
        <p14:creationId xmlns:p14="http://schemas.microsoft.com/office/powerpoint/2010/main" val="34056621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EG" dirty="0" smtClean="0"/>
              <a:t>الاستخدام الثانى للهامش</a:t>
            </a:r>
            <a:endParaRPr lang="ar-EG" dirty="0"/>
          </a:p>
        </p:txBody>
      </p:sp>
      <p:sp>
        <p:nvSpPr>
          <p:cNvPr id="3" name="Content Placeholder 2"/>
          <p:cNvSpPr>
            <a:spLocks noGrp="1"/>
          </p:cNvSpPr>
          <p:nvPr>
            <p:ph idx="1"/>
          </p:nvPr>
        </p:nvSpPr>
        <p:spPr/>
        <p:txBody>
          <a:bodyPr/>
          <a:lstStyle/>
          <a:p>
            <a:pPr algn="r"/>
            <a:r>
              <a:rPr lang="ar-EG" dirty="0"/>
              <a:t>	</a:t>
            </a:r>
            <a:r>
              <a:rPr lang="ar-EG" sz="3600" b="1" dirty="0"/>
              <a:t>2- أما الاستخدام الثانى للهوامش فيكون للإشارة لحوادث مماثلة لما فى المتن ويخشى إذا وضع فى صلب البحث أن يفسد الترتيب الزمنى للأحداث.</a:t>
            </a:r>
          </a:p>
        </p:txBody>
      </p:sp>
    </p:spTree>
    <p:extLst>
      <p:ext uri="{BB962C8B-B14F-4D97-AF65-F5344CB8AC3E}">
        <p14:creationId xmlns:p14="http://schemas.microsoft.com/office/powerpoint/2010/main" val="273255373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EG" dirty="0" smtClean="0"/>
              <a:t>الاستخدام الثالث للهامش</a:t>
            </a:r>
            <a:endParaRPr lang="ar-EG" dirty="0"/>
          </a:p>
        </p:txBody>
      </p:sp>
      <p:sp>
        <p:nvSpPr>
          <p:cNvPr id="3" name="Content Placeholder 2"/>
          <p:cNvSpPr>
            <a:spLocks noGrp="1"/>
          </p:cNvSpPr>
          <p:nvPr>
            <p:ph idx="1"/>
          </p:nvPr>
        </p:nvSpPr>
        <p:spPr/>
        <p:txBody>
          <a:bodyPr/>
          <a:lstStyle/>
          <a:p>
            <a:pPr algn="r"/>
            <a:r>
              <a:rPr lang="ar-EG" dirty="0"/>
              <a:t>	</a:t>
            </a:r>
            <a:r>
              <a:rPr lang="ar-EG" b="1" dirty="0"/>
              <a:t>3- كذلك تستخدم الحاشية للإشارة إلى رقم الخريطة بملحق البحث لتوضيح بعض البلدان أو للإشارة لجدول أو صورة أو غير ذلك فيقال مثلا : (1) انظر الخريطة رقم 2 بملحق البحث.</a:t>
            </a:r>
          </a:p>
        </p:txBody>
      </p:sp>
    </p:spTree>
    <p:extLst>
      <p:ext uri="{BB962C8B-B14F-4D97-AF65-F5344CB8AC3E}">
        <p14:creationId xmlns:p14="http://schemas.microsoft.com/office/powerpoint/2010/main" val="250247037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65</TotalTime>
  <Words>452</Words>
  <Application>Microsoft Office PowerPoint</Application>
  <PresentationFormat>On-screen Show (4:3)</PresentationFormat>
  <Paragraphs>78</Paragraphs>
  <Slides>28</Slides>
  <Notes>0</Notes>
  <HiddenSlides>0</HiddenSlides>
  <MMClips>0</MMClips>
  <ScaleCrop>false</ScaleCrop>
  <HeadingPairs>
    <vt:vector size="4" baseType="variant">
      <vt:variant>
        <vt:lpstr>Theme</vt:lpstr>
      </vt:variant>
      <vt:variant>
        <vt:i4>1</vt:i4>
      </vt:variant>
      <vt:variant>
        <vt:lpstr>Slide Titles</vt:lpstr>
      </vt:variant>
      <vt:variant>
        <vt:i4>28</vt:i4>
      </vt:variant>
    </vt:vector>
  </HeadingPairs>
  <TitlesOfParts>
    <vt:vector size="29" baseType="lpstr">
      <vt:lpstr>Office Theme</vt:lpstr>
      <vt:lpstr>قاعة بحث أثرى – الفرقة الثالثة آثار مصرى أهمية الهامش – محاضرة يوم السبت 14-3</vt:lpstr>
      <vt:lpstr>• وللهوامش وظائف متعددة يجب أن يعيها  الباحث تماما منها : </vt:lpstr>
      <vt:lpstr>تابع إستخدام الهامش( الاستخدام الأول)</vt:lpstr>
      <vt:lpstr>تابع استخدام الهامش</vt:lpstr>
      <vt:lpstr>تابع استخدام الهامش</vt:lpstr>
      <vt:lpstr>تابع استخدام الهامش</vt:lpstr>
      <vt:lpstr>تابع  استخدام الهامش</vt:lpstr>
      <vt:lpstr>الاستخدام الثانى للهامش</vt:lpstr>
      <vt:lpstr>الاستخدام الثالث للهامش</vt:lpstr>
      <vt:lpstr>الاستخدام الرابع والخامس للهامش</vt:lpstr>
      <vt:lpstr>الاستخدام السادس للهامش</vt:lpstr>
      <vt:lpstr>خاتمة البحث</vt:lpstr>
      <vt:lpstr>ملاحق البحث</vt:lpstr>
      <vt:lpstr>مكتبة البحث</vt:lpstr>
      <vt:lpstr>كتابة المراجع</vt:lpstr>
      <vt:lpstr>كتابة المراجع الأجنبية</vt:lpstr>
      <vt:lpstr>الدوريات</vt:lpstr>
      <vt:lpstr>الدوريات العربية</vt:lpstr>
      <vt:lpstr>فهرس الأعلام</vt:lpstr>
      <vt:lpstr>فهرس البحث</vt:lpstr>
      <vt:lpstr>ملخص البحث</vt:lpstr>
      <vt:lpstr>المقدمة أو التمهيد</vt:lpstr>
      <vt:lpstr>عناصر البحث</vt:lpstr>
      <vt:lpstr>مثال لعناصر بحث</vt:lpstr>
      <vt:lpstr>نقاط يجب مراعاتها</vt:lpstr>
      <vt:lpstr>تدوين المصادر</vt:lpstr>
      <vt:lpstr>تدوين المعلومات فى البطاقات</vt:lpstr>
      <vt:lpstr>النقد السلبى</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NetJet</dc:creator>
  <cp:lastModifiedBy>NetJet</cp:lastModifiedBy>
  <cp:revision>55</cp:revision>
  <dcterms:created xsi:type="dcterms:W3CDTF">2006-08-16T00:00:00Z</dcterms:created>
  <dcterms:modified xsi:type="dcterms:W3CDTF">2020-03-16T19:49:21Z</dcterms:modified>
</cp:coreProperties>
</file>