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15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3/18/2020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3/18/2020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3/18/2020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3/18/2020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3/18/2020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3/18/2020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3/18/2020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228600"/>
            <a:ext cx="8458200" cy="4800600"/>
          </a:xfrm>
        </p:spPr>
        <p:txBody>
          <a:bodyPr>
            <a:noAutofit/>
          </a:bodyPr>
          <a:lstStyle/>
          <a:p>
            <a:pPr algn="ctr"/>
            <a:endParaRPr lang="ar-SA" sz="3600" dirty="0" smtClean="0"/>
          </a:p>
          <a:p>
            <a:r>
              <a:rPr lang="ar-SA" sz="3600" dirty="0" smtClean="0"/>
              <a:t/>
            </a:r>
            <a:br>
              <a:rPr lang="ar-SA" sz="3600" dirty="0" smtClean="0"/>
            </a:br>
            <a:r>
              <a:rPr lang="ar-SA" sz="3600" dirty="0" smtClean="0"/>
              <a:t>المحاضرة الخامسة    </a:t>
            </a:r>
            <a:br>
              <a:rPr lang="ar-SA" sz="3600" dirty="0" smtClean="0"/>
            </a:br>
            <a:r>
              <a:rPr lang="ar-SA" sz="3600" dirty="0" smtClean="0"/>
              <a:t>فنون المغرب والاندلس </a:t>
            </a:r>
            <a:br>
              <a:rPr lang="ar-SA" sz="3600" dirty="0" smtClean="0"/>
            </a:br>
            <a:r>
              <a:rPr lang="ar-SA" sz="3600" dirty="0" smtClean="0"/>
              <a:t>الفرقة الثانية -  قسم الآثار الإسلامية </a:t>
            </a:r>
            <a:br>
              <a:rPr lang="ar-SA" sz="3600" dirty="0" smtClean="0"/>
            </a:br>
            <a:r>
              <a:rPr lang="ar-SA" sz="3600" dirty="0" smtClean="0"/>
              <a:t>اعداد</a:t>
            </a:r>
            <a:br>
              <a:rPr lang="ar-SA" sz="3600" dirty="0" smtClean="0"/>
            </a:br>
            <a:r>
              <a:rPr lang="ar-SA" sz="3600" dirty="0" smtClean="0"/>
              <a:t>ا.م.د/علاء الدين بدوى محمود</a:t>
            </a:r>
          </a:p>
          <a:p>
            <a:pPr algn="ctr"/>
            <a:endParaRPr lang="ar-SA" sz="3600" dirty="0" smtClean="0"/>
          </a:p>
          <a:p>
            <a:pPr algn="ctr"/>
            <a:r>
              <a:rPr lang="ar-SA" sz="3600" dirty="0" smtClean="0"/>
              <a:t/>
            </a:r>
            <a:br>
              <a:rPr lang="ar-SA" sz="3600" dirty="0" smtClean="0"/>
            </a:br>
            <a:endParaRPr lang="ar-SA"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ar-EG" dirty="0" smtClean="0"/>
              <a:t>وفي متحف المتروبوليتان بنيويورك طنفسة يظن كذلك أنها صنعت في بلاد المغرب ولعلها أيضاً نسجت في الرباط يزيدان المتن فيها بمربعات،بداخل كل مربع مثمن،وداخل المثمن زخرفة هندسية نجمية الشكل،والحاشية بها مثمنات صغيرة بداخلها زخرفة نباتية،وهة في شكلها العام توحي بأن الصانع نتأثر بالخط الكوفي المربع،والألوان الغالية على هذه الطنفسة وعلى سابقتها هي الأحمر والأصفر وكلتاهما تذكرنا بطراز قصر الحمراء على الأقمشة ولا عجب فقد ذاع هذا الطراز في بلاد المغرب .</a:t>
            </a:r>
            <a:endParaRPr lang="en-US" dirty="0" smtClean="0"/>
          </a:p>
          <a:p>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r>
              <a:rPr lang="ar-EG" dirty="0" smtClean="0"/>
              <a:t>ومن الطنافس التي صنعت في بلاد الأندلس تذكر مثالين أحدهما كان محفوظاً في القسم الإسلامي من متحف برلين ويعرف بطنفسة السيناجوج،والأخر معروض في متحف الفن الأسباني بلندن المعروف باسم </a:t>
            </a:r>
            <a:r>
              <a:rPr lang="en-US" dirty="0" smtClean="0"/>
              <a:t>Spanish art Gallery</a:t>
            </a:r>
            <a:r>
              <a:rPr lang="ar-EG" dirty="0" smtClean="0"/>
              <a:t> والمثال الأول ( شكل 81 ) يزيدان بصورة شمعدانات جميلة تنتهي أدرعها برسوم تمثيل شكل معبد اليهود،وتكرر هذه الصورة على متن الطنفسة،ومن هذه الصورة استمدت الطنفسة الاسم الذي تعرف به اليوم المشتغلين بالفنون الإسلامية إذ تسمي ( طنفسة السيناجوج ) أي الكنيس اليهودي،وتزدان حاشية هذه الطنفسة بما يشبه الكتابة قد رسمت باللون القاتم على أرضية بيضاء بينما يغلب اللون الأحمر على المتن،وتتمثل في هذه الطنفسة أبرز خصائص هذه النوع من الطنافس وهو عدم التناسب بين الطول والعرض إذ أن مساحتها 94</a:t>
            </a:r>
            <a:r>
              <a:rPr lang="en-US" dirty="0" smtClean="0"/>
              <a:t>x</a:t>
            </a:r>
            <a:r>
              <a:rPr lang="ar-EG" dirty="0" smtClean="0"/>
              <a:t>303 سم .</a:t>
            </a:r>
            <a:endParaRPr lang="en-US" dirty="0" smtClean="0"/>
          </a:p>
          <a:p>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ar-EG" dirty="0" smtClean="0"/>
              <a:t>و المثال الثاني أيضاً يزيد فيه الطول زيادة ملحوظة،وهو يزيدان في متنه بصورة شعار أحدى الأسر الأسبانية قد تكرر رسمه ثلاث مرات على متن الطنفسة وسط زخرفة تقوم على رسوم هندسية من معينات ونقط ( شكل 82 ) أما الحاشية فنشاهد غيها ما يشبه الكتابة الكوفية . وكثيراً ما تساعد هذه الأشعرة أو الرنوك على تأريخ الطنفسة تأريخاً دقيقاً،وعلى هذه الأساس يمكننا أن نرجع هذه الطنفسة الأندلسية إلي القرن التاسع الهجري ( 15 م ) .</a:t>
            </a:r>
            <a:endParaRPr lang="en-US" dirty="0" smtClean="0"/>
          </a:p>
          <a:p>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ar-EG" b="1" dirty="0" smtClean="0"/>
              <a:t>السجاد</a:t>
            </a:r>
            <a:endParaRPr lang="en-US" dirty="0" smtClean="0"/>
          </a:p>
          <a:p>
            <a:r>
              <a:rPr lang="ar-EG" dirty="0" smtClean="0"/>
              <a:t>تتصل صناعات البسط من قريب بصناعة المنسوجات فهي لا تختلف عنها كثيراً في موادها الخام أو في طريقة الصناعات .</a:t>
            </a:r>
            <a:endParaRPr lang="en-US" dirty="0" smtClean="0"/>
          </a:p>
          <a:p>
            <a:r>
              <a:rPr lang="ar-EG" dirty="0" smtClean="0"/>
              <a:t>والأبسطة </a:t>
            </a:r>
            <a:r>
              <a:rPr lang="en-US" dirty="0" smtClean="0"/>
              <a:t>carpets </a:t>
            </a:r>
            <a:r>
              <a:rPr lang="ar-EG" dirty="0" smtClean="0"/>
              <a:t>– كما يفهم من لفظها – هي كل ما يبسط علي الأرض ولا شك أن أجدادنا في الشرق وفي الغرب قد عرفوها من أقدم العصور بدافع الحاجة إليها حتى تحول بينهم خشونة الأرض وصلابتها ،وتساعدهم علي بعث الدفء في أجسامهم في فصل الشتاء .</a:t>
            </a:r>
            <a:endParaRPr lang="en-US" dirty="0" smtClean="0"/>
          </a:p>
          <a:p>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ar-EG" dirty="0" smtClean="0"/>
              <a:t>والطنافس </a:t>
            </a:r>
            <a:r>
              <a:rPr lang="en-US" dirty="0" smtClean="0"/>
              <a:t>pile carpets</a:t>
            </a:r>
            <a:r>
              <a:rPr lang="ar-EG" dirty="0" smtClean="0"/>
              <a:t> تدخل تحت مفهوم الأبسطة ولكن لها ميزة تفردها ندقق في استعمال هذه الكلمة فلا نطلقها إلا على ما كان متوفراً فيه الخمل .</a:t>
            </a:r>
            <a:endParaRPr lang="en-US" dirty="0" smtClean="0"/>
          </a:p>
          <a:p>
            <a:r>
              <a:rPr lang="ar-EG" dirty="0" smtClean="0"/>
              <a:t>و إذا كان الإنسان قد عرف الأبسطة منذ العصور القديمة فأنه لم يهتد إلي عمل الطنافس إلا في وقت متأخر نسبياً عن تلك العصور،فأقدم مثال لها هو قطع صغيرة عثرت عليها البعثة الألمانية في حفائرها في طرفان بالتركستان الشرقية،وقد ن سبت هذه القطع إلي المدة الواقعة بين القرنين الثالث والسادس بعد الميلاد </a:t>
            </a:r>
            <a:endParaRPr lang="en-US" dirty="0" smtClean="0"/>
          </a:p>
          <a:p>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ar-EG" dirty="0" smtClean="0"/>
              <a:t>على أننا قبل أن نتناول هذه الطنافس بالدراسة ينبغي أن نتوقف قليلاً عندما ذكره بعض مؤرخي العصور الوسطي عن طنافس المغرب و الأندلس . &amp; حوقل انه كان يصنع بالأندلس أحسن أنواع الطنافس المحفورة وياقوت يذكر في معجمه أنه كان ينسب إلي بسطة ( وهي مدينة في إقليم غرناطة ) المصليات البسيطة وأبن خلدون يذكر في تاريخه أن الجزية من مقاطعة أفريقية في عصر الخليفة المأمور كانت تتضمن مائة وعشرين البسط الكبيرة،الأمر الذي يدل على أن صناعة البسط كانت متقدمة في إقليم تونس إلي درجة تسمح بتقديمها لبلاط الخلافة العباسية قي بغداد . </a:t>
            </a: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ar-EG" dirty="0" smtClean="0"/>
              <a:t>و &amp; يقول في الروض المعطار أنه كان يصنع في مدينة بسيطة ( سالفة الذكر ) الأبسطة المصنوعة من الديباج الذي لا نظير له ويقول كذلك أن الأندلسيين في مدينة مرسية كانوا يصنعون بسطاً غالية وجميلة،ولأهل مرسية مهارة لا تباري في عمل وزخرفة هذه البسط . والمقري في الطيب يصف هدية بعث بها الناصر إلي أحد الأمراء بأنها كانت تحتوي على ثلاثين بساطاً من الصوف كل منها عشرون ذراعاً من ألوان مختلفة،ومائة قطعة من المصليات من أنواع مختلفة . ويشير أيضاً في موضع أخر من كتابه ( نقلاً عن أبن سعيد ) إلي نسيج أهل الأندلس للأبسطة التي كانت تعمل في مدينة &amp; ( في مقاطعة مرسية ) وكانت تباع في بلاد الشرق بأثمان مرتفعة .</a:t>
            </a:r>
            <a:endParaRPr lang="en-US" dirty="0" smtClean="0"/>
          </a:p>
          <a:p>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ar-EG" dirty="0" smtClean="0"/>
              <a:t>ونستطيع ن نستخلص من أقوال هؤلاء المؤرخين بعض الحقائق التي تلقي ضوءاً على صناعة الطنافس في المغرب الأندلس نجعلها فيما يلي :</a:t>
            </a:r>
            <a:endParaRPr lang="en-US" dirty="0" smtClean="0"/>
          </a:p>
          <a:p>
            <a:r>
              <a:rPr lang="ar-EG" dirty="0" smtClean="0"/>
              <a:t>أولاً : ذكر هؤلاء المؤرخين كلمة ( الأبسطة ) ما عدا أبن حوقل الذي أشار صراحة إلي الطنافس المحفورة . وأغلب الظن أنهم كانوا يعنون بالأبسطة الطنافس ذوات الخمل فهي الجديرة بأن تهدى،والجديرة بأن تباع بأثمان عالية،والجديرة بأن تقوم إلي بلاط الخلافة في بغداد على سبيل الجزية .</a:t>
            </a:r>
            <a:endParaRPr lang="en-US" dirty="0" smtClean="0"/>
          </a:p>
          <a:p>
            <a:r>
              <a:rPr lang="ar-EG" dirty="0" smtClean="0"/>
              <a:t>ثانياً : أن صناعة الطنافس كانت متقدمة في المغرب وفي الأندلس إذ كان الحكام يقدمونها على سبيل الهدية إلي أمرائهم،وكانت ترسل على سبيل هدية إلي مقر الخلافة في بغداد،وكانت تباع في أسواق الشرق بأثمان مرتفعة،الأمر الذي يدل على أنها كانت من نوع راق له قيمته .</a:t>
            </a:r>
            <a:endParaRPr lang="en-US" dirty="0" smtClean="0"/>
          </a:p>
          <a:p>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ar-EG" dirty="0" smtClean="0"/>
              <a:t>ثالثاً : كانت أنوال المغرب والأندلس تصنع الطنافس الحريرية و الطنافس الصوفية،وكانت تنتج المصليات أي سجاجيد الصلاة،وقد أيدت الأبحاث الأثرية ذلك فوصلت إلينا بعض طنافس المغرب الأندلس،أما سجاجيد الصلاة المغربية أو الأندلسية فلم يصل إلينا منها شيء.</a:t>
            </a:r>
            <a:endParaRPr lang="en-US" dirty="0" smtClean="0"/>
          </a:p>
          <a:p>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ar-EG" dirty="0" smtClean="0"/>
              <a:t>هذا والطنافس التي وصلتنا من بلاد المغرب والأندلس موزعة بين المتاحف والكنائس والأديرة والمجموعات الخاصة وهي جميعاً ترجع إلي العصر المغربي الأندلسي،والذي درس منها قليل،ولذلك يمكننا أن نقول أن تاريخ الطنافس الأثرية في المغرب والأندلس لم يكتب بعد،ولعل ذلك اليوم الذي ينصرف فيه أحد مؤرخي الفن الإسلامي إلي هذه الناحية لن يكون بعيداً . على إننا في ضوء ما هو معروض منها في المتاحف نستطيع أن نقول أن هذا النوع من الطنافس يمتاز بصفه عامة بأنه مفرط في الطول بالنسبة للعرض إذا ما قورن بطنافس إيران أو تركيا أو القاهرة أو غيرها من بلاد الشرق الإسلامي و أن الزخارف الغالية هي الهندسية و الألوان المستعملة فيها محدودة يلعب فيها اللون الأحمر &amp; الدور الرئيسي .</a:t>
            </a:r>
            <a:endParaRPr lang="en-US" dirty="0" smtClean="0"/>
          </a:p>
          <a:p>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p:txBody>
          <a:bodyPr/>
          <a:lstStyle/>
          <a:p>
            <a:r>
              <a:rPr lang="ar-EG" dirty="0" smtClean="0"/>
              <a:t>وأهم ما صنع منها في بلاد المغرب،أو بعبارة أدق مراكش،ولا سيما في مدينة رباط الفتح،طنفسة معروضة في فيكتوريا والبرت بلندن يزيدان المتن فيها بأشكال هندسية على هيئة بداخلها زخرفة هندسية متشعبة تخرج من مركز واحد والحاشية فيها ما يشبة الكتابه الكوفية .</a:t>
            </a:r>
            <a:endParaRPr lang="en-US" dirty="0" smtClean="0"/>
          </a:p>
          <a:p>
            <a:endParaRPr lang="ar-SA"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30</TotalTime>
  <Words>930</Words>
  <Application>Microsoft Office PowerPoint</Application>
  <PresentationFormat>On-screen Show (4:3)</PresentationFormat>
  <Paragraphs>20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Civic</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Alaa</dc:creator>
  <cp:lastModifiedBy>Dr Alaa</cp:lastModifiedBy>
  <cp:revision>25</cp:revision>
  <dcterms:created xsi:type="dcterms:W3CDTF">2006-08-16T00:00:00Z</dcterms:created>
  <dcterms:modified xsi:type="dcterms:W3CDTF">2020-03-18T16:31:03Z</dcterms:modified>
</cp:coreProperties>
</file>