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2605" autoAdjust="0"/>
  </p:normalViewPr>
  <p:slideViewPr>
    <p:cSldViewPr>
      <p:cViewPr>
        <p:scale>
          <a:sx n="90" d="100"/>
          <a:sy n="90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D3A8AEE-A037-4010-B258-773C76B87F6A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C7BFD6E-B444-458B-BB7C-CBC24A179FA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30805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52A4F90-7D2A-4049-AD67-40E77488B260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06251DC-737D-4081-86E8-EFF45EBD6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32059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35912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CAC9-2258-4FF3-BCB6-4AD46CB5FD26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F44-34BE-4F25-81BC-D6E82783720C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4A26-BFC9-4C82-9515-85D524A3834B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EEF6-34DF-4110-BC46-E9672E5E4938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B877-52ED-4DC6-9CAE-FE08913194BD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9542-DB4E-438D-B8D2-513789D1DF04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D161-72CD-4583-BA9F-42881498F1F0}" type="datetime1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20E8-7A76-4E34-B042-1D08D955F398}" type="datetime1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BA11-E2C5-426B-88F4-BCC115EAD07F}" type="datetime1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369B-D11C-4948-8319-3103C2E2A838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FD3E-B0E8-4AE7-BCC5-F263513AFA30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85F25-568B-47F5-88A3-BEF6DBEE3006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bubakr@arch.svu.edu.e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908720"/>
            <a:ext cx="7854696" cy="4968552"/>
          </a:xfrm>
        </p:spPr>
        <p:txBody>
          <a:bodyPr>
            <a:normAutofit fontScale="47500" lnSpcReduction="20000"/>
          </a:bodyPr>
          <a:lstStyle/>
          <a:p>
            <a:pPr algn="ctr" rtl="1"/>
            <a:r>
              <a:rPr lang="ar-EG" sz="7200" b="1" dirty="0" smtClean="0"/>
              <a:t>بسم الله الرحمن الرحيم</a:t>
            </a:r>
          </a:p>
          <a:p>
            <a:pPr algn="ctr" rtl="1"/>
            <a:r>
              <a:rPr lang="ar-EG" sz="6000" b="1" dirty="0" smtClean="0"/>
              <a:t>السلام عليكم ورحمة الله</a:t>
            </a:r>
          </a:p>
          <a:p>
            <a:pPr algn="ctr" rtl="1"/>
            <a:r>
              <a:rPr lang="ar-EG" sz="6000" b="1" dirty="0" smtClean="0"/>
              <a:t>أعزائي طالبات وطلاب الفرقة الرابعة قسم الآثار المصرية، أرجوأ أن تكونوا مع ذويكم بموفور الصحة والعافية.</a:t>
            </a:r>
          </a:p>
          <a:p>
            <a:pPr algn="ctr" rtl="1"/>
            <a:r>
              <a:rPr lang="ar-EG" sz="6000" b="1" dirty="0" smtClean="0"/>
              <a:t>أقدم لكم محاضرة اللغة المصرية القديمة والتي سوف نستأنف فيها ما بدأناه من دراسة لنصوص موقعة قادش، أرجوا منكم اتباع التعليمات وبذل مزيد من الجهد.</a:t>
            </a:r>
          </a:p>
          <a:p>
            <a:pPr algn="ctr" rtl="1"/>
            <a:r>
              <a:rPr lang="ar-EG" sz="6000" b="1" dirty="0" smtClean="0"/>
              <a:t>أرجوا أن نلتزم بالتعليمات المقدمة إلينا من وزارة الصحة لتجنب أي إصابة إن شاء الله.</a:t>
            </a:r>
          </a:p>
          <a:p>
            <a:pPr algn="ctr" rtl="1"/>
            <a:r>
              <a:rPr lang="ar-EG" sz="6000" b="1" dirty="0" smtClean="0"/>
              <a:t>حفظ الله مصر وأبنائها من كل سوء ومكروه.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2291095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/>
            <a:r>
              <a:rPr lang="ar-EG" dirty="0" smtClean="0"/>
              <a:t>في الشرائح السابقة قم باستخدام القاموس لمعرفة معاني الكلمات التي تحتها خط.</a:t>
            </a:r>
          </a:p>
          <a:p>
            <a:pPr algn="just" rtl="1"/>
            <a:r>
              <a:rPr lang="ar-EG" dirty="0" smtClean="0"/>
              <a:t>قم بعد ذلك بكتابة النطق الصوتي لكل فقرة على حدة، ثم حاول عمل ترجمة خاصة بك معتمدا على الترجمة المقدمة لك.</a:t>
            </a:r>
          </a:p>
          <a:p>
            <a:pPr algn="just" rtl="1"/>
            <a:r>
              <a:rPr lang="ar-EG" dirty="0" smtClean="0"/>
              <a:t>من خلال الترجمة قم بعمل تعليق على النص مستعينا بما درست من قواعد في الأعوام السابقة.</a:t>
            </a:r>
          </a:p>
          <a:p>
            <a:pPr algn="just" rtl="1"/>
            <a:r>
              <a:rPr lang="ar-EG" dirty="0" smtClean="0"/>
              <a:t>يقدم التعليق على النصوص مكتوبا بعد استئناف المحاضرات إن شاء الله، تمهيدا لمراجعته ومناقشته، وتصويب ما به من أخطاء إن وجدت.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3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EG" sz="2800" dirty="0"/>
              <a:t>والآن أعزائي الطلاب وقد وصلنا إلى نهاية المحاضرة أرجوا منكم القيام بما كلفتم به.</a:t>
            </a:r>
          </a:p>
          <a:p>
            <a:pPr algn="just" rtl="1"/>
            <a:r>
              <a:rPr lang="ar-EG" sz="2800" dirty="0"/>
              <a:t>أرجوا قراءة المحاضرة بتأن وروية.</a:t>
            </a:r>
          </a:p>
          <a:p>
            <a:pPr algn="just" rtl="1"/>
            <a:r>
              <a:rPr lang="ar-EG" sz="2800" dirty="0"/>
              <a:t>إذا عنت لكم بعض المشكلات في الفهم أو القيام بالواجبات أرجوا منكم ألا تترددوا في التواصل:</a:t>
            </a:r>
          </a:p>
          <a:p>
            <a:pPr algn="just" rtl="1"/>
            <a:r>
              <a:rPr lang="ar-EG" sz="2800" dirty="0"/>
              <a:t>عن طريق الهاتف رقم: 01068980098</a:t>
            </a:r>
          </a:p>
          <a:p>
            <a:pPr algn="just" rtl="1"/>
            <a:r>
              <a:rPr lang="ar-EG" sz="2800" dirty="0"/>
              <a:t>عن طريق البريد الإليكتروني: </a:t>
            </a:r>
            <a:r>
              <a:rPr lang="en-US" sz="2800" dirty="0">
                <a:hlinkClick r:id="rId2"/>
              </a:rPr>
              <a:t>abubakr@arch.svu.edu.eg</a:t>
            </a:r>
            <a:endParaRPr lang="ar-EG" sz="2800" dirty="0"/>
          </a:p>
          <a:p>
            <a:pPr marL="0" indent="0" algn="ctr" rtl="1">
              <a:buNone/>
            </a:pPr>
            <a:r>
              <a:rPr lang="ar-EG" sz="2800" dirty="0"/>
              <a:t>وتقبلوا خالص تحياتي</a:t>
            </a:r>
          </a:p>
          <a:p>
            <a:pPr marL="0" indent="0" algn="ctr" rtl="1">
              <a:buNone/>
            </a:pPr>
            <a:r>
              <a:rPr lang="ar-EG" sz="2800" dirty="0"/>
              <a:t>حفظ الله مصر وأبنائها من كل سوء ومكروه.</a:t>
            </a:r>
          </a:p>
          <a:p>
            <a:pPr algn="just" rtl="1"/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7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/>
            <a:r>
              <a:rPr lang="ar-EG" dirty="0"/>
              <a:t>معركة </a:t>
            </a:r>
            <a:r>
              <a:rPr lang="ar-EG" dirty="0" smtClean="0"/>
              <a:t>قادش</a:t>
            </a:r>
          </a:p>
          <a:p>
            <a:pPr marL="0" indent="0" algn="just" rtl="1">
              <a:buNone/>
            </a:pPr>
            <a:r>
              <a:rPr lang="ar-EG" dirty="0" smtClean="0"/>
              <a:t>تناولنا في المحاضرة الماضية معلومات عن معركة قادش وعن الأماكن التي قام رمسيس الثاني بنقش نصوص ومناظر هذه المعركة عليها والتي تتمثل في آثاره في أسوان والأقصر وأبيدوس.</a:t>
            </a:r>
          </a:p>
          <a:p>
            <a:pPr marL="0" indent="0" algn="just" rtl="1">
              <a:buNone/>
            </a:pPr>
            <a:r>
              <a:rPr lang="ar-EG" dirty="0" smtClean="0"/>
              <a:t>كما توقفنا في المحاضرة الماضية عند ذكر الكاتب للبلاد التي حقق عليها رمسيس الثاني النصر واستعرضنا طريقة كتابة أسماء هذه البلدان ومسمياتها في اللغات المصرية والأكادية والبابلية.</a:t>
            </a:r>
          </a:p>
          <a:p>
            <a:pPr marL="0" indent="0" algn="just" rtl="1">
              <a:buNone/>
            </a:pPr>
            <a:r>
              <a:rPr lang="ar-EG" dirty="0" smtClean="0"/>
              <a:t>والآن سوف نستعرض جزءا جديدا من النص يستعرض فيه الكاتب صفات مليكه، كما يلي: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4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181600"/>
          </a:xfrm>
        </p:spPr>
        <p:txBody>
          <a:bodyPr>
            <a:normAutofit lnSpcReduction="1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 algn="just" rtl="1">
              <a:buNone/>
            </a:pPr>
            <a:r>
              <a:rPr lang="ar-EG" dirty="0" smtClean="0"/>
              <a:t>قم باستخراج معاني الكلمات التي تحتها خط باستخدام قاموس اللغة المصرية القديمة في مرحلتها المتأخرة. (خمس دقائق)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Lesko</a:t>
            </a:r>
            <a:r>
              <a:rPr lang="en-US" dirty="0" smtClean="0"/>
              <a:t>, L. H., A dictionary of late Egyptian, 2 vols. </a:t>
            </a:r>
          </a:p>
          <a:p>
            <a:pPr algn="just"/>
            <a:r>
              <a:rPr lang="en-US" dirty="0" smtClean="0"/>
              <a:t>His majesty was a youthful lord, Active and without his like</a:t>
            </a:r>
            <a:endParaRPr lang="en-US" dirty="0">
              <a:cs typeface="+mj-cs"/>
            </a:endParaRPr>
          </a:p>
          <a:p>
            <a:pPr algn="r" rtl="1"/>
            <a:r>
              <a:rPr lang="ar-EG" dirty="0" smtClean="0"/>
              <a:t>بدءا من هنا يعدد الكاتب في صفات سيده.</a:t>
            </a:r>
          </a:p>
          <a:p>
            <a:pPr algn="r" rtl="1"/>
            <a:r>
              <a:rPr lang="ar-EG" dirty="0" smtClean="0"/>
              <a:t>قم بعمل تعليق على الفقرة السابقة (10 دقائق) يقدم مكتوبا فيما بعد.</a:t>
            </a:r>
            <a:endParaRPr lang="ar-E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7898130" cy="94869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743200" y="2130056"/>
            <a:ext cx="990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23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85000" lnSpcReduction="1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>
              <a:buNone/>
            </a:pPr>
            <a:endParaRPr lang="en-US" dirty="0" smtClean="0">
              <a:latin typeface="Transliteration" pitchFamily="34" charset="0"/>
            </a:endParaRPr>
          </a:p>
          <a:p>
            <a:pPr algn="just" rtl="1"/>
            <a:endParaRPr lang="ar-EG" dirty="0" smtClean="0">
              <a:latin typeface="Transliteration" pitchFamily="34" charset="0"/>
            </a:endParaRPr>
          </a:p>
          <a:p>
            <a:pPr algn="just" rtl="1"/>
            <a:r>
              <a:rPr lang="ar-EG" dirty="0" smtClean="0">
                <a:latin typeface="Transliteration" pitchFamily="34" charset="0"/>
              </a:rPr>
              <a:t>هنا يوجد تكسير في النص على الصرح الأول فاستعنا بالنص المكتوب داخل صالة رمسيس الثاني الركن الجنوبي الشرقي منها ليتضح أن كلمة واحدة فقط مفقودة من النص.</a:t>
            </a:r>
          </a:p>
          <a:p>
            <a:pPr algn="just" rtl="1"/>
            <a:r>
              <a:rPr lang="ar-EG" dirty="0" smtClean="0">
                <a:latin typeface="Transliteration" pitchFamily="34" charset="0"/>
              </a:rPr>
              <a:t>قم باستخدام القاموس (10 دقائق).</a:t>
            </a:r>
            <a:r>
              <a:rPr lang="en-US" dirty="0" smtClean="0"/>
              <a:t> </a:t>
            </a:r>
          </a:p>
          <a:p>
            <a:r>
              <a:rPr lang="en-US" dirty="0" smtClean="0"/>
              <a:t>His arms mighty, his heart stout, His strength like Mont in his hour</a:t>
            </a:r>
          </a:p>
          <a:p>
            <a:pPr algn="r" rtl="1"/>
            <a:r>
              <a:rPr lang="ar-EG" dirty="0" smtClean="0"/>
              <a:t>قم </a:t>
            </a:r>
            <a:r>
              <a:rPr lang="ar-EG" dirty="0"/>
              <a:t>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ar-E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17158"/>
            <a:ext cx="7698105" cy="129444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315200" y="2209800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458652" y="2286000"/>
            <a:ext cx="11039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71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>
              <a:buNone/>
            </a:pPr>
            <a:endParaRPr lang="en-US" dirty="0" smtClean="0">
              <a:latin typeface="Transliteration" pitchFamily="34" charset="0"/>
            </a:endParaRPr>
          </a:p>
          <a:p>
            <a:pPr algn="r" rtl="1"/>
            <a:r>
              <a:rPr lang="ar-EG" dirty="0" smtClean="0">
                <a:latin typeface="Transliteration" pitchFamily="34" charset="0"/>
              </a:rPr>
              <a:t>قم </a:t>
            </a:r>
            <a:r>
              <a:rPr lang="ar-EG" dirty="0">
                <a:latin typeface="Transliteration" pitchFamily="34" charset="0"/>
              </a:rPr>
              <a:t>باستخدام القاموس </a:t>
            </a:r>
            <a:r>
              <a:rPr lang="ar-EG" dirty="0" smtClean="0">
                <a:latin typeface="Transliteration" pitchFamily="34" charset="0"/>
              </a:rPr>
              <a:t>(5دقائق</a:t>
            </a:r>
            <a:r>
              <a:rPr lang="ar-EG" dirty="0">
                <a:latin typeface="Transliteration" pitchFamily="34" charset="0"/>
              </a:rPr>
              <a:t>).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Good of form </a:t>
            </a:r>
            <a:r>
              <a:rPr lang="en-US" dirty="0"/>
              <a:t>like </a:t>
            </a:r>
            <a:r>
              <a:rPr lang="en-US" dirty="0" err="1"/>
              <a:t>Atum</a:t>
            </a:r>
            <a:r>
              <a:rPr lang="en-US" dirty="0" smtClean="0"/>
              <a:t>, Hailed when his beauty is seen.</a:t>
            </a:r>
          </a:p>
          <a:p>
            <a:pPr algn="r" rtl="1"/>
            <a:r>
              <a:rPr lang="ar-EG" dirty="0"/>
              <a:t>قم 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89723"/>
            <a:ext cx="8515350" cy="130492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>
            <a:off x="7010400" y="2971800"/>
            <a:ext cx="990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267200" y="2971800"/>
            <a:ext cx="1066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42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>
              <a:buNone/>
            </a:pPr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>
                <a:latin typeface="Transliteration" pitchFamily="34" charset="0"/>
              </a:rPr>
              <a:t>قم باستخدام القاموس (10 دقائق).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Victorious over all lands, one knows not when he will begin to fight.</a:t>
            </a:r>
          </a:p>
          <a:p>
            <a:pPr algn="r" rtl="1"/>
            <a:r>
              <a:rPr lang="ar-EG" dirty="0"/>
              <a:t>قم 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200"/>
            <a:ext cx="7853363" cy="78533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>
            <a:off x="6858000" y="2209800"/>
            <a:ext cx="990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438400" y="2286000"/>
            <a:ext cx="609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76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 smtClean="0">
              <a:latin typeface="Transliteration" pitchFamily="34" charset="0"/>
            </a:endParaRPr>
          </a:p>
          <a:p>
            <a:pPr marL="0" indent="0" algn="r" rtl="1">
              <a:buNone/>
            </a:pPr>
            <a:r>
              <a:rPr lang="ar-EG" dirty="0" smtClean="0">
                <a:latin typeface="Transliteration" pitchFamily="34" charset="0"/>
              </a:rPr>
              <a:t>هذه تكملة الجزء المهشم من النص           وهي كلمة «درع»</a:t>
            </a:r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>
                <a:latin typeface="Transliteration" pitchFamily="34" charset="0"/>
              </a:rPr>
              <a:t>قم باستخدام القاموس </a:t>
            </a:r>
            <a:r>
              <a:rPr lang="ar-EG" dirty="0" smtClean="0">
                <a:latin typeface="Transliteration" pitchFamily="34" charset="0"/>
              </a:rPr>
              <a:t>(15دقيقة).</a:t>
            </a:r>
            <a:r>
              <a:rPr lang="en-US" dirty="0" smtClean="0"/>
              <a:t>  </a:t>
            </a:r>
          </a:p>
          <a:p>
            <a:r>
              <a:rPr lang="en-US" dirty="0" smtClean="0"/>
              <a:t>Strong wall around his soldiers, Their shield on the day of battle.</a:t>
            </a:r>
          </a:p>
          <a:p>
            <a:pPr algn="r" rtl="1"/>
            <a:r>
              <a:rPr lang="ar-EG" dirty="0"/>
              <a:t>قم 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1" y="1855784"/>
            <a:ext cx="7954423" cy="71751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>
            <a:off x="7696200" y="2438400"/>
            <a:ext cx="762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162800" y="2438400"/>
            <a:ext cx="381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72"/>
          <a:stretch/>
        </p:blipFill>
        <p:spPr bwMode="auto">
          <a:xfrm>
            <a:off x="3124200" y="2803451"/>
            <a:ext cx="88604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H="1">
            <a:off x="3186223" y="3308276"/>
            <a:ext cx="762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29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>
              <a:buNone/>
            </a:pPr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>
                <a:latin typeface="Transliteration" pitchFamily="34" charset="0"/>
              </a:rPr>
              <a:t>قم باستخدام القاموس </a:t>
            </a:r>
            <a:r>
              <a:rPr lang="ar-EG" dirty="0" smtClean="0">
                <a:latin typeface="Transliteration" pitchFamily="34" charset="0"/>
              </a:rPr>
              <a:t>(15 دقيقة).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bow man without his equal, he is braver than hundreds of thousands all together.</a:t>
            </a:r>
          </a:p>
          <a:p>
            <a:pPr algn="just" rtl="1"/>
            <a:r>
              <a:rPr lang="ar-EG" dirty="0"/>
              <a:t>قم بعمل تعليق على الفقرة </a:t>
            </a:r>
            <a:r>
              <a:rPr lang="ar-EG" dirty="0" smtClean="0"/>
              <a:t>السابقة مستعينا بالترجمة في غضون </a:t>
            </a:r>
            <a:r>
              <a:rPr lang="ar-EG" dirty="0"/>
              <a:t>(10 </a:t>
            </a:r>
            <a:r>
              <a:rPr lang="ar-EG" dirty="0" smtClean="0"/>
              <a:t>دقائق). على أن يقدم </a:t>
            </a:r>
            <a:r>
              <a:rPr lang="ar-EG" dirty="0"/>
              <a:t>مكتوبا فيما </a:t>
            </a:r>
            <a:r>
              <a:rPr lang="ar-EG" dirty="0" smtClean="0"/>
              <a:t>بعد.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85482"/>
            <a:ext cx="7962900" cy="172402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>
            <a:off x="6019800" y="3352800"/>
            <a:ext cx="1752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752600" y="33528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66800" y="3352800"/>
            <a:ext cx="533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65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>
              <a:buNone/>
            </a:pPr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>
                <a:latin typeface="Transliteration" pitchFamily="34" charset="0"/>
              </a:rPr>
              <a:t>قم باستخدام القاموس </a:t>
            </a:r>
            <a:r>
              <a:rPr lang="ar-EG" dirty="0" smtClean="0">
                <a:latin typeface="Transliteration" pitchFamily="34" charset="0"/>
              </a:rPr>
              <a:t>(5دقائق</a:t>
            </a:r>
            <a:r>
              <a:rPr lang="ar-EG" dirty="0">
                <a:latin typeface="Transliteration" pitchFamily="34" charset="0"/>
              </a:rPr>
              <a:t>).</a:t>
            </a:r>
            <a:r>
              <a:rPr lang="en-US" dirty="0"/>
              <a:t> </a:t>
            </a:r>
          </a:p>
          <a:p>
            <a:pPr algn="just"/>
            <a:r>
              <a:rPr lang="en-US" dirty="0" smtClean="0"/>
              <a:t>One who goes ahead and charges in to multitudes, His heart trusting his strength.</a:t>
            </a:r>
          </a:p>
          <a:p>
            <a:pPr algn="just" rtl="1"/>
            <a:r>
              <a:rPr lang="ar-EG" dirty="0"/>
              <a:t>قم 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200"/>
            <a:ext cx="8145780" cy="89154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>
            <a:off x="6553200" y="2667000"/>
            <a:ext cx="1447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09600" y="2667000"/>
            <a:ext cx="1066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72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664</Words>
  <Application>Microsoft Office PowerPoint</Application>
  <PresentationFormat>On-screen Show (4:3)</PresentationFormat>
  <Paragraphs>93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Osama</dc:creator>
  <cp:lastModifiedBy>abubakr.arch</cp:lastModifiedBy>
  <cp:revision>86</cp:revision>
  <dcterms:created xsi:type="dcterms:W3CDTF">2006-08-16T00:00:00Z</dcterms:created>
  <dcterms:modified xsi:type="dcterms:W3CDTF">2020-03-17T16:07:54Z</dcterms:modified>
</cp:coreProperties>
</file>