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6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B094658-6A7F-49FD-AE81-57E0B0048CFC}" type="datetimeFigureOut">
              <a:rPr lang="ar-EG" smtClean="0"/>
              <a:t>27/07/1441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16AFAEC-ABA8-41EB-B47D-35E41C9DA2FA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654645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8ADA-283A-4BFB-A248-25B69153302F}" type="datetime1">
              <a:rPr lang="en-US" smtClean="0"/>
              <a:t>3/21/2020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4EE0-4E3D-4808-8E8C-CD4C556E3DD1}" type="datetime1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B6710-9863-42EC-A792-7B190E29183F}" type="datetime1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5FC4-B7E0-4955-9627-1B55D25B089F}" type="datetime1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5267-0216-43EC-83B2-0E44F6157B8A}" type="datetime1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761A7-989F-45CD-A91E-24E8EC545938}" type="datetime1">
              <a:rPr lang="en-US" smtClean="0"/>
              <a:t>3/21/2020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CDCC4-0E0C-4DA6-B35D-7AD5E19E0BD4}" type="datetime1">
              <a:rPr lang="en-US" smtClean="0"/>
              <a:t>3/21/2020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DAEA3-9A33-4B9C-B66E-FC81B48CEEFC}" type="datetime1">
              <a:rPr lang="en-US" smtClean="0"/>
              <a:t>3/21/2020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C874-320E-4075-9CC9-5B401062316D}" type="datetime1">
              <a:rPr lang="en-US" smtClean="0"/>
              <a:t>3/21/2020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5F24E-02FB-41D2-9DA4-C577D2FF77CB}" type="datetime1">
              <a:rPr lang="en-US" smtClean="0"/>
              <a:t>3/21/2020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12EBF-5AE9-4EFF-9022-DD757AAF4682}" type="datetime1">
              <a:rPr lang="en-US" smtClean="0"/>
              <a:t>3/21/2020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79A999-4566-4947-BC2B-DD5F25192824}" type="datetime1">
              <a:rPr lang="en-US" smtClean="0"/>
              <a:t>3/21/2020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abubakr@arch.svu.edu.e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EG" sz="3600" b="1" dirty="0" smtClean="0"/>
              <a:t>محاضرة اللغة المصرية القديمة (4)</a:t>
            </a:r>
            <a:br>
              <a:rPr lang="ar-EG" sz="3600" b="1" dirty="0" smtClean="0"/>
            </a:br>
            <a:r>
              <a:rPr lang="ar-EG" sz="3600" b="1" dirty="0" smtClean="0"/>
              <a:t>الفرقة الثانية قسم الآثار المصرية</a:t>
            </a:r>
            <a:endParaRPr lang="ar-EG" sz="3600" b="1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ar-EG" sz="2800" dirty="0"/>
              <a:t>أعزائي طلاب وطالبات الفرقة </a:t>
            </a:r>
            <a:r>
              <a:rPr lang="ar-EG" sz="2800" dirty="0" smtClean="0"/>
              <a:t>الثانية قسم </a:t>
            </a:r>
            <a:r>
              <a:rPr lang="ar-EG" sz="2800" dirty="0"/>
              <a:t>الآثار المصرية، أهلا بكم.</a:t>
            </a:r>
          </a:p>
          <a:p>
            <a:pPr algn="just"/>
            <a:r>
              <a:rPr lang="ar-EG" sz="2800" dirty="0"/>
              <a:t>أقدم لكم </a:t>
            </a:r>
            <a:r>
              <a:rPr lang="ar-EG" sz="2800" dirty="0" smtClean="0"/>
              <a:t>المحاضرة الثانية للغة </a:t>
            </a:r>
            <a:r>
              <a:rPr lang="ar-EG" sz="2800" dirty="0"/>
              <a:t>المصرية القديمة، والتي سوف نستكمل فيها </a:t>
            </a:r>
            <a:r>
              <a:rPr lang="ar-EG" sz="2800" dirty="0" smtClean="0"/>
              <a:t>نص </a:t>
            </a:r>
            <a:r>
              <a:rPr lang="ar-EG" sz="2800" b="1" dirty="0" smtClean="0"/>
              <a:t>نجاة الملاح </a:t>
            </a:r>
            <a:r>
              <a:rPr lang="ar-EG" sz="2800" dirty="0" smtClean="0"/>
              <a:t>أحد النصوص الأدبية المصرية القديمة والتي كتبت بأسلوب المصرية الوسيطة.</a:t>
            </a:r>
          </a:p>
          <a:p>
            <a:pPr algn="just"/>
            <a:r>
              <a:rPr lang="ar-EG" sz="2800" dirty="0" smtClean="0"/>
              <a:t>قدمنا فيما سبق تلخيصا لأحداث القصة وقمنا بوضع آليات التعامل مع النص والتعامل مع القواميس وقائمة العلامات للخروج بنتائج طيبة في تعاملنا مع </a:t>
            </a:r>
            <a:r>
              <a:rPr lang="ar-EG" sz="2800" dirty="0" smtClean="0"/>
              <a:t>النصوص، واستعرضنا جزءا من النص.</a:t>
            </a:r>
            <a:endParaRPr lang="ar-EG" sz="2800" dirty="0" smtClean="0"/>
          </a:p>
          <a:p>
            <a:pPr algn="just"/>
            <a:r>
              <a:rPr lang="ar-EG" sz="2800" dirty="0" smtClean="0"/>
              <a:t>والآن سوف </a:t>
            </a:r>
            <a:r>
              <a:rPr lang="ar-EG" sz="2800" dirty="0" smtClean="0"/>
              <a:t>نستكمل جزءا جديدا من النص</a:t>
            </a:r>
            <a:r>
              <a:rPr lang="ar-EG" sz="2800" dirty="0" smtClean="0"/>
              <a:t>.</a:t>
            </a:r>
            <a:endParaRPr lang="ar-EG" sz="2800" dirty="0"/>
          </a:p>
          <a:p>
            <a:endParaRPr lang="ar-EG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75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EG" sz="3600" b="1" dirty="0" smtClean="0"/>
              <a:t>محاضرة اللغة المصرية القديمة (4)</a:t>
            </a:r>
            <a:br>
              <a:rPr lang="ar-EG" sz="3600" b="1" dirty="0" smtClean="0"/>
            </a:br>
            <a:r>
              <a:rPr lang="ar-EG" sz="3600" b="1" dirty="0" smtClean="0"/>
              <a:t>الفرقة الثانية قسم الآثار المصرية</a:t>
            </a:r>
            <a:endParaRPr lang="ar-EG" sz="36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EG" dirty="0" smtClean="0"/>
              <a:t>هذا الجزء من النص يقدم </a:t>
            </a:r>
            <a:r>
              <a:rPr lang="ar-EG" dirty="0" smtClean="0"/>
              <a:t>لنا الخيرات التي وجدها</a:t>
            </a:r>
          </a:p>
          <a:p>
            <a:r>
              <a:rPr lang="ar-EG" dirty="0" smtClean="0"/>
              <a:t>البحار على الجزيرة التي وصل إليها.</a:t>
            </a:r>
          </a:p>
          <a:p>
            <a:pPr marL="0" indent="0" algn="just" rtl="0">
              <a:buNone/>
            </a:pPr>
            <a:r>
              <a:rPr lang="en-US" sz="2400" dirty="0" smtClean="0"/>
              <a:t>		       I </a:t>
            </a:r>
            <a:r>
              <a:rPr lang="en-US" sz="2400" dirty="0"/>
              <a:t>found figs [and</a:t>
            </a:r>
            <a:r>
              <a:rPr lang="en-US" sz="2400" dirty="0" smtClean="0"/>
              <a:t>] </a:t>
            </a:r>
            <a:r>
              <a:rPr lang="en-US" sz="2400" dirty="0"/>
              <a:t>grapes therein, vegetable </a:t>
            </a:r>
            <a:r>
              <a:rPr lang="en-US" sz="2400" dirty="0" smtClean="0"/>
              <a:t>     </a:t>
            </a:r>
          </a:p>
          <a:p>
            <a:pPr marL="0" indent="0" algn="just" rtl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              every </a:t>
            </a:r>
            <a:r>
              <a:rPr lang="en-US" sz="2400" dirty="0"/>
              <a:t>valuable, sycamore figs therein</a:t>
            </a:r>
            <a:r>
              <a:rPr lang="en-US" sz="2400" dirty="0" smtClean="0"/>
              <a:t>,</a:t>
            </a:r>
          </a:p>
          <a:p>
            <a:pPr marL="0" indent="0" algn="just" rtl="0">
              <a:buNone/>
            </a:pPr>
            <a:r>
              <a:rPr lang="en-US" sz="2400" dirty="0" smtClean="0"/>
              <a:t>                               </a:t>
            </a:r>
            <a:r>
              <a:rPr lang="en-US" sz="2400" dirty="0"/>
              <a:t>together with notched </a:t>
            </a:r>
            <a:r>
              <a:rPr lang="en-US" sz="2400" dirty="0" smtClean="0"/>
              <a:t> </a:t>
            </a:r>
            <a:r>
              <a:rPr lang="en-US" sz="2400" dirty="0"/>
              <a:t>sycamore figs, </a:t>
            </a:r>
            <a:r>
              <a:rPr lang="en-US" sz="2400" dirty="0" smtClean="0"/>
              <a:t>	                   cucumber </a:t>
            </a:r>
            <a:r>
              <a:rPr lang="en-US" sz="2400" dirty="0"/>
              <a:t>as if it is cultivated. [There were] </a:t>
            </a:r>
            <a:r>
              <a:rPr lang="en-US" sz="2400" dirty="0" smtClean="0"/>
              <a:t>	                    fish  </a:t>
            </a:r>
            <a:endParaRPr lang="ar-EG" sz="2400" dirty="0" smtClean="0"/>
          </a:p>
          <a:p>
            <a:pPr marL="0" indent="0" algn="just">
              <a:buNone/>
            </a:pPr>
            <a:r>
              <a:rPr lang="ar-EG" sz="2400" dirty="0" smtClean="0"/>
              <a:t>عليك </a:t>
            </a:r>
            <a:r>
              <a:rPr lang="ar-EG" sz="2400" dirty="0"/>
              <a:t>استخراج معاني الكلمات باستخدام القاموس</a:t>
            </a:r>
            <a:r>
              <a:rPr lang="ar-EG" sz="2400" dirty="0" smtClean="0"/>
              <a:t>.</a:t>
            </a:r>
          </a:p>
          <a:p>
            <a:pPr marL="0" indent="0" algn="just">
              <a:buNone/>
            </a:pPr>
            <a:r>
              <a:rPr lang="ar-EG" sz="2400" dirty="0" smtClean="0"/>
              <a:t>قم بمراجعة </a:t>
            </a:r>
            <a:r>
              <a:rPr lang="ar-EG" sz="2400" dirty="0" smtClean="0"/>
              <a:t>العطف في الجملة الفعلية.</a:t>
            </a:r>
            <a:endParaRPr lang="en-US" dirty="0"/>
          </a:p>
          <a:p>
            <a:pPr marL="0" indent="0">
              <a:buNone/>
            </a:pPr>
            <a:endParaRPr lang="ar-EG" dirty="0" smtClean="0"/>
          </a:p>
          <a:p>
            <a:pPr marL="0" indent="0">
              <a:buNone/>
            </a:pPr>
            <a:endParaRPr lang="ar-EG" dirty="0"/>
          </a:p>
        </p:txBody>
      </p:sp>
      <p:pic>
        <p:nvPicPr>
          <p:cNvPr id="10" name="Content Placeholder 2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901"/>
          <a:stretch/>
        </p:blipFill>
        <p:spPr>
          <a:xfrm>
            <a:off x="609600" y="1935162"/>
            <a:ext cx="2171623" cy="4389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1595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EG" sz="3600" b="1" dirty="0" smtClean="0"/>
              <a:t>محاضرة اللغة المصرية القديمة (4)</a:t>
            </a:r>
            <a:br>
              <a:rPr lang="ar-EG" sz="3600" b="1" dirty="0" smtClean="0"/>
            </a:br>
            <a:r>
              <a:rPr lang="ar-EG" sz="3600" b="1" dirty="0" smtClean="0"/>
              <a:t>الفرقة الثانية قسم الآثار المصرية</a:t>
            </a:r>
            <a:endParaRPr lang="ar-EG" sz="36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ar-EG" sz="2800" smtClean="0"/>
              <a:t>أعزائي </a:t>
            </a:r>
            <a:r>
              <a:rPr lang="ar-EG" sz="2800"/>
              <a:t>الطلاب </a:t>
            </a:r>
            <a:r>
              <a:rPr lang="ar-EG" sz="2800" smtClean="0"/>
              <a:t>قد </a:t>
            </a:r>
            <a:r>
              <a:rPr lang="ar-EG" sz="2800" dirty="0"/>
              <a:t>وصلنا إلى نهاية المحاضرة أرجوا منكم القيام بما كلفتم به.</a:t>
            </a:r>
          </a:p>
          <a:p>
            <a:pPr algn="just"/>
            <a:r>
              <a:rPr lang="ar-EG" sz="2800" dirty="0"/>
              <a:t>أرجوا قراءة المحاضرة بتأن وروية.</a:t>
            </a:r>
          </a:p>
          <a:p>
            <a:pPr algn="just"/>
            <a:r>
              <a:rPr lang="ar-EG" sz="2800" dirty="0"/>
              <a:t>إذا عنت لكم بعض المشكلات في الفهم أو القيام بالواجبات أرجوا منكم ألا تترددوا في التواصل:</a:t>
            </a:r>
          </a:p>
          <a:p>
            <a:pPr algn="just"/>
            <a:r>
              <a:rPr lang="ar-EG" sz="2800" dirty="0"/>
              <a:t>عن طريق الهاتف رقم: 01068980098</a:t>
            </a:r>
          </a:p>
          <a:p>
            <a:pPr algn="just"/>
            <a:r>
              <a:rPr lang="ar-EG" sz="2800" dirty="0"/>
              <a:t>عن طريق البريد الإليكتروني: </a:t>
            </a:r>
            <a:r>
              <a:rPr lang="en-US" sz="2800" dirty="0">
                <a:hlinkClick r:id="rId2"/>
              </a:rPr>
              <a:t>abubakr@arch.svu.edu.eg</a:t>
            </a:r>
            <a:endParaRPr lang="ar-EG" sz="2800" dirty="0"/>
          </a:p>
          <a:p>
            <a:pPr marL="0" indent="0" algn="ctr">
              <a:buNone/>
            </a:pPr>
            <a:r>
              <a:rPr lang="ar-EG" sz="2800" dirty="0"/>
              <a:t>وتقبلوا خالص تحياتي</a:t>
            </a:r>
          </a:p>
          <a:p>
            <a:pPr marL="0" indent="0" algn="ctr">
              <a:buNone/>
            </a:pPr>
            <a:r>
              <a:rPr lang="ar-EG" sz="2800" dirty="0"/>
              <a:t>حفظ الله مصر وأبنائها من كل سوء ومكروه.</a:t>
            </a:r>
          </a:p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492129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EG" sz="3600" b="1" dirty="0" smtClean="0"/>
              <a:t>محاضرة اللغة المصرية القديمة (4)</a:t>
            </a:r>
            <a:br>
              <a:rPr lang="ar-EG" sz="3600" b="1" dirty="0" smtClean="0"/>
            </a:br>
            <a:r>
              <a:rPr lang="ar-EG" sz="3600" b="1" dirty="0" smtClean="0"/>
              <a:t>الفرقة الثانية قسم الآثار المصرية</a:t>
            </a:r>
            <a:endParaRPr lang="ar-EG" sz="36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21" name="Content Placeholder 20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518" y="1935163"/>
            <a:ext cx="7462963" cy="4389437"/>
          </a:xfrm>
        </p:spPr>
      </p:pic>
    </p:spTree>
    <p:extLst>
      <p:ext uri="{BB962C8B-B14F-4D97-AF65-F5344CB8AC3E}">
        <p14:creationId xmlns:p14="http://schemas.microsoft.com/office/powerpoint/2010/main" val="397530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EG" sz="3600" b="1" dirty="0" smtClean="0"/>
              <a:t>محاضرة اللغة المصرية القديمة (4)</a:t>
            </a:r>
            <a:br>
              <a:rPr lang="ar-EG" sz="3600" b="1" dirty="0" smtClean="0"/>
            </a:br>
            <a:r>
              <a:rPr lang="ar-EG" sz="3600" b="1" dirty="0" smtClean="0"/>
              <a:t>الفرقة الثانية قسم الآثار المصرية</a:t>
            </a:r>
            <a:endParaRPr lang="ar-EG" sz="3600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EG" dirty="0" smtClean="0"/>
              <a:t>الشريحة السابقة تعرض لنا الجزء من النص الذي سوف نتناوله في هذه المحاضرة.</a:t>
            </a:r>
          </a:p>
          <a:p>
            <a:r>
              <a:rPr lang="ar-EG" dirty="0" smtClean="0"/>
              <a:t>سو ف أقوم بكتابة الترجمة لكل سطر عمودي من أعمدة النص والذي يقرأ من اليمين إلى اليسار.</a:t>
            </a:r>
          </a:p>
          <a:p>
            <a:r>
              <a:rPr lang="ar-EG" dirty="0" smtClean="0"/>
              <a:t>على الطالب أن يستعين بالقاموس لاستخراج معاني الكلمات.</a:t>
            </a:r>
          </a:p>
          <a:p>
            <a:r>
              <a:rPr lang="ar-EG" dirty="0" smtClean="0"/>
              <a:t>على الطالب أن يضع ترجمة خاصة به لكل جملة.</a:t>
            </a:r>
          </a:p>
          <a:p>
            <a:r>
              <a:rPr lang="ar-EG" dirty="0" smtClean="0"/>
              <a:t>على الطالب أن يستعين بالترجمة التي أقدمها له ليتأكد من سلامة الترجمة التي أعدها.</a:t>
            </a:r>
          </a:p>
          <a:p>
            <a:r>
              <a:rPr lang="ar-EG" dirty="0" smtClean="0"/>
              <a:t>ليس من الضروري توافق الترجمات الحرفي، وإنما كل ترجمة تعبر عن فهم صاحبها للنص  وصياغته وبناء تراكيبه.</a:t>
            </a:r>
            <a:endParaRPr lang="ar-EG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26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EG" sz="3600" b="1" dirty="0" smtClean="0"/>
              <a:t>محاضرة اللغة المصرية القديمة (4)</a:t>
            </a:r>
            <a:br>
              <a:rPr lang="ar-EG" sz="3600" b="1" dirty="0" smtClean="0"/>
            </a:br>
            <a:r>
              <a:rPr lang="ar-EG" sz="3600" b="1" dirty="0" smtClean="0"/>
              <a:t>الفرقة الثانية قسم الآثار المصرية</a:t>
            </a:r>
            <a:endParaRPr lang="ar-EG" sz="36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EG" sz="2800" dirty="0" smtClean="0"/>
              <a:t>هذا الجزء من النص هو تكملة للسطر السابق:</a:t>
            </a:r>
          </a:p>
          <a:p>
            <a:r>
              <a:rPr lang="ar-EG" sz="2800" dirty="0"/>
              <a:t>لازال هذا الجزء من النص يحكي لنا عن الأحوال التي </a:t>
            </a:r>
            <a:r>
              <a:rPr lang="ar-EG" sz="2800" dirty="0" smtClean="0"/>
              <a:t>مرت</a:t>
            </a:r>
          </a:p>
          <a:p>
            <a:pPr marL="0" indent="0">
              <a:buNone/>
            </a:pPr>
            <a:r>
              <a:rPr lang="ar-EG" sz="2800" dirty="0"/>
              <a:t> </a:t>
            </a:r>
            <a:r>
              <a:rPr lang="ar-EG" sz="2800" dirty="0" smtClean="0"/>
              <a:t>   </a:t>
            </a:r>
            <a:r>
              <a:rPr lang="ar-EG" sz="2800" dirty="0"/>
              <a:t>بطاقم السفينة ومسلسل الأحداث التي تعرضوا لها.</a:t>
            </a:r>
          </a:p>
          <a:p>
            <a:r>
              <a:rPr lang="ar-EG" sz="2800" dirty="0" smtClean="0"/>
              <a:t>وعليه </a:t>
            </a:r>
            <a:r>
              <a:rPr lang="ar-EG" sz="2800" dirty="0" smtClean="0"/>
              <a:t>تكون ترجمة الجزء </a:t>
            </a:r>
            <a:r>
              <a:rPr lang="ar-EG" sz="2800" dirty="0" smtClean="0"/>
              <a:t>التالي كما يلي:</a:t>
            </a:r>
          </a:p>
          <a:p>
            <a:pPr marL="0" indent="0" algn="ctr" rtl="0">
              <a:buNone/>
            </a:pPr>
            <a:r>
              <a:rPr lang="en-US" sz="2800" dirty="0"/>
              <a:t>the mast pushes </a:t>
            </a:r>
            <a:r>
              <a:rPr lang="en-US" sz="2800" dirty="0" smtClean="0"/>
              <a:t>for </a:t>
            </a:r>
            <a:r>
              <a:rPr lang="en-US" sz="2800" dirty="0"/>
              <a:t>me </a:t>
            </a:r>
            <a:r>
              <a:rPr lang="en-US" sz="2800" dirty="0" smtClean="0"/>
              <a:t>it </a:t>
            </a:r>
            <a:endParaRPr lang="ar-EG" sz="2800" dirty="0"/>
          </a:p>
          <a:p>
            <a:r>
              <a:rPr lang="ar-EG" sz="2800" dirty="0" smtClean="0"/>
              <a:t>عليك </a:t>
            </a:r>
            <a:r>
              <a:rPr lang="ar-EG" sz="2800" dirty="0" smtClean="0"/>
              <a:t>استخراج معاني الكلمات باستخدام القاموس.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860612" y="2514600"/>
            <a:ext cx="523035" cy="3643312"/>
            <a:chOff x="860612" y="2514600"/>
            <a:chExt cx="523035" cy="3643312"/>
          </a:xfrm>
        </p:grpSpPr>
        <p:pic>
          <p:nvPicPr>
            <p:cNvPr id="3076" name="Picture 4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3230" b="50000"/>
            <a:stretch/>
          </p:blipFill>
          <p:spPr bwMode="auto">
            <a:xfrm>
              <a:off x="860612" y="3886200"/>
              <a:ext cx="523035" cy="2271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Content Placeholder 4" descr="Shs-p3r"/>
            <p:cNvPicPr>
              <a:picLocks/>
            </p:cNvPicPr>
            <p:nvPr/>
          </p:nvPicPr>
          <p:blipFill rotWithShape="1">
            <a:blip r:embed="rId3" cstate="print">
              <a:lum bright="-40000" contrast="-40000"/>
              <a:grayscl/>
            </a:blip>
            <a:srcRect l="216" t="44092" r="93036" b="23760"/>
            <a:stretch/>
          </p:blipFill>
          <p:spPr bwMode="auto">
            <a:xfrm>
              <a:off x="889608" y="2514600"/>
              <a:ext cx="419380" cy="1290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313655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EG" sz="3600" b="1" dirty="0" smtClean="0"/>
              <a:t>محاضرة اللغة المصرية القديمة (4)</a:t>
            </a:r>
            <a:br>
              <a:rPr lang="ar-EG" sz="3600" b="1" dirty="0" smtClean="0"/>
            </a:br>
            <a:r>
              <a:rPr lang="ar-EG" sz="3600" b="1" dirty="0" smtClean="0"/>
              <a:t>الفرقة الثانية قسم الآثار المصرية</a:t>
            </a:r>
            <a:endParaRPr lang="ar-EG" sz="36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الجزء الذي أمامنا من </a:t>
            </a:r>
            <a:r>
              <a:rPr lang="ar-EG" dirty="0" smtClean="0"/>
              <a:t>النص يخبرنا عن النتيجة التي</a:t>
            </a:r>
          </a:p>
          <a:p>
            <a:r>
              <a:rPr lang="ar-EG" dirty="0" smtClean="0"/>
              <a:t> آلت إليها المركب  والبحارة.</a:t>
            </a:r>
          </a:p>
          <a:p>
            <a:r>
              <a:rPr lang="ar-EG" dirty="0" smtClean="0"/>
              <a:t> وعلى </a:t>
            </a:r>
            <a:r>
              <a:rPr lang="ar-EG" dirty="0" smtClean="0"/>
              <a:t>ذلك تكون ترجمة النص:</a:t>
            </a:r>
          </a:p>
          <a:p>
            <a:pPr lvl="1" algn="ctr" rtl="0"/>
            <a:r>
              <a:rPr lang="en-US" sz="2200" dirty="0" smtClean="0"/>
              <a:t>         Then </a:t>
            </a:r>
            <a:r>
              <a:rPr lang="en-US" sz="2200" dirty="0"/>
              <a:t>the </a:t>
            </a:r>
            <a:r>
              <a:rPr lang="en-US" sz="2200" dirty="0" smtClean="0"/>
              <a:t>boat died</a:t>
            </a:r>
            <a:r>
              <a:rPr lang="en-US" sz="2200" dirty="0"/>
              <a:t>. </a:t>
            </a:r>
            <a:r>
              <a:rPr lang="en-US" sz="2200" dirty="0" smtClean="0"/>
              <a:t> </a:t>
            </a:r>
            <a:r>
              <a:rPr lang="en-US" sz="2200" dirty="0"/>
              <a:t>those </a:t>
            </a:r>
            <a:r>
              <a:rPr lang="en-US" sz="2200" dirty="0" smtClean="0"/>
              <a:t>who [</a:t>
            </a:r>
            <a:r>
              <a:rPr lang="en-US" sz="2200" dirty="0"/>
              <a:t>were] in </a:t>
            </a:r>
            <a:r>
              <a:rPr lang="en-US" sz="2200" dirty="0" smtClean="0"/>
              <a:t>it</a:t>
            </a:r>
          </a:p>
          <a:p>
            <a:pPr marL="393192" lvl="1" indent="0" algn="ctr" rtl="0">
              <a:buNone/>
            </a:pPr>
            <a:r>
              <a:rPr lang="en-US" sz="2200" dirty="0" smtClean="0"/>
              <a:t>, </a:t>
            </a:r>
            <a:r>
              <a:rPr lang="en-US" sz="2200" dirty="0"/>
              <a:t>not </a:t>
            </a:r>
            <a:r>
              <a:rPr lang="en-US" sz="2200" dirty="0" smtClean="0"/>
              <a:t>survived </a:t>
            </a:r>
            <a:r>
              <a:rPr lang="en-US" sz="2400" dirty="0" smtClean="0"/>
              <a:t>one </a:t>
            </a:r>
            <a:r>
              <a:rPr lang="en-US" sz="2400" dirty="0"/>
              <a:t>there from</a:t>
            </a:r>
          </a:p>
          <a:p>
            <a:pPr marL="0" indent="0" algn="just">
              <a:buNone/>
            </a:pPr>
            <a:endParaRPr lang="ar-EG" sz="2400" dirty="0" smtClean="0"/>
          </a:p>
          <a:p>
            <a:pPr marL="0" indent="0" algn="just">
              <a:buNone/>
            </a:pPr>
            <a:r>
              <a:rPr lang="ar-EG" sz="2400" dirty="0" smtClean="0"/>
              <a:t>عليك </a:t>
            </a:r>
            <a:r>
              <a:rPr lang="ar-EG" sz="2400" dirty="0"/>
              <a:t>استخراج معاني الكلمات باستخدام القاموس.</a:t>
            </a:r>
          </a:p>
          <a:p>
            <a:pPr marL="0" indent="0" algn="just">
              <a:buNone/>
            </a:pPr>
            <a:endParaRPr lang="ar-EG" dirty="0"/>
          </a:p>
        </p:txBody>
      </p:sp>
      <p:grpSp>
        <p:nvGrpSpPr>
          <p:cNvPr id="10" name="Group 9"/>
          <p:cNvGrpSpPr/>
          <p:nvPr/>
        </p:nvGrpSpPr>
        <p:grpSpPr>
          <a:xfrm>
            <a:off x="673753" y="2133600"/>
            <a:ext cx="1643623" cy="4047565"/>
            <a:chOff x="685800" y="2133600"/>
            <a:chExt cx="1643623" cy="4047565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723" b="10913"/>
            <a:stretch/>
          </p:blipFill>
          <p:spPr bwMode="auto">
            <a:xfrm>
              <a:off x="685800" y="2133600"/>
              <a:ext cx="1643623" cy="40475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Rectangle 4"/>
            <p:cNvSpPr/>
            <p:nvPr/>
          </p:nvSpPr>
          <p:spPr>
            <a:xfrm>
              <a:off x="1828800" y="2133600"/>
              <a:ext cx="457200" cy="225462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EG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85800" y="3581400"/>
              <a:ext cx="457200" cy="2599765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EG"/>
            </a:p>
          </p:txBody>
        </p:sp>
      </p:grpSp>
    </p:spTree>
    <p:extLst>
      <p:ext uri="{BB962C8B-B14F-4D97-AF65-F5344CB8AC3E}">
        <p14:creationId xmlns:p14="http://schemas.microsoft.com/office/powerpoint/2010/main" val="18539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EG" sz="3600" b="1" dirty="0" smtClean="0"/>
              <a:t>محاضرة اللغة المصرية القديمة (4)</a:t>
            </a:r>
            <a:br>
              <a:rPr lang="ar-EG" sz="3600" b="1" dirty="0" smtClean="0"/>
            </a:br>
            <a:r>
              <a:rPr lang="ar-EG" sz="3600" b="1" dirty="0" smtClean="0"/>
              <a:t>الفرقة الثانية قسم الآثار المصرية</a:t>
            </a:r>
            <a:endParaRPr lang="ar-EG" sz="36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EG" dirty="0" smtClean="0"/>
              <a:t>الجزء التالي من النص يقدم لنا </a:t>
            </a:r>
            <a:r>
              <a:rPr lang="ar-EG" dirty="0" smtClean="0"/>
              <a:t>مصير البحار </a:t>
            </a:r>
          </a:p>
          <a:p>
            <a:pPr marL="0" indent="0">
              <a:buNone/>
            </a:pPr>
            <a:r>
              <a:rPr lang="ar-EG" dirty="0" smtClean="0"/>
              <a:t>الذي يحكي النص</a:t>
            </a:r>
          </a:p>
          <a:p>
            <a:pPr marL="0" indent="0">
              <a:buNone/>
            </a:pPr>
            <a:endParaRPr lang="ar-EG" dirty="0" smtClean="0"/>
          </a:p>
          <a:p>
            <a:pPr algn="ctr" rtl="0"/>
            <a:r>
              <a:rPr lang="en-US" dirty="0" smtClean="0"/>
              <a:t>   Then </a:t>
            </a:r>
            <a:r>
              <a:rPr lang="en-US" dirty="0"/>
              <a:t>I, I was put </a:t>
            </a:r>
            <a:r>
              <a:rPr lang="en-US" dirty="0" smtClean="0"/>
              <a:t>toward </a:t>
            </a:r>
            <a:r>
              <a:rPr lang="en-US" dirty="0"/>
              <a:t>an </a:t>
            </a:r>
            <a:r>
              <a:rPr lang="en-US" dirty="0" smtClean="0"/>
              <a:t>island</a:t>
            </a:r>
          </a:p>
          <a:p>
            <a:pPr marL="0" indent="0" algn="ctr" rtl="0">
              <a:buNone/>
            </a:pPr>
            <a:r>
              <a:rPr lang="en-US" dirty="0" smtClean="0"/>
              <a:t>by </a:t>
            </a:r>
            <a:r>
              <a:rPr lang="en-US" dirty="0"/>
              <a:t>a wave of </a:t>
            </a:r>
            <a:r>
              <a:rPr lang="en-US" dirty="0" smtClean="0"/>
              <a:t> the </a:t>
            </a:r>
            <a:r>
              <a:rPr lang="en-US" dirty="0"/>
              <a:t>sea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ar-EG" sz="2400" dirty="0" smtClean="0"/>
              <a:t>عليك </a:t>
            </a:r>
            <a:r>
              <a:rPr lang="ar-EG" sz="2400" dirty="0"/>
              <a:t>استخراج معاني الكلمات باستخدام القاموس</a:t>
            </a:r>
            <a:r>
              <a:rPr lang="ar-EG" sz="2400" dirty="0" smtClean="0"/>
              <a:t>.</a:t>
            </a:r>
          </a:p>
          <a:p>
            <a:pPr marL="0" indent="0">
              <a:buNone/>
            </a:pPr>
            <a:r>
              <a:rPr lang="ar-EG" sz="2400" dirty="0" smtClean="0"/>
              <a:t>قم باسترجاع درس الأعداد عند المصري القديم.</a:t>
            </a:r>
            <a:endParaRPr lang="ar-EG" sz="2400" dirty="0"/>
          </a:p>
          <a:p>
            <a:pPr marL="0" indent="0" algn="ctr" rtl="0">
              <a:buNone/>
            </a:pPr>
            <a:endParaRPr lang="en-US" dirty="0"/>
          </a:p>
          <a:p>
            <a:endParaRPr lang="ar-EG" dirty="0" smtClean="0"/>
          </a:p>
          <a:p>
            <a:endParaRPr lang="ar-EG" dirty="0"/>
          </a:p>
        </p:txBody>
      </p:sp>
      <p:grpSp>
        <p:nvGrpSpPr>
          <p:cNvPr id="13" name="Group 12"/>
          <p:cNvGrpSpPr/>
          <p:nvPr/>
        </p:nvGrpSpPr>
        <p:grpSpPr>
          <a:xfrm>
            <a:off x="528917" y="1874462"/>
            <a:ext cx="1680883" cy="4543425"/>
            <a:chOff x="457200" y="1919287"/>
            <a:chExt cx="1680883" cy="4543425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274" r="13966"/>
            <a:stretch/>
          </p:blipFill>
          <p:spPr bwMode="auto">
            <a:xfrm>
              <a:off x="457200" y="1919287"/>
              <a:ext cx="1680883" cy="4543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12" name="Group 11"/>
            <p:cNvGrpSpPr/>
            <p:nvPr/>
          </p:nvGrpSpPr>
          <p:grpSpPr>
            <a:xfrm>
              <a:off x="457200" y="1919287"/>
              <a:ext cx="1680883" cy="4498600"/>
              <a:chOff x="457200" y="1919287"/>
              <a:chExt cx="1680883" cy="4498600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457200" y="2760287"/>
                <a:ext cx="533400" cy="36576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EG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600200" y="1919287"/>
                <a:ext cx="537883" cy="1433513"/>
              </a:xfrm>
              <a:prstGeom prst="rect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EG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1779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EG" sz="3600" b="1" dirty="0" smtClean="0"/>
              <a:t>محاضرة اللغة المصرية القديمة (4)</a:t>
            </a:r>
            <a:br>
              <a:rPr lang="ar-EG" sz="3600" b="1" dirty="0" smtClean="0"/>
            </a:br>
            <a:r>
              <a:rPr lang="ar-EG" sz="3600" b="1" dirty="0" smtClean="0"/>
              <a:t>الفرقة الثانية قسم الآثار المصرية</a:t>
            </a:r>
            <a:endParaRPr lang="ar-EG" sz="36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الجزء التالي من النص يقدم لنا الفقرة التالية:</a:t>
            </a:r>
          </a:p>
          <a:p>
            <a:pPr marL="0" indent="0" algn="ctr" rtl="0">
              <a:buNone/>
            </a:pPr>
            <a:endParaRPr lang="en-US" dirty="0" smtClean="0"/>
          </a:p>
          <a:p>
            <a:pPr marL="0" indent="0" algn="ctr" rtl="0">
              <a:buNone/>
            </a:pPr>
            <a:r>
              <a:rPr lang="en-US" dirty="0" smtClean="0"/>
              <a:t>I spent  3 days  alone </a:t>
            </a:r>
          </a:p>
          <a:p>
            <a:pPr marL="0" indent="0" algn="ctr" rtl="0">
              <a:buNone/>
            </a:pPr>
            <a:r>
              <a:rPr lang="en-US" dirty="0" smtClean="0"/>
              <a:t> </a:t>
            </a:r>
            <a:endParaRPr lang="en-US" dirty="0" smtClean="0"/>
          </a:p>
          <a:p>
            <a:pPr marL="0" indent="0" algn="just">
              <a:buNone/>
            </a:pPr>
            <a:r>
              <a:rPr lang="ar-EG" sz="2400" dirty="0" smtClean="0"/>
              <a:t>عليك </a:t>
            </a:r>
            <a:r>
              <a:rPr lang="ar-EG" sz="2400" dirty="0"/>
              <a:t>استخراج معاني الكلمات باستخدام القاموس.</a:t>
            </a:r>
          </a:p>
          <a:p>
            <a:pPr marL="0" indent="0" algn="just">
              <a:buNone/>
            </a:pPr>
            <a:r>
              <a:rPr lang="ar-EG" dirty="0" smtClean="0"/>
              <a:t>قم بمراجعة الأعداد عند المصري القديم.</a:t>
            </a:r>
          </a:p>
          <a:p>
            <a:pPr marL="0" indent="0" algn="just">
              <a:buNone/>
            </a:pPr>
            <a:r>
              <a:rPr lang="ar-EG" dirty="0" smtClean="0"/>
              <a:t>قم بالتعليق على النص.</a:t>
            </a:r>
            <a:endParaRPr lang="en-US" dirty="0"/>
          </a:p>
          <a:p>
            <a:pPr marL="0" indent="0">
              <a:buNone/>
            </a:pPr>
            <a:endParaRPr lang="ar-EG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100" t="16476" r="28240"/>
          <a:stretch/>
        </p:blipFill>
        <p:spPr bwMode="auto">
          <a:xfrm>
            <a:off x="815788" y="2079812"/>
            <a:ext cx="591670" cy="3794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250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EG" sz="3600" b="1" dirty="0" smtClean="0"/>
              <a:t>محاضرة اللغة المصرية القديمة (4)</a:t>
            </a:r>
            <a:br>
              <a:rPr lang="ar-EG" sz="3600" b="1" dirty="0" smtClean="0"/>
            </a:br>
            <a:r>
              <a:rPr lang="ar-EG" sz="3600" b="1" dirty="0" smtClean="0"/>
              <a:t>الفرقة الثانية قسم الآثار المصرية</a:t>
            </a:r>
            <a:endParaRPr lang="ar-EG" sz="36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هذا الجزء من النص يقدم لنا الفقرة التالية </a:t>
            </a:r>
            <a:endParaRPr lang="ar-EG" dirty="0" smtClean="0"/>
          </a:p>
          <a:p>
            <a:r>
              <a:rPr lang="ar-EG" dirty="0" smtClean="0"/>
              <a:t>التي تصف حال الب</a:t>
            </a:r>
            <a:r>
              <a:rPr lang="ar-EG" dirty="0" smtClean="0"/>
              <a:t>حار:</a:t>
            </a:r>
            <a:endParaRPr lang="ar-EG" dirty="0" smtClean="0"/>
          </a:p>
          <a:p>
            <a:pPr marL="0" indent="0" algn="ctr" rtl="0">
              <a:buNone/>
            </a:pPr>
            <a:r>
              <a:rPr lang="en-US" dirty="0" smtClean="0"/>
              <a:t>                    My heart is my companion,  I slept </a:t>
            </a:r>
            <a:r>
              <a:rPr lang="en-US" dirty="0" smtClean="0"/>
              <a:t>in</a:t>
            </a:r>
          </a:p>
          <a:p>
            <a:pPr marL="0" indent="0" algn="ctr" rtl="0">
              <a:buNone/>
            </a:pPr>
            <a:r>
              <a:rPr lang="en-US" dirty="0" smtClean="0"/>
              <a:t>                      the </a:t>
            </a:r>
            <a:r>
              <a:rPr lang="en-US" dirty="0"/>
              <a:t>interior of </a:t>
            </a:r>
            <a:r>
              <a:rPr lang="en-US" dirty="0" smtClean="0"/>
              <a:t> an enclosure of a tree </a:t>
            </a:r>
            <a:r>
              <a:rPr lang="en-US" dirty="0" smtClean="0"/>
              <a:t>,</a:t>
            </a:r>
          </a:p>
          <a:p>
            <a:pPr marL="0" indent="0" algn="ctr" rtl="0">
              <a:buNone/>
            </a:pPr>
            <a:r>
              <a:rPr lang="en-US" dirty="0" smtClean="0"/>
              <a:t>I embraced the shadow.</a:t>
            </a:r>
            <a:endParaRPr lang="en-US" dirty="0" smtClean="0"/>
          </a:p>
          <a:p>
            <a:pPr marL="0" indent="0">
              <a:buNone/>
            </a:pPr>
            <a:r>
              <a:rPr lang="ar-EG" sz="2400" dirty="0" smtClean="0"/>
              <a:t>عليك </a:t>
            </a:r>
            <a:r>
              <a:rPr lang="ar-EG" sz="2400" dirty="0"/>
              <a:t>استخراج معاني الكلمات باستخدام القاموس</a:t>
            </a:r>
            <a:r>
              <a:rPr lang="ar-EG" sz="2400" dirty="0" smtClean="0"/>
              <a:t>.</a:t>
            </a:r>
          </a:p>
          <a:p>
            <a:pPr marL="0" indent="0" algn="ctr">
              <a:buNone/>
            </a:pPr>
            <a:r>
              <a:rPr lang="en-US" dirty="0" smtClean="0"/>
              <a:t> </a:t>
            </a:r>
            <a:endParaRPr lang="en-US" dirty="0"/>
          </a:p>
          <a:p>
            <a:pPr marL="0" indent="0" algn="ctr" rtl="0">
              <a:buNone/>
            </a:pPr>
            <a:endParaRPr lang="ar-EG" dirty="0"/>
          </a:p>
        </p:txBody>
      </p:sp>
      <p:grpSp>
        <p:nvGrpSpPr>
          <p:cNvPr id="10" name="Group 9"/>
          <p:cNvGrpSpPr/>
          <p:nvPr/>
        </p:nvGrpSpPr>
        <p:grpSpPr>
          <a:xfrm>
            <a:off x="381000" y="1828800"/>
            <a:ext cx="2272554" cy="4543425"/>
            <a:chOff x="533400" y="1752600"/>
            <a:chExt cx="2272554" cy="4543425"/>
          </a:xfrm>
        </p:grpSpPr>
        <p:pic>
          <p:nvPicPr>
            <p:cNvPr id="7170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552" r="35029"/>
            <a:stretch/>
          </p:blipFill>
          <p:spPr bwMode="auto">
            <a:xfrm>
              <a:off x="533400" y="1752600"/>
              <a:ext cx="2272554" cy="4543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Rectangle 4"/>
            <p:cNvSpPr/>
            <p:nvPr/>
          </p:nvSpPr>
          <p:spPr>
            <a:xfrm>
              <a:off x="533400" y="3124200"/>
              <a:ext cx="533400" cy="2362200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EG"/>
            </a:p>
          </p:txBody>
        </p:sp>
      </p:grpSp>
    </p:spTree>
    <p:extLst>
      <p:ext uri="{BB962C8B-B14F-4D97-AF65-F5344CB8AC3E}">
        <p14:creationId xmlns:p14="http://schemas.microsoft.com/office/powerpoint/2010/main" val="392898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EG" sz="3600" b="1" dirty="0" smtClean="0"/>
              <a:t>محاضرة اللغة المصرية القديمة (4)</a:t>
            </a:r>
            <a:br>
              <a:rPr lang="ar-EG" sz="3600" b="1" dirty="0" smtClean="0"/>
            </a:br>
            <a:r>
              <a:rPr lang="ar-EG" sz="3600" b="1" dirty="0" smtClean="0"/>
              <a:t>الفرقة الثانية قسم الآثار المصرية</a:t>
            </a:r>
            <a:endParaRPr lang="ar-EG" sz="36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هذا الجزء من النص لازال يقدم </a:t>
            </a:r>
            <a:r>
              <a:rPr lang="ar-EG" dirty="0" smtClean="0"/>
              <a:t>لنا</a:t>
            </a:r>
          </a:p>
          <a:p>
            <a:pPr marL="0" indent="0">
              <a:buNone/>
            </a:pPr>
            <a:r>
              <a:rPr lang="ar-EG" dirty="0" smtClean="0"/>
              <a:t>وصفا عن حال البحار.</a:t>
            </a:r>
            <a:endParaRPr lang="ar-EG" dirty="0" smtClean="0"/>
          </a:p>
          <a:p>
            <a:pPr marL="0" indent="0" algn="just" rtl="0">
              <a:buNone/>
            </a:pPr>
            <a:r>
              <a:rPr lang="en-US" sz="2400" dirty="0" smtClean="0"/>
              <a:t>		Then </a:t>
            </a:r>
            <a:r>
              <a:rPr lang="en-US" sz="2400" dirty="0"/>
              <a:t>I stretched out </a:t>
            </a:r>
            <a:endParaRPr lang="ar-EG" sz="2400" dirty="0" smtClean="0"/>
          </a:p>
          <a:p>
            <a:pPr marL="0" indent="0" algn="just">
              <a:buNone/>
            </a:pPr>
            <a:r>
              <a:rPr lang="en-US" sz="2400" dirty="0" smtClean="0"/>
              <a:t>my </a:t>
            </a:r>
            <a:r>
              <a:rPr lang="en-US" sz="2400" dirty="0"/>
              <a:t>legs to learn what I would put in my </a:t>
            </a:r>
            <a:r>
              <a:rPr lang="en-US" sz="2400" dirty="0" smtClean="0"/>
              <a:t>mouth</a:t>
            </a:r>
            <a:endParaRPr lang="ar-EG" sz="2400" dirty="0" smtClean="0"/>
          </a:p>
          <a:p>
            <a:pPr marL="0" indent="0" algn="just">
              <a:buNone/>
            </a:pPr>
            <a:endParaRPr lang="en-US" sz="2400" dirty="0" smtClean="0"/>
          </a:p>
          <a:p>
            <a:pPr marL="0" indent="0" algn="just">
              <a:buNone/>
            </a:pPr>
            <a:r>
              <a:rPr lang="ar-EG" sz="2400" dirty="0" smtClean="0"/>
              <a:t>عليك </a:t>
            </a:r>
            <a:r>
              <a:rPr lang="ar-EG" sz="2400" dirty="0"/>
              <a:t>استخراج معاني الكلمات باستخدام القاموس</a:t>
            </a:r>
            <a:r>
              <a:rPr lang="ar-EG" sz="2400" dirty="0" smtClean="0"/>
              <a:t>.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ctr" rtl="0">
              <a:buNone/>
            </a:pPr>
            <a:endParaRPr lang="ar-EG" dirty="0"/>
          </a:p>
        </p:txBody>
      </p:sp>
      <p:grpSp>
        <p:nvGrpSpPr>
          <p:cNvPr id="10" name="Group 9"/>
          <p:cNvGrpSpPr/>
          <p:nvPr/>
        </p:nvGrpSpPr>
        <p:grpSpPr>
          <a:xfrm>
            <a:off x="533400" y="1981200"/>
            <a:ext cx="1075766" cy="4389437"/>
            <a:chOff x="533400" y="1981200"/>
            <a:chExt cx="1075766" cy="4389437"/>
          </a:xfrm>
        </p:grpSpPr>
        <p:pic>
          <p:nvPicPr>
            <p:cNvPr id="11" name="Content Placeholder 20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098" r="56487"/>
            <a:stretch/>
          </p:blipFill>
          <p:spPr>
            <a:xfrm>
              <a:off x="533400" y="1981200"/>
              <a:ext cx="1075766" cy="4389437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1071283" y="1981200"/>
              <a:ext cx="537883" cy="762000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EG"/>
            </a:p>
          </p:txBody>
        </p:sp>
      </p:grpSp>
    </p:spTree>
    <p:extLst>
      <p:ext uri="{BB962C8B-B14F-4D97-AF65-F5344CB8AC3E}">
        <p14:creationId xmlns:p14="http://schemas.microsoft.com/office/powerpoint/2010/main" val="37072910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179</TotalTime>
  <Words>558</Words>
  <Application>Microsoft Office PowerPoint</Application>
  <PresentationFormat>On-screen Show (4:3)</PresentationFormat>
  <Paragraphs>88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محاضرة اللغة المصرية القديمة (4) الفرقة الثانية قسم الآثار المصرية</vt:lpstr>
      <vt:lpstr>محاضرة اللغة المصرية القديمة (4) الفرقة الثانية قسم الآثار المصرية</vt:lpstr>
      <vt:lpstr>محاضرة اللغة المصرية القديمة (4) الفرقة الثانية قسم الآثار المصرية</vt:lpstr>
      <vt:lpstr>محاضرة اللغة المصرية القديمة (4) الفرقة الثانية قسم الآثار المصرية</vt:lpstr>
      <vt:lpstr>محاضرة اللغة المصرية القديمة (4) الفرقة الثانية قسم الآثار المصرية</vt:lpstr>
      <vt:lpstr>محاضرة اللغة المصرية القديمة (4) الفرقة الثانية قسم الآثار المصرية</vt:lpstr>
      <vt:lpstr>محاضرة اللغة المصرية القديمة (4) الفرقة الثانية قسم الآثار المصرية</vt:lpstr>
      <vt:lpstr>محاضرة اللغة المصرية القديمة (4) الفرقة الثانية قسم الآثار المصرية</vt:lpstr>
      <vt:lpstr>محاضرة اللغة المصرية القديمة (4) الفرقة الثانية قسم الآثار المصرية</vt:lpstr>
      <vt:lpstr>محاضرة اللغة المصرية القديمة (4) الفرقة الثانية قسم الآثار المصرية</vt:lpstr>
      <vt:lpstr>محاضرة اللغة المصرية القديمة (4) الفرقة الثانية قسم الآثار المصرية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محاضرة اللغة المصرية القديمة (4) الفرقة الثانية قسم الآثار المصرية</dc:title>
  <dc:creator>abubakr.arch</dc:creator>
  <cp:lastModifiedBy>abubakr.arch</cp:lastModifiedBy>
  <cp:revision>22</cp:revision>
  <dcterms:created xsi:type="dcterms:W3CDTF">2006-08-16T00:00:00Z</dcterms:created>
  <dcterms:modified xsi:type="dcterms:W3CDTF">2020-03-21T17:04:31Z</dcterms:modified>
</cp:coreProperties>
</file>