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6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741D9CD-3DF4-4C40-AFB2-7236CB79296A}" type="datetimeFigureOut">
              <a:rPr lang="ar-EG" smtClean="0"/>
              <a:t>27/07/1441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DF37741-01B9-4CEC-B579-BDC687A5321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28556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EG" smtClean="0"/>
              <a:t>الأحد 2020/3/22م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EG" smtClean="0"/>
              <a:t>د. أبوبكر عبد السلام مصطفى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163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EG" smtClean="0"/>
              <a:t>الأحد 2020/3/22م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EG" smtClean="0"/>
              <a:t>د. أبوبكر عبد السلام مصطفى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86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EG" smtClean="0"/>
              <a:t>الأحد 2020/3/22م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EG" smtClean="0"/>
              <a:t>د. أبوبكر عبد السلام مصطفى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187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ar-E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EG" smtClean="0"/>
              <a:t>الأحد 2020/3/22م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EG" smtClean="0"/>
              <a:t>د. أبوبكر عبد السلام مصطفى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017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EG" smtClean="0"/>
              <a:t>الأحد 2020/3/22م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EG" smtClean="0"/>
              <a:t>د. أبوبكر عبد السلام مصطفى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26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EG" smtClean="0"/>
              <a:t>الأحد 2020/3/22م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EG" smtClean="0"/>
              <a:t>د. أبوبكر عبد السلام مصطفى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036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EG" smtClean="0"/>
              <a:t>الأحد 2020/3/22م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EG" smtClean="0"/>
              <a:t>د. أبوبكر عبد السلام مصطفى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753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EG" smtClean="0"/>
              <a:t>الأحد 2020/3/22م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EG" smtClean="0"/>
              <a:t>د. أبوبكر عبد السلام مصطفى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625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EG" smtClean="0"/>
              <a:t>الأحد 2020/3/22م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EG" smtClean="0"/>
              <a:t>د. أبوبكر عبد السلام مصطفى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904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EG" smtClean="0"/>
              <a:t>الأحد 2020/3/22م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EG" smtClean="0"/>
              <a:t>د. أبوبكر عبد السلام مصطفى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073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EG" smtClean="0"/>
              <a:t>الأحد 2020/3/22م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EG" smtClean="0"/>
              <a:t>د. أبوبكر عبد السلام مصطفى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282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ar-E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ar-E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EG" smtClean="0"/>
              <a:t>الأحد 2020/3/22م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EG" smtClean="0"/>
              <a:t>د. أبوبكر عبد السلام مصطفى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202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11.emf"/><Relationship Id="rId7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12.emf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70" y="0"/>
            <a:ext cx="916417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 12"/>
          <p:cNvSpPr>
            <a:spLocks noGrp="1"/>
          </p:cNvSpPr>
          <p:nvPr>
            <p:ph type="ctrTitle"/>
          </p:nvPr>
        </p:nvSpPr>
        <p:spPr>
          <a:xfrm>
            <a:off x="762000" y="2057400"/>
            <a:ext cx="8001000" cy="4117975"/>
          </a:xfrm>
        </p:spPr>
        <p:txBody>
          <a:bodyPr>
            <a:normAutofit fontScale="90000"/>
          </a:bodyPr>
          <a:lstStyle/>
          <a:p>
            <a:pPr marL="0" indent="0" rtl="1"/>
            <a:r>
              <a:rPr lang="ar-EG" sz="4900" b="1" dirty="0">
                <a:solidFill>
                  <a:srgbClr val="0070C0"/>
                </a:solidFill>
              </a:rPr>
              <a:t>محاضرة اللغة المصرية القديمة</a:t>
            </a:r>
            <a:br>
              <a:rPr lang="ar-EG" sz="4900" b="1" dirty="0">
                <a:solidFill>
                  <a:srgbClr val="0070C0"/>
                </a:solidFill>
              </a:rPr>
            </a:br>
            <a:r>
              <a:rPr lang="ar-EG" sz="4900" b="1" dirty="0">
                <a:solidFill>
                  <a:srgbClr val="0070C0"/>
                </a:solidFill>
              </a:rPr>
              <a:t>الفرقة الأولى قسم الآثار المصرية</a:t>
            </a:r>
            <a:br>
              <a:rPr lang="ar-EG" sz="4900" b="1" dirty="0">
                <a:solidFill>
                  <a:srgbClr val="0070C0"/>
                </a:solidFill>
              </a:rPr>
            </a:br>
            <a:r>
              <a:rPr lang="ar-EG" sz="4900" b="1" dirty="0">
                <a:solidFill>
                  <a:srgbClr val="0070C0"/>
                </a:solidFill>
              </a:rPr>
              <a:t>يوم الأحد 22</a:t>
            </a:r>
            <a:r>
              <a:rPr lang="ar-EG" b="1" dirty="0">
                <a:solidFill>
                  <a:srgbClr val="0070C0"/>
                </a:solidFill>
              </a:rPr>
              <a:t>/ 3/ 2019 م</a:t>
            </a:r>
            <a:r>
              <a:rPr lang="ar-EG" sz="4000" b="1" dirty="0">
                <a:solidFill>
                  <a:srgbClr val="0070C0"/>
                </a:solidFill>
              </a:rPr>
              <a:t/>
            </a:r>
            <a:br>
              <a:rPr lang="ar-EG" sz="4000" b="1" dirty="0">
                <a:solidFill>
                  <a:srgbClr val="0070C0"/>
                </a:solidFill>
              </a:rPr>
            </a:br>
            <a:r>
              <a:rPr lang="ar-EG" sz="4000" b="1" dirty="0">
                <a:solidFill>
                  <a:srgbClr val="0070C0"/>
                </a:solidFill>
              </a:rPr>
              <a:t/>
            </a:r>
            <a:br>
              <a:rPr lang="ar-EG" sz="4000" b="1" dirty="0">
                <a:solidFill>
                  <a:srgbClr val="0070C0"/>
                </a:solidFill>
              </a:rPr>
            </a:br>
            <a:r>
              <a:rPr lang="ar-EG" sz="4000" b="1" dirty="0">
                <a:solidFill>
                  <a:srgbClr val="0070C0"/>
                </a:solidFill>
              </a:rPr>
              <a:t>د. أبوبكر عبد السلام مصطفى</a:t>
            </a:r>
            <a:br>
              <a:rPr lang="ar-EG" sz="4000" b="1" dirty="0">
                <a:solidFill>
                  <a:srgbClr val="0070C0"/>
                </a:solidFill>
              </a:rPr>
            </a:br>
            <a:r>
              <a:rPr lang="en-US" sz="3200" dirty="0">
                <a:solidFill>
                  <a:srgbClr val="0070C0"/>
                </a:solidFill>
              </a:rPr>
              <a:t>abubakr@arch.svu.edu.eg</a:t>
            </a:r>
            <a:r>
              <a:rPr lang="ar-EG" sz="3200" dirty="0">
                <a:solidFill>
                  <a:srgbClr val="0070C0"/>
                </a:solidFill>
              </a:rPr>
              <a:t/>
            </a:r>
            <a:br>
              <a:rPr lang="ar-EG" sz="3200" dirty="0">
                <a:solidFill>
                  <a:srgbClr val="0070C0"/>
                </a:solidFill>
              </a:rPr>
            </a:b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77420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EG" sz="3100" b="1" u="sng" dirty="0" smtClean="0">
                <a:solidFill>
                  <a:srgbClr val="0070C0"/>
                </a:solidFill>
              </a:rPr>
              <a:t>ترتيب عناصر الجملة </a:t>
            </a:r>
            <a:r>
              <a:rPr lang="ar-EG" sz="3100" b="1" u="sng" dirty="0">
                <a:solidFill>
                  <a:srgbClr val="0070C0"/>
                </a:solidFill>
              </a:rPr>
              <a:t>الاسمية ذات الخبر </a:t>
            </a:r>
            <a:r>
              <a:rPr lang="ar-EG" sz="3100" b="1" u="sng" dirty="0" smtClean="0">
                <a:solidFill>
                  <a:srgbClr val="0070C0"/>
                </a:solidFill>
              </a:rPr>
              <a:t>الوصفي.</a:t>
            </a:r>
            <a:br>
              <a:rPr lang="ar-EG" sz="3100" b="1" u="sng" dirty="0" smtClean="0">
                <a:solidFill>
                  <a:srgbClr val="0070C0"/>
                </a:solidFill>
              </a:rPr>
            </a:br>
            <a:r>
              <a:rPr lang="ar-EG" sz="3100" b="1" dirty="0" smtClean="0">
                <a:solidFill>
                  <a:srgbClr val="0070C0"/>
                </a:solidFill>
              </a:rPr>
              <a:t> 		       </a:t>
            </a:r>
            <a:r>
              <a:rPr lang="en-US" sz="3100" b="1" u="sng" dirty="0" smtClean="0">
                <a:solidFill>
                  <a:srgbClr val="0070C0"/>
                </a:solidFill>
              </a:rPr>
              <a:t>Word order</a:t>
            </a:r>
            <a:endParaRPr lang="ar-EG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endParaRPr lang="ar-EG" dirty="0" smtClean="0"/>
          </a:p>
          <a:p>
            <a:pPr lvl="0" algn="just"/>
            <a:r>
              <a:rPr lang="ar-SA" sz="4000" dirty="0" smtClean="0"/>
              <a:t>تأتي </a:t>
            </a:r>
            <a:r>
              <a:rPr lang="ar-SA" sz="4000" dirty="0"/>
              <a:t>الصفة في المقام الأول في </a:t>
            </a:r>
            <a:r>
              <a:rPr lang="ar-SA" sz="4000" dirty="0" smtClean="0"/>
              <a:t>الجملة</a:t>
            </a:r>
            <a:r>
              <a:rPr lang="ar-EG" sz="4000" dirty="0" smtClean="0"/>
              <a:t> بحيث يكون ترتيب الجملة معكوسا: (خبر صفة + مبتدأ)</a:t>
            </a:r>
            <a:r>
              <a:rPr lang="ar-SA" sz="4000" dirty="0" smtClean="0"/>
              <a:t>.</a:t>
            </a:r>
            <a:r>
              <a:rPr lang="ar-EG" sz="4000" dirty="0" smtClean="0"/>
              <a:t>إلا في حالة الضمير المستقل للشخص الأول فيكون ترتيب الجملة ترتيبا طبيعيا: (مبتدأ + خبر).</a:t>
            </a:r>
            <a:endParaRPr lang="en-US" sz="4000" dirty="0"/>
          </a:p>
          <a:p>
            <a:pPr lvl="0"/>
            <a:endParaRPr lang="ar-EG" dirty="0" smtClean="0"/>
          </a:p>
          <a:p>
            <a:pPr lvl="0" algn="just"/>
            <a:r>
              <a:rPr lang="ar-SA" sz="4000" dirty="0" smtClean="0"/>
              <a:t>يتبع </a:t>
            </a:r>
            <a:r>
              <a:rPr lang="ar-SA" sz="4000" dirty="0"/>
              <a:t>الصفة اسم أو عبارة اسمية أو ضمير </a:t>
            </a:r>
            <a:r>
              <a:rPr lang="ar-SA" sz="4000" dirty="0" smtClean="0"/>
              <a:t>متعلق</a:t>
            </a:r>
            <a:r>
              <a:rPr lang="ar-EG" sz="4000" dirty="0" smtClean="0"/>
              <a:t> أو ضمير إشارة</a:t>
            </a:r>
            <a:r>
              <a:rPr lang="ar-SA" sz="4000" dirty="0" smtClean="0"/>
              <a:t>.</a:t>
            </a:r>
            <a:endParaRPr lang="en-US" sz="4000" dirty="0"/>
          </a:p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400" b="1" smtClean="0"/>
              <a:pPr/>
              <a:t>2</a:t>
            </a:fld>
            <a:endParaRPr lang="en-US" b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EG" sz="1400" b="1" dirty="0" smtClean="0"/>
              <a:t>الأحد 2020/3/22م</a:t>
            </a:r>
            <a:endParaRPr lang="en-US" sz="1400" b="1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EG" sz="1400" b="1" dirty="0" smtClean="0"/>
              <a:t>د. أبوبكر عبد السلام مصطفى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07803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EG" sz="3100" b="1" u="sng" dirty="0" smtClean="0">
                <a:solidFill>
                  <a:srgbClr val="0070C0"/>
                </a:solidFill>
              </a:rPr>
              <a:t>خصائص الجملة </a:t>
            </a:r>
            <a:r>
              <a:rPr lang="ar-EG" sz="3100" b="1" u="sng" dirty="0">
                <a:solidFill>
                  <a:srgbClr val="0070C0"/>
                </a:solidFill>
              </a:rPr>
              <a:t>الاسمية ذات الخبر </a:t>
            </a:r>
            <a:r>
              <a:rPr lang="ar-EG" sz="3100" b="1" u="sng" dirty="0" smtClean="0">
                <a:solidFill>
                  <a:srgbClr val="0070C0"/>
                </a:solidFill>
              </a:rPr>
              <a:t>الوصفي.</a:t>
            </a:r>
            <a:endParaRPr lang="ar-EG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ar-EG" dirty="0" smtClean="0"/>
          </a:p>
          <a:p>
            <a:pPr lvl="0"/>
            <a:r>
              <a:rPr lang="ar-SA" dirty="0"/>
              <a:t>تنتفي من الجملة التي تعمل فيها الصفة كخبر دلالة الزمن وتترجم الجملة في الماضي أو المضارع أو المستقبل حسب السياق الذي توجد فيه </a:t>
            </a:r>
            <a:r>
              <a:rPr lang="ar-SA" dirty="0" smtClean="0"/>
              <a:t>الجملة</a:t>
            </a:r>
            <a:r>
              <a:rPr lang="ar-EG" dirty="0" smtClean="0"/>
              <a:t>، كما في الجمل الآتية:</a:t>
            </a:r>
          </a:p>
          <a:p>
            <a:pPr lvl="0"/>
            <a:endParaRPr lang="ar-EG" dirty="0" smtClean="0"/>
          </a:p>
          <a:p>
            <a:pPr marL="0" indent="0" rtl="0">
              <a:buNone/>
            </a:pPr>
            <a:r>
              <a:rPr lang="en-US" dirty="0"/>
              <a:t>		</a:t>
            </a:r>
            <a:r>
              <a:rPr lang="en-US" dirty="0" smtClean="0"/>
              <a:t>   </a:t>
            </a:r>
            <a:r>
              <a:rPr lang="en-US" dirty="0" err="1" smtClean="0">
                <a:latin typeface="Transliteration" pitchFamily="34" charset="0"/>
              </a:rPr>
              <a:t>nfr</a:t>
            </a:r>
            <a:r>
              <a:rPr lang="en-US" dirty="0" smtClean="0">
                <a:latin typeface="Transliteration" pitchFamily="34" charset="0"/>
              </a:rPr>
              <a:t> </a:t>
            </a:r>
            <a:r>
              <a:rPr lang="en-US" dirty="0" err="1">
                <a:latin typeface="Transliteration" pitchFamily="34" charset="0"/>
              </a:rPr>
              <a:t>sxr</a:t>
            </a:r>
            <a:r>
              <a:rPr lang="en-US" dirty="0"/>
              <a:t>	</a:t>
            </a:r>
            <a:r>
              <a:rPr lang="en-US" dirty="0" smtClean="0"/>
              <a:t>    the </a:t>
            </a:r>
            <a:r>
              <a:rPr lang="en-US" dirty="0"/>
              <a:t>plane was good.</a:t>
            </a:r>
          </a:p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400" b="1" smtClean="0"/>
              <a:pPr/>
              <a:t>3</a:t>
            </a:fld>
            <a:endParaRPr lang="en-US" b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EG" sz="1400" b="1" dirty="0" smtClean="0"/>
              <a:t>الأحد 2020/3/22م</a:t>
            </a:r>
            <a:endParaRPr lang="en-US" sz="1400" b="1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EG" sz="1400" b="1" dirty="0" smtClean="0"/>
              <a:t>د. أبوبكر عبد السلام مصطفى</a:t>
            </a:r>
            <a:endParaRPr lang="en-US" sz="1400" b="1" dirty="0"/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343400"/>
            <a:ext cx="1828800" cy="68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958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EG" sz="3100" b="1" u="sng" dirty="0" smtClean="0">
                <a:solidFill>
                  <a:srgbClr val="0070C0"/>
                </a:solidFill>
              </a:rPr>
              <a:t>خصائص الجملة </a:t>
            </a:r>
            <a:r>
              <a:rPr lang="ar-EG" sz="3100" b="1" u="sng" dirty="0">
                <a:solidFill>
                  <a:srgbClr val="0070C0"/>
                </a:solidFill>
              </a:rPr>
              <a:t>الاسمية ذات الخبر </a:t>
            </a:r>
            <a:r>
              <a:rPr lang="ar-EG" sz="3100" b="1" u="sng" dirty="0" smtClean="0">
                <a:solidFill>
                  <a:srgbClr val="0070C0"/>
                </a:solidFill>
              </a:rPr>
              <a:t>الوصفي.</a:t>
            </a:r>
            <a:endParaRPr lang="ar-EG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3400" dirty="0" smtClean="0"/>
              <a:t>                                        </a:t>
            </a:r>
            <a:r>
              <a:rPr lang="en-US" sz="3400" dirty="0" err="1" smtClean="0">
                <a:latin typeface="Transliteration" pitchFamily="34" charset="0"/>
              </a:rPr>
              <a:t>Dw</a:t>
            </a:r>
            <a:r>
              <a:rPr lang="en-US" sz="3400" dirty="0" smtClean="0">
                <a:latin typeface="Transliteration" pitchFamily="34" charset="0"/>
              </a:rPr>
              <a:t> </a:t>
            </a:r>
            <a:r>
              <a:rPr lang="en-US" sz="3400" dirty="0" err="1">
                <a:latin typeface="Transliteration" pitchFamily="34" charset="0"/>
              </a:rPr>
              <a:t>sby</a:t>
            </a:r>
            <a:r>
              <a:rPr lang="en-US" sz="3400" dirty="0"/>
              <a:t>	a rebel is evil</a:t>
            </a:r>
            <a:r>
              <a:rPr lang="en-US" sz="3400" dirty="0" smtClean="0"/>
              <a:t>.</a:t>
            </a:r>
          </a:p>
          <a:p>
            <a:pPr marL="0" indent="0" rtl="0">
              <a:buNone/>
            </a:pPr>
            <a:endParaRPr lang="en-US" sz="3400" dirty="0" smtClean="0">
              <a:latin typeface="Transliteration" pitchFamily="34" charset="0"/>
            </a:endParaRPr>
          </a:p>
          <a:p>
            <a:pPr marL="0" indent="0" algn="l" rtl="0">
              <a:buNone/>
            </a:pPr>
            <a:r>
              <a:rPr lang="en-US" sz="3400" dirty="0" err="1" smtClean="0">
                <a:latin typeface="Transliteration" pitchFamily="34" charset="0"/>
              </a:rPr>
              <a:t>qbb</a:t>
            </a:r>
            <a:r>
              <a:rPr lang="en-US" sz="3400" dirty="0" smtClean="0">
                <a:latin typeface="Transliteration" pitchFamily="34" charset="0"/>
              </a:rPr>
              <a:t> </a:t>
            </a:r>
            <a:r>
              <a:rPr lang="en-US" sz="3400" dirty="0" err="1">
                <a:latin typeface="Transliteration" pitchFamily="34" charset="0"/>
              </a:rPr>
              <a:t>prw</a:t>
            </a:r>
            <a:r>
              <a:rPr lang="en-US" sz="3400" dirty="0">
                <a:latin typeface="Transliteration" pitchFamily="34" charset="0"/>
              </a:rPr>
              <a:t> </a:t>
            </a:r>
            <a:r>
              <a:rPr lang="en-US" sz="3400" dirty="0" err="1" smtClean="0">
                <a:latin typeface="Transliteration" pitchFamily="34" charset="0"/>
              </a:rPr>
              <a:t>wsxw</a:t>
            </a:r>
            <a:r>
              <a:rPr lang="en-US" sz="3400" dirty="0" smtClean="0">
                <a:latin typeface="Transliteration" pitchFamily="34" charset="0"/>
              </a:rPr>
              <a:t> </a:t>
            </a:r>
            <a:r>
              <a:rPr lang="en-US" sz="3400" dirty="0" smtClean="0"/>
              <a:t>the </a:t>
            </a:r>
            <a:r>
              <a:rPr lang="en-US" sz="3400" dirty="0"/>
              <a:t>broad houses are cool</a:t>
            </a:r>
            <a:r>
              <a:rPr lang="en-US" sz="3400" dirty="0" smtClean="0"/>
              <a:t>.</a:t>
            </a:r>
          </a:p>
          <a:p>
            <a:pPr marL="0" indent="0" rtl="0">
              <a:buNone/>
            </a:pPr>
            <a:endParaRPr lang="en-US" sz="3400" dirty="0" smtClean="0"/>
          </a:p>
          <a:p>
            <a:pPr marL="0" indent="0" algn="l" rtl="0">
              <a:buNone/>
            </a:pPr>
            <a:r>
              <a:rPr lang="en-US" sz="3400" dirty="0" err="1">
                <a:latin typeface="Transliteration" pitchFamily="34" charset="0"/>
              </a:rPr>
              <a:t>aAwy</a:t>
            </a:r>
            <a:r>
              <a:rPr lang="en-US" sz="3400" dirty="0">
                <a:latin typeface="Transliteration" pitchFamily="34" charset="0"/>
              </a:rPr>
              <a:t> </a:t>
            </a:r>
            <a:r>
              <a:rPr lang="en-US" sz="3400" dirty="0" err="1">
                <a:latin typeface="Transliteration" pitchFamily="34" charset="0"/>
              </a:rPr>
              <a:t>prt</a:t>
            </a:r>
            <a:r>
              <a:rPr lang="en-US" sz="3400" dirty="0">
                <a:latin typeface="Transliteration" pitchFamily="34" charset="0"/>
              </a:rPr>
              <a:t> m </a:t>
            </a:r>
            <a:r>
              <a:rPr lang="en-US" sz="3400" dirty="0" err="1">
                <a:latin typeface="Transliteration" pitchFamily="34" charset="0"/>
              </a:rPr>
              <a:t>Hwt</a:t>
            </a:r>
            <a:r>
              <a:rPr lang="en-US" sz="3400" dirty="0">
                <a:latin typeface="Transliteration" pitchFamily="34" charset="0"/>
              </a:rPr>
              <a:t> </a:t>
            </a:r>
            <a:r>
              <a:rPr lang="en-US" sz="3400" dirty="0" err="1">
                <a:latin typeface="Transliteration" pitchFamily="34" charset="0"/>
              </a:rPr>
              <a:t>nTr</a:t>
            </a:r>
            <a:r>
              <a:rPr lang="en-US" sz="3400" dirty="0">
                <a:latin typeface="Transliteration" pitchFamily="34" charset="0"/>
              </a:rPr>
              <a:t> </a:t>
            </a:r>
            <a:r>
              <a:rPr lang="en-US" sz="3400" dirty="0" err="1" smtClean="0">
                <a:latin typeface="Transliteration" pitchFamily="34" charset="0"/>
              </a:rPr>
              <a:t>Hwt-Hr</a:t>
            </a:r>
            <a:endParaRPr lang="en-US" sz="3400" dirty="0" smtClean="0">
              <a:latin typeface="Transliteration" pitchFamily="34" charset="0"/>
            </a:endParaRPr>
          </a:p>
          <a:p>
            <a:pPr marL="0" indent="0" algn="l" rtl="0">
              <a:buNone/>
            </a:pPr>
            <a:r>
              <a:rPr lang="en-US" sz="3400" dirty="0"/>
              <a:t>How great is the processing from the </a:t>
            </a:r>
            <a:r>
              <a:rPr lang="en-US" sz="3400" dirty="0" err="1"/>
              <a:t>Hathor's</a:t>
            </a:r>
            <a:r>
              <a:rPr lang="en-US" sz="3400" dirty="0"/>
              <a:t> temple.</a:t>
            </a:r>
          </a:p>
          <a:p>
            <a:pPr marL="0" indent="0" algn="l" rtl="0">
              <a:buNone/>
            </a:pPr>
            <a:endParaRPr lang="en-US" sz="3400" dirty="0">
              <a:latin typeface="Transliteration" pitchFamily="34" charset="0"/>
            </a:endParaRPr>
          </a:p>
          <a:p>
            <a:pPr marL="0" indent="0" algn="l" rtl="0">
              <a:buNone/>
            </a:pPr>
            <a:endParaRPr lang="en-US" sz="3400" dirty="0"/>
          </a:p>
          <a:p>
            <a:pPr marL="0" indent="0" rtl="0">
              <a:buNone/>
            </a:pPr>
            <a:endParaRPr lang="en-US" sz="3400" dirty="0"/>
          </a:p>
          <a:p>
            <a:pPr lvl="0"/>
            <a:endParaRPr lang="ar-EG" sz="3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400" b="1" smtClean="0"/>
              <a:pPr/>
              <a:t>4</a:t>
            </a:fld>
            <a:endParaRPr lang="en-US" b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EG" sz="1400" b="1" dirty="0" smtClean="0"/>
              <a:t>الأحد 2020/3/22م</a:t>
            </a:r>
            <a:endParaRPr lang="en-US" sz="1400" b="1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EG" sz="1400" b="1" dirty="0" smtClean="0"/>
              <a:t>د. أبوبكر عبد السلام مصطفى</a:t>
            </a:r>
            <a:endParaRPr lang="en-US" sz="1400" b="1" dirty="0"/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8500" y="1707199"/>
            <a:ext cx="1779750" cy="431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2438400"/>
            <a:ext cx="3457800" cy="431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7188" y="3581400"/>
            <a:ext cx="3966300" cy="4314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47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EG" sz="3100" b="1" u="sng" dirty="0" smtClean="0">
                <a:solidFill>
                  <a:srgbClr val="0070C0"/>
                </a:solidFill>
              </a:rPr>
              <a:t>حذف مبتدأ الجملة </a:t>
            </a:r>
            <a:r>
              <a:rPr lang="ar-EG" sz="3100" b="1" u="sng" dirty="0">
                <a:solidFill>
                  <a:srgbClr val="0070C0"/>
                </a:solidFill>
              </a:rPr>
              <a:t>الاسمية ذات الخبر </a:t>
            </a:r>
            <a:r>
              <a:rPr lang="ar-EG" sz="3100" b="1" u="sng" dirty="0" smtClean="0">
                <a:solidFill>
                  <a:srgbClr val="0070C0"/>
                </a:solidFill>
              </a:rPr>
              <a:t>الوصفي.</a:t>
            </a:r>
            <a:endParaRPr lang="ar-EG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ar-EG" sz="3600" dirty="0" smtClean="0"/>
              <a:t>إذا أتت بعد الصفة عبارة ظرفية(جار ومجرور)، وكان المعتاد أن تتبع </a:t>
            </a:r>
            <a:r>
              <a:rPr lang="ar-EG" sz="3600" dirty="0"/>
              <a:t>الصفة التي تأتي في بداية الجملة كخبر </a:t>
            </a:r>
            <a:r>
              <a:rPr lang="ar-EG" sz="3600" dirty="0" smtClean="0"/>
              <a:t>مقدم بالمبتدأ، وهذه </a:t>
            </a:r>
            <a:r>
              <a:rPr lang="ar-EG" sz="3600" dirty="0"/>
              <a:t>العبارة الظرفية لا يمكن لها بحال من الأحوال أن تكون مبتدأ، لذا ففي هذه الحالة يكون المبتدأ </a:t>
            </a:r>
            <a:r>
              <a:rPr lang="ar-EG" sz="3600" dirty="0" smtClean="0"/>
              <a:t>محذوف. كما في الجملة الآتية:</a:t>
            </a:r>
          </a:p>
          <a:p>
            <a:pPr algn="just"/>
            <a:endParaRPr lang="en-US" sz="3400" dirty="0"/>
          </a:p>
          <a:p>
            <a:pPr lvl="0"/>
            <a:endParaRPr lang="ar-EG" sz="3400" dirty="0" smtClean="0"/>
          </a:p>
          <a:p>
            <a:pPr lvl="0"/>
            <a:r>
              <a:rPr lang="ar-EG" sz="2800" dirty="0" smtClean="0"/>
              <a:t>عليك عزيزي الطالب كتابة النطق الصوتي والترجمة والتعليق.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400" b="1" smtClean="0"/>
              <a:pPr/>
              <a:t>5</a:t>
            </a:fld>
            <a:endParaRPr lang="en-US" b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EG" sz="1400" b="1" dirty="0" smtClean="0"/>
              <a:t>الأحد 2020/3/22م</a:t>
            </a:r>
            <a:endParaRPr lang="en-US" sz="1400" b="1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EG" sz="1400" b="1" dirty="0" smtClean="0"/>
              <a:t>د. أبوبكر عبد السلام مصطفى</a:t>
            </a:r>
            <a:endParaRPr lang="en-US" sz="1400" b="1" dirty="0"/>
          </a:p>
        </p:txBody>
      </p:sp>
      <p:pic>
        <p:nvPicPr>
          <p:cNvPr id="12" name="Picture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4648200"/>
            <a:ext cx="2377238" cy="40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5334000"/>
            <a:ext cx="2072138" cy="406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864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EG" sz="3100" b="1" u="sng" dirty="0" smtClean="0">
                <a:solidFill>
                  <a:srgbClr val="0070C0"/>
                </a:solidFill>
              </a:rPr>
              <a:t>نفي الجملة </a:t>
            </a:r>
            <a:r>
              <a:rPr lang="ar-EG" sz="3100" b="1" u="sng" dirty="0">
                <a:solidFill>
                  <a:srgbClr val="0070C0"/>
                </a:solidFill>
              </a:rPr>
              <a:t>الاسمية ذات الخبر </a:t>
            </a:r>
            <a:r>
              <a:rPr lang="ar-EG" sz="3100" b="1" u="sng" dirty="0" smtClean="0">
                <a:solidFill>
                  <a:srgbClr val="0070C0"/>
                </a:solidFill>
              </a:rPr>
              <a:t>الوصفي.</a:t>
            </a:r>
            <a:endParaRPr lang="ar-EG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247" y="1828800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ar-EG" sz="3600" dirty="0" smtClean="0"/>
              <a:t>تنفى الجملة الإسمية ذات الخبر الوصفي بالأداة </a:t>
            </a:r>
            <a:r>
              <a:rPr lang="en-US" sz="3600" dirty="0" err="1" smtClean="0">
                <a:latin typeface="Transliteration" pitchFamily="34" charset="0"/>
                <a:cs typeface="Traditional Arabic" pitchFamily="2" charset="-78"/>
              </a:rPr>
              <a:t>nn</a:t>
            </a:r>
            <a:r>
              <a:rPr lang="ar-EG" sz="3600" dirty="0"/>
              <a:t>، والتي قد تكون مسبوقة ببعض الأدوات الساندة التي تتقدم الجملة. </a:t>
            </a:r>
            <a:r>
              <a:rPr lang="ar-EG" sz="3600" dirty="0" smtClean="0"/>
              <a:t>كما في الجملة الآتية:</a:t>
            </a:r>
          </a:p>
          <a:p>
            <a:pPr algn="just"/>
            <a:endParaRPr lang="ar-EG" sz="3400" dirty="0" smtClean="0"/>
          </a:p>
          <a:p>
            <a:pPr algn="just"/>
            <a:r>
              <a:rPr lang="ar-EG" sz="3600" dirty="0" smtClean="0"/>
              <a:t>أو تنفى بالأداة </a:t>
            </a:r>
            <a:r>
              <a:rPr lang="en-US" sz="3600" dirty="0">
                <a:latin typeface="Transliteration" pitchFamily="34" charset="0"/>
              </a:rPr>
              <a:t>n…</a:t>
            </a:r>
            <a:r>
              <a:rPr lang="en-US" sz="3600" dirty="0" err="1">
                <a:latin typeface="Transliteration" pitchFamily="34" charset="0"/>
              </a:rPr>
              <a:t>js</a:t>
            </a:r>
            <a:r>
              <a:rPr lang="ar-EG" sz="3600" dirty="0"/>
              <a:t> عندما يكون المبتدأ </a:t>
            </a:r>
            <a:r>
              <a:rPr lang="en-US" sz="3600" dirty="0">
                <a:latin typeface="Transliteration" pitchFamily="34" charset="0"/>
              </a:rPr>
              <a:t>pw</a:t>
            </a:r>
            <a:r>
              <a:rPr lang="ar-EG" sz="3600" dirty="0"/>
              <a:t>: </a:t>
            </a:r>
            <a:endParaRPr lang="en-US" sz="3600" dirty="0"/>
          </a:p>
          <a:p>
            <a:pPr lvl="0"/>
            <a:endParaRPr lang="ar-EG" sz="2800" dirty="0" smtClean="0"/>
          </a:p>
          <a:p>
            <a:pPr lvl="0"/>
            <a:r>
              <a:rPr lang="ar-EG" sz="2800" dirty="0" smtClean="0"/>
              <a:t>عليك عزيزي الطالب كتابة النطق الصوتي والترجمة والتعليق.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400" b="1" smtClean="0"/>
              <a:pPr/>
              <a:t>6</a:t>
            </a:fld>
            <a:endParaRPr lang="en-US" b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EG" sz="1400" b="1" dirty="0" smtClean="0"/>
              <a:t>الأحد 2020/3/22م</a:t>
            </a:r>
            <a:endParaRPr lang="en-US" sz="1400" b="1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EG" sz="1400" b="1" dirty="0" smtClean="0"/>
              <a:t>د. أبوبكر عبد السلام مصطفى</a:t>
            </a:r>
            <a:endParaRPr lang="en-US" sz="14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599" y="3586896"/>
            <a:ext cx="4594298" cy="527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597" y="4806096"/>
            <a:ext cx="1768309" cy="5279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203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EG" sz="3100" b="1" u="sng" dirty="0" smtClean="0">
                <a:solidFill>
                  <a:srgbClr val="0070C0"/>
                </a:solidFill>
              </a:rPr>
              <a:t>تمارين على الجملة </a:t>
            </a:r>
            <a:r>
              <a:rPr lang="ar-EG" sz="3100" b="1" u="sng" dirty="0">
                <a:solidFill>
                  <a:srgbClr val="0070C0"/>
                </a:solidFill>
              </a:rPr>
              <a:t>الاسمية ذات الخبر </a:t>
            </a:r>
            <a:r>
              <a:rPr lang="ar-EG" sz="3100" b="1" u="sng" dirty="0" smtClean="0">
                <a:solidFill>
                  <a:srgbClr val="0070C0"/>
                </a:solidFill>
              </a:rPr>
              <a:t>الوصفي.</a:t>
            </a:r>
            <a:endParaRPr lang="ar-EG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247" y="1828800"/>
            <a:ext cx="8229600" cy="4525963"/>
          </a:xfrm>
        </p:spPr>
        <p:txBody>
          <a:bodyPr>
            <a:noAutofit/>
          </a:bodyPr>
          <a:lstStyle/>
          <a:p>
            <a:pPr lvl="0"/>
            <a:r>
              <a:rPr lang="ar-EG" sz="2800" dirty="0" smtClean="0"/>
              <a:t>عليك عزيزي الطالب كتابة النطق الصوتي والترجمة والتعليق.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400" b="1" smtClean="0"/>
              <a:pPr/>
              <a:t>7</a:t>
            </a:fld>
            <a:endParaRPr lang="en-US" b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EG" sz="1400" b="1" dirty="0" smtClean="0"/>
              <a:t>الأحد 2020/3/22م</a:t>
            </a:r>
            <a:endParaRPr lang="en-US" sz="1400" b="1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EG" sz="1400" b="1" dirty="0" smtClean="0"/>
              <a:t>د. أبوبكر عبد السلام مصطفى</a:t>
            </a:r>
            <a:endParaRPr lang="en-US" sz="14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599" y="2603740"/>
            <a:ext cx="5698086" cy="5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صورة 2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09600" y="3276600"/>
            <a:ext cx="1587600" cy="52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صورة 2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4123320"/>
            <a:ext cx="3888000" cy="52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صورة 2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5113920"/>
            <a:ext cx="2268000" cy="52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240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EG" sz="3100" b="1" u="sng" dirty="0" smtClean="0">
                <a:solidFill>
                  <a:srgbClr val="0070C0"/>
                </a:solidFill>
              </a:rPr>
              <a:t>تمارين على الجملة </a:t>
            </a:r>
            <a:r>
              <a:rPr lang="ar-EG" sz="3100" b="1" u="sng" dirty="0">
                <a:solidFill>
                  <a:srgbClr val="0070C0"/>
                </a:solidFill>
              </a:rPr>
              <a:t>الاسمية ذات الخبر </a:t>
            </a:r>
            <a:r>
              <a:rPr lang="ar-EG" sz="3100" b="1" u="sng" dirty="0" smtClean="0">
                <a:solidFill>
                  <a:srgbClr val="0070C0"/>
                </a:solidFill>
              </a:rPr>
              <a:t>الوصفي.</a:t>
            </a:r>
            <a:endParaRPr lang="ar-EG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247" y="1828800"/>
            <a:ext cx="8229600" cy="4525963"/>
          </a:xfrm>
        </p:spPr>
        <p:txBody>
          <a:bodyPr>
            <a:noAutofit/>
          </a:bodyPr>
          <a:lstStyle/>
          <a:p>
            <a:pPr lvl="0"/>
            <a:r>
              <a:rPr lang="ar-EG" sz="2800" dirty="0" smtClean="0"/>
              <a:t>إليك عزيزي الطالب معاني بعض الكلمات:</a:t>
            </a:r>
          </a:p>
          <a:p>
            <a:pPr algn="l" rtl="0"/>
            <a:r>
              <a:rPr lang="en-US" sz="2800" dirty="0" smtClean="0">
                <a:latin typeface="Transliteration" pitchFamily="34" charset="0"/>
              </a:rPr>
              <a:t>   			</a:t>
            </a:r>
            <a:r>
              <a:rPr lang="en-US" sz="2800" dirty="0" err="1" smtClean="0">
                <a:latin typeface="Transliteration" pitchFamily="34" charset="0"/>
              </a:rPr>
              <a:t>mnxwy</a:t>
            </a:r>
            <a:r>
              <a:rPr lang="en-US" sz="2800" dirty="0" smtClean="0"/>
              <a:t>	How </a:t>
            </a:r>
            <a:r>
              <a:rPr lang="en-US" sz="2800" dirty="0"/>
              <a:t>excellent</a:t>
            </a:r>
          </a:p>
          <a:p>
            <a:pPr algn="l" rtl="0"/>
            <a:r>
              <a:rPr lang="en-US" sz="2800" dirty="0" smtClean="0">
                <a:latin typeface="Transliteration" pitchFamily="34" charset="0"/>
              </a:rPr>
              <a:t> 			</a:t>
            </a:r>
            <a:r>
              <a:rPr lang="en-US" sz="2800" dirty="0" err="1" smtClean="0">
                <a:latin typeface="Transliteration" pitchFamily="34" charset="0"/>
              </a:rPr>
              <a:t>sbjw</a:t>
            </a:r>
            <a:r>
              <a:rPr lang="en-US" sz="2800" dirty="0" smtClean="0"/>
              <a:t>		Rebel</a:t>
            </a:r>
            <a:endParaRPr lang="en-US" sz="2800" dirty="0"/>
          </a:p>
          <a:p>
            <a:pPr algn="l" rtl="0"/>
            <a:r>
              <a:rPr lang="en-US" sz="2800" dirty="0" smtClean="0">
                <a:latin typeface="Transliteration" pitchFamily="34" charset="0"/>
              </a:rPr>
              <a:t> 			</a:t>
            </a:r>
            <a:r>
              <a:rPr lang="en-US" sz="2800" dirty="0" err="1" smtClean="0">
                <a:latin typeface="Transliteration" pitchFamily="34" charset="0"/>
              </a:rPr>
              <a:t>qbb</a:t>
            </a:r>
            <a:r>
              <a:rPr lang="en-US" sz="2800" dirty="0" smtClean="0"/>
              <a:t>		Cool</a:t>
            </a:r>
            <a:endParaRPr lang="en-US" sz="2800" dirty="0"/>
          </a:p>
          <a:p>
            <a:pPr algn="l" rtl="0"/>
            <a:r>
              <a:rPr lang="en-US" sz="2800" dirty="0" smtClean="0">
                <a:latin typeface="Transliteration" pitchFamily="34" charset="0"/>
              </a:rPr>
              <a:t> 			</a:t>
            </a:r>
            <a:r>
              <a:rPr lang="en-US" sz="2800" dirty="0" err="1" smtClean="0">
                <a:latin typeface="Transliteration" pitchFamily="34" charset="0"/>
              </a:rPr>
              <a:t>qnbt</a:t>
            </a:r>
            <a:r>
              <a:rPr lang="en-US" sz="2800" dirty="0" smtClean="0"/>
              <a:t>		Court</a:t>
            </a:r>
            <a:r>
              <a:rPr lang="en-US" sz="2800" dirty="0"/>
              <a:t>, council</a:t>
            </a:r>
          </a:p>
          <a:p>
            <a:pPr algn="l" rtl="0"/>
            <a:r>
              <a:rPr lang="en-US" sz="2800" dirty="0" smtClean="0">
                <a:latin typeface="Transliteration" pitchFamily="34" charset="0"/>
              </a:rPr>
              <a:t> 			</a:t>
            </a:r>
            <a:r>
              <a:rPr lang="en-US" sz="2800" dirty="0" err="1" smtClean="0">
                <a:latin typeface="Transliteration" pitchFamily="34" charset="0"/>
              </a:rPr>
              <a:t>HAt</a:t>
            </a:r>
            <a:r>
              <a:rPr lang="en-US" sz="2800" dirty="0" smtClean="0"/>
              <a:t>		Heart</a:t>
            </a:r>
            <a:endParaRPr lang="en-US" sz="2800" dirty="0"/>
          </a:p>
          <a:p>
            <a:pPr algn="l" rtl="0"/>
            <a:r>
              <a:rPr lang="en-US" sz="2800" dirty="0" smtClean="0">
                <a:latin typeface="Transliteration" pitchFamily="34" charset="0"/>
              </a:rPr>
              <a:t> 			</a:t>
            </a:r>
            <a:r>
              <a:rPr lang="en-US" sz="2800" dirty="0" err="1" smtClean="0">
                <a:latin typeface="Transliteration" pitchFamily="34" charset="0"/>
              </a:rPr>
              <a:t>wsx</a:t>
            </a:r>
            <a:r>
              <a:rPr lang="en-US" sz="2800" dirty="0" smtClean="0"/>
              <a:t>		Wide</a:t>
            </a:r>
            <a:r>
              <a:rPr lang="en-US" sz="2800" dirty="0"/>
              <a:t>, broad</a:t>
            </a:r>
          </a:p>
          <a:p>
            <a:pPr algn="l" rtl="0"/>
            <a:r>
              <a:rPr lang="en-US" sz="2800" dirty="0" smtClean="0">
                <a:latin typeface="Transliteration" pitchFamily="34" charset="0"/>
              </a:rPr>
              <a:t> 			</a:t>
            </a:r>
            <a:r>
              <a:rPr lang="en-US" sz="2800" dirty="0" err="1" smtClean="0">
                <a:latin typeface="Transliteration" pitchFamily="34" charset="0"/>
              </a:rPr>
              <a:t>wr</a:t>
            </a:r>
            <a:r>
              <a:rPr lang="en-US" sz="2800" dirty="0" smtClean="0"/>
              <a:t>		Great</a:t>
            </a:r>
            <a:endParaRPr lang="en-US" sz="2800" dirty="0"/>
          </a:p>
          <a:p>
            <a:pPr algn="l" rtl="0"/>
            <a:endParaRPr lang="en-US" sz="2800" dirty="0"/>
          </a:p>
          <a:p>
            <a:pPr lvl="0" algn="l" rtl="0"/>
            <a:endParaRPr lang="ar-EG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400" b="1" smtClean="0"/>
              <a:pPr/>
              <a:t>8</a:t>
            </a:fld>
            <a:endParaRPr lang="en-US" b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EG" sz="1400" b="1" dirty="0" smtClean="0"/>
              <a:t>الأحد 2020/3/22م</a:t>
            </a:r>
            <a:endParaRPr lang="en-US" sz="1400" b="1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EG" sz="1400" b="1" dirty="0" smtClean="0"/>
              <a:t>د. أبوبكر عبد السلام مصطفى</a:t>
            </a:r>
            <a:endParaRPr lang="en-US" sz="1400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260"/>
          <a:stretch/>
        </p:blipFill>
        <p:spPr bwMode="auto">
          <a:xfrm>
            <a:off x="995828" y="2438400"/>
            <a:ext cx="1205217" cy="396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74" r="35635"/>
          <a:stretch/>
        </p:blipFill>
        <p:spPr bwMode="auto">
          <a:xfrm>
            <a:off x="995827" y="3962400"/>
            <a:ext cx="900000" cy="345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صورة 26"/>
          <p:cNvPicPr>
            <a:picLocks noChangeAspect="1"/>
          </p:cNvPicPr>
          <p:nvPr/>
        </p:nvPicPr>
        <p:blipFill rotWithShape="1">
          <a:blip r:embed="rId4" cstate="print"/>
          <a:srcRect r="85685"/>
          <a:stretch/>
        </p:blipFill>
        <p:spPr bwMode="auto">
          <a:xfrm>
            <a:off x="995826" y="5562599"/>
            <a:ext cx="458125" cy="432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صورة 24"/>
          <p:cNvPicPr>
            <a:picLocks noChangeAspect="1"/>
          </p:cNvPicPr>
          <p:nvPr/>
        </p:nvPicPr>
        <p:blipFill rotWithShape="1">
          <a:blip r:embed="rId5" cstate="print"/>
          <a:srcRect l="33914" r="34666"/>
          <a:stretch/>
        </p:blipFill>
        <p:spPr bwMode="auto">
          <a:xfrm>
            <a:off x="995827" y="4511040"/>
            <a:ext cx="376894" cy="396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1" r="30577"/>
          <a:stretch/>
        </p:blipFill>
        <p:spPr bwMode="auto">
          <a:xfrm>
            <a:off x="995827" y="5029200"/>
            <a:ext cx="506987" cy="36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80"/>
          <a:stretch/>
        </p:blipFill>
        <p:spPr bwMode="auto">
          <a:xfrm>
            <a:off x="995828" y="3505201"/>
            <a:ext cx="1548000" cy="3567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13"/>
          <a:stretch/>
        </p:blipFill>
        <p:spPr bwMode="auto">
          <a:xfrm>
            <a:off x="995828" y="3002280"/>
            <a:ext cx="725311" cy="36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2395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247" y="1828800"/>
            <a:ext cx="8229600" cy="4525963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endParaRPr lang="ar-EG" sz="4800" dirty="0" smtClean="0">
              <a:solidFill>
                <a:srgbClr val="002060"/>
              </a:solidFill>
              <a:cs typeface="sultan - free" pitchFamily="2" charset="-78"/>
            </a:endParaRPr>
          </a:p>
          <a:p>
            <a:pPr marL="0" lvl="0" indent="0" algn="ctr">
              <a:buNone/>
            </a:pPr>
            <a:r>
              <a:rPr lang="ar-EG" sz="4800" dirty="0" smtClean="0">
                <a:solidFill>
                  <a:srgbClr val="002060"/>
                </a:solidFill>
                <a:cs typeface="sultan - free" pitchFamily="2" charset="-78"/>
              </a:rPr>
              <a:t>إلى اللقاء في المحاضرة القادمة</a:t>
            </a:r>
          </a:p>
          <a:p>
            <a:pPr marL="0" lvl="0" indent="0" algn="ctr">
              <a:buNone/>
            </a:pPr>
            <a:r>
              <a:rPr lang="ar-EG" sz="4800" dirty="0" smtClean="0">
                <a:solidFill>
                  <a:srgbClr val="002060"/>
                </a:solidFill>
                <a:cs typeface="sultan - free" pitchFamily="2" charset="-78"/>
              </a:rPr>
              <a:t>أتمنى لكم التوفيق</a:t>
            </a:r>
          </a:p>
          <a:p>
            <a:pPr marL="0" lvl="0" indent="0" algn="ctr">
              <a:buNone/>
            </a:pPr>
            <a:r>
              <a:rPr lang="ar-EG" sz="4800" dirty="0" smtClean="0">
                <a:solidFill>
                  <a:srgbClr val="002060"/>
                </a:solidFill>
                <a:cs typeface="sultan - free" pitchFamily="2" charset="-78"/>
              </a:rPr>
              <a:t>حفظ الله مصر وأبنائها من كل سوء ومكروه</a:t>
            </a:r>
            <a:endParaRPr lang="ar-EG" sz="4800" dirty="0" smtClean="0">
              <a:solidFill>
                <a:srgbClr val="002060"/>
              </a:solidFill>
              <a:cs typeface="sultan - free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400" b="1" smtClean="0"/>
              <a:pPr/>
              <a:t>9</a:t>
            </a:fld>
            <a:endParaRPr lang="en-US" b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EG" sz="1400" b="1" dirty="0" smtClean="0"/>
              <a:t>الأحد 2020/3/22م</a:t>
            </a:r>
            <a:endParaRPr lang="en-US" sz="1400" b="1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EG" sz="1400" b="1" dirty="0" smtClean="0"/>
              <a:t>د. أبوبكر عبد السلام مصطفى</a:t>
            </a:r>
            <a:endParaRPr lang="en-US" sz="1400" b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7056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66667E-6 0 L 0.03646 -0.12222 " pathEditMode="relative" rAng="0" ptsTypes="AA">
                                      <p:cBhvr>
                                        <p:cTn id="3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3" y="-6111"/>
                                    </p:animMotion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343</TotalTime>
  <Words>346</Words>
  <Application>Microsoft Office PowerPoint</Application>
  <PresentationFormat>On-screen Show (4:3)</PresentationFormat>
  <Paragraphs>70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محاضرة اللغة المصرية القديمة الفرقة الأولى قسم الآثار المصرية يوم الأحد 22/ 3/ 2019 م  د. أبوبكر عبد السلام مصطفى abubakr@arch.svu.edu.eg </vt:lpstr>
      <vt:lpstr>ترتيب عناصر الجملة الاسمية ذات الخبر الوصفي.           Word order</vt:lpstr>
      <vt:lpstr>خصائص الجملة الاسمية ذات الخبر الوصفي.</vt:lpstr>
      <vt:lpstr>خصائص الجملة الاسمية ذات الخبر الوصفي.</vt:lpstr>
      <vt:lpstr>حذف مبتدأ الجملة الاسمية ذات الخبر الوصفي.</vt:lpstr>
      <vt:lpstr>نفي الجملة الاسمية ذات الخبر الوصفي.</vt:lpstr>
      <vt:lpstr>تمارين على الجملة الاسمية ذات الخبر الوصفي.</vt:lpstr>
      <vt:lpstr>تمارين على الجملة الاسمية ذات الخبر الوصفي.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محاضرة اللغة المصرية القديمة الفرقة الأولى قسم الآثار المصرية يوم الأحد 22/ 3/ 2019 م </dc:title>
  <dc:creator>abubakr.arch</dc:creator>
  <cp:lastModifiedBy>abubakr.arch</cp:lastModifiedBy>
  <cp:revision>17</cp:revision>
  <dcterms:created xsi:type="dcterms:W3CDTF">2006-08-16T00:00:00Z</dcterms:created>
  <dcterms:modified xsi:type="dcterms:W3CDTF">2020-03-21T13:40:09Z</dcterms:modified>
</cp:coreProperties>
</file>