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98" r:id="rId2"/>
    <p:sldId id="270" r:id="rId3"/>
    <p:sldId id="271" r:id="rId4"/>
    <p:sldId id="272" r:id="rId5"/>
    <p:sldId id="273" r:id="rId6"/>
    <p:sldId id="286" r:id="rId7"/>
    <p:sldId id="287" r:id="rId8"/>
    <p:sldId id="288" r:id="rId9"/>
    <p:sldId id="289" r:id="rId10"/>
    <p:sldId id="290" r:id="rId11"/>
    <p:sldId id="291"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49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36ECFF-6219-43E4-8A92-C0DBC243AE3E}" type="datetimeFigureOut">
              <a:rPr lang="en-US" smtClean="0"/>
              <a:pPr/>
              <a:t>3/19/2020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79467-5D21-46C2-9F78-24FA68C0F617}" type="slidenum">
              <a:rPr lang="en-US" smtClean="0"/>
              <a:pPr/>
              <a:t>‹#›</a:t>
            </a:fld>
            <a:endParaRPr lang="en-US"/>
          </a:p>
        </p:txBody>
      </p:sp>
    </p:spTree>
    <p:extLst>
      <p:ext uri="{BB962C8B-B14F-4D97-AF65-F5344CB8AC3E}">
        <p14:creationId xmlns:p14="http://schemas.microsoft.com/office/powerpoint/2010/main" val="9555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B79467-5D21-46C2-9F78-24FA68C0F617}"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3/19/2020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ormAutofit/>
          </a:bodyPr>
          <a:lstStyle/>
          <a:p>
            <a:pPr algn="r"/>
            <a:r>
              <a:rPr lang="ar-EG" sz="2400" b="1" dirty="0" smtClean="0">
                <a:solidFill>
                  <a:schemeClr val="tx2"/>
                </a:solidFill>
                <a:latin typeface="Simplified Arabic" pitchFamily="18" charset="-78"/>
                <a:cs typeface="Simplified Arabic" pitchFamily="18" charset="-78"/>
              </a:rPr>
              <a:t>مقرر : التصوير الإسلامي </a:t>
            </a:r>
            <a:endParaRPr lang="ar-EG" sz="2400" dirty="0"/>
          </a:p>
        </p:txBody>
      </p:sp>
      <p:sp>
        <p:nvSpPr>
          <p:cNvPr id="4" name="Content Placeholder 3"/>
          <p:cNvSpPr>
            <a:spLocks noGrp="1"/>
          </p:cNvSpPr>
          <p:nvPr>
            <p:ph sz="half" idx="2"/>
          </p:nvPr>
        </p:nvSpPr>
        <p:spPr>
          <a:xfrm>
            <a:off x="5105400" y="1524000"/>
            <a:ext cx="3828288" cy="4876800"/>
          </a:xfrm>
        </p:spPr>
        <p:txBody>
          <a:bodyPr>
            <a:normAutofit/>
          </a:bodyPr>
          <a:lstStyle/>
          <a:p>
            <a:pPr marL="82296" indent="0" algn="ctr">
              <a:buNone/>
            </a:pPr>
            <a:r>
              <a:rPr lang="ar-EG" sz="2000" b="1" dirty="0">
                <a:solidFill>
                  <a:schemeClr val="tx2"/>
                </a:solidFill>
                <a:latin typeface="Simplified Arabic" pitchFamily="18" charset="-78"/>
                <a:cs typeface="Simplified Arabic" pitchFamily="18" charset="-78"/>
              </a:rPr>
              <a:t/>
            </a:r>
            <a:br>
              <a:rPr lang="ar-EG" sz="2000" b="1" dirty="0">
                <a:solidFill>
                  <a:schemeClr val="tx2"/>
                </a:solidFill>
                <a:latin typeface="Simplified Arabic" pitchFamily="18" charset="-78"/>
                <a:cs typeface="Simplified Arabic" pitchFamily="18" charset="-78"/>
              </a:rPr>
            </a:br>
            <a:r>
              <a:rPr lang="ar-EG" sz="2000" b="1" dirty="0">
                <a:solidFill>
                  <a:schemeClr val="tx2"/>
                </a:solidFill>
                <a:latin typeface="Simplified Arabic" pitchFamily="18" charset="-78"/>
                <a:cs typeface="Simplified Arabic" pitchFamily="18" charset="-78"/>
              </a:rPr>
              <a:t>الفرقة </a:t>
            </a:r>
            <a:r>
              <a:rPr lang="ar-EG" sz="2000" b="1" dirty="0" smtClean="0">
                <a:solidFill>
                  <a:schemeClr val="tx2"/>
                </a:solidFill>
                <a:latin typeface="Simplified Arabic" pitchFamily="18" charset="-78"/>
                <a:cs typeface="Simplified Arabic" pitchFamily="18" charset="-78"/>
              </a:rPr>
              <a:t>الثانية – </a:t>
            </a:r>
            <a:r>
              <a:rPr lang="ar-EG" sz="2000" b="1" dirty="0">
                <a:solidFill>
                  <a:schemeClr val="tx2"/>
                </a:solidFill>
                <a:latin typeface="Simplified Arabic" pitchFamily="18" charset="-78"/>
                <a:cs typeface="Simplified Arabic" pitchFamily="18" charset="-78"/>
              </a:rPr>
              <a:t>قسم الآثار </a:t>
            </a:r>
            <a:r>
              <a:rPr lang="ar-EG" sz="2000" b="1" dirty="0" smtClean="0">
                <a:solidFill>
                  <a:schemeClr val="tx2"/>
                </a:solidFill>
                <a:latin typeface="Simplified Arabic" pitchFamily="18" charset="-78"/>
                <a:cs typeface="Simplified Arabic" pitchFamily="18" charset="-78"/>
              </a:rPr>
              <a:t>الإسلامية– كلية </a:t>
            </a:r>
            <a:r>
              <a:rPr lang="ar-EG" sz="2000" b="1" dirty="0">
                <a:solidFill>
                  <a:schemeClr val="tx2"/>
                </a:solidFill>
                <a:latin typeface="Simplified Arabic" pitchFamily="18" charset="-78"/>
                <a:cs typeface="Simplified Arabic" pitchFamily="18" charset="-78"/>
              </a:rPr>
              <a:t>الآثار </a:t>
            </a:r>
            <a:r>
              <a:rPr lang="ar-EG" b="1" dirty="0">
                <a:solidFill>
                  <a:schemeClr val="tx2"/>
                </a:solidFill>
                <a:latin typeface="Simplified Arabic" pitchFamily="18" charset="-78"/>
                <a:cs typeface="Simplified Arabic" pitchFamily="18" charset="-78"/>
              </a:rPr>
              <a:t/>
            </a:r>
            <a:br>
              <a:rPr lang="ar-EG" b="1" dirty="0">
                <a:solidFill>
                  <a:schemeClr val="tx2"/>
                </a:solidFill>
                <a:latin typeface="Simplified Arabic" pitchFamily="18" charset="-78"/>
                <a:cs typeface="Simplified Arabic" pitchFamily="18" charset="-78"/>
              </a:rPr>
            </a:br>
            <a:r>
              <a:rPr lang="ar-EG" sz="2000" b="1" dirty="0" smtClean="0">
                <a:solidFill>
                  <a:schemeClr val="tx2"/>
                </a:solidFill>
                <a:latin typeface="Simplified Arabic" pitchFamily="18" charset="-78"/>
                <a:cs typeface="Simplified Arabic" pitchFamily="18" charset="-78"/>
              </a:rPr>
              <a:t>محاضرة:المدرسة العربية بديار بكر </a:t>
            </a:r>
          </a:p>
          <a:p>
            <a:pPr marL="82296" indent="0" algn="ctr">
              <a:buNone/>
            </a:pPr>
            <a:r>
              <a:rPr lang="ar-EG" sz="2000" b="1" dirty="0" smtClean="0">
                <a:solidFill>
                  <a:schemeClr val="tx2"/>
                </a:solidFill>
                <a:latin typeface="Simplified Arabic" pitchFamily="18" charset="-78"/>
                <a:cs typeface="Simplified Arabic" pitchFamily="18" charset="-78"/>
              </a:rPr>
              <a:t> </a:t>
            </a:r>
            <a:r>
              <a:rPr lang="ar-EG" dirty="0">
                <a:solidFill>
                  <a:schemeClr val="tx2"/>
                </a:solidFill>
                <a:latin typeface="Simplified Arabic" pitchFamily="18" charset="-78"/>
                <a:cs typeface="Simplified Arabic" pitchFamily="18" charset="-78"/>
              </a:rPr>
              <a:t/>
            </a:r>
            <a:br>
              <a:rPr lang="ar-EG" dirty="0">
                <a:solidFill>
                  <a:schemeClr val="tx2"/>
                </a:solidFill>
                <a:latin typeface="Simplified Arabic" pitchFamily="18" charset="-78"/>
                <a:cs typeface="Simplified Arabic" pitchFamily="18" charset="-78"/>
              </a:rPr>
            </a:br>
            <a:r>
              <a:rPr lang="ar-EG" dirty="0">
                <a:solidFill>
                  <a:schemeClr val="tx2"/>
                </a:solidFill>
                <a:latin typeface="Simplified Arabic" pitchFamily="18" charset="-78"/>
                <a:cs typeface="Simplified Arabic" pitchFamily="18" charset="-78"/>
              </a:rPr>
              <a:t>أ.م.د/ وائل بكري رشيدي هاشم </a:t>
            </a:r>
            <a:br>
              <a:rPr lang="ar-EG" dirty="0">
                <a:solidFill>
                  <a:schemeClr val="tx2"/>
                </a:solidFill>
                <a:latin typeface="Simplified Arabic" pitchFamily="18" charset="-78"/>
                <a:cs typeface="Simplified Arabic" pitchFamily="18" charset="-78"/>
              </a:rPr>
            </a:br>
            <a:r>
              <a:rPr lang="ar-EG" sz="2000" b="1" dirty="0">
                <a:solidFill>
                  <a:schemeClr val="tx2"/>
                </a:solidFill>
                <a:latin typeface="Simplified Arabic" pitchFamily="18" charset="-78"/>
                <a:cs typeface="Simplified Arabic" pitchFamily="18" charset="-78"/>
              </a:rPr>
              <a:t>أستاذ الآثار الإسلامية المساعد ووكيل االكلية لشئون الدراسات العليا والبحوث</a:t>
            </a:r>
            <a:endParaRPr lang="ar-EG" sz="2000" b="1" dirty="0"/>
          </a:p>
        </p:txBody>
      </p:sp>
      <p:pic>
        <p:nvPicPr>
          <p:cNvPr id="1026" name="Picture 2" descr="C:\Users\vdpgarch\Desktop\Untitled.pn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447800" y="1693559"/>
            <a:ext cx="3200400" cy="4966853"/>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3418096"/>
      </p:ext>
    </p:extLst>
  </p:cSld>
  <p:clrMapOvr>
    <a:masterClrMapping/>
  </p:clrMapOvr>
  <mc:AlternateContent xmlns:mc="http://schemas.openxmlformats.org/markup-compatibility/2006">
    <mc:Choice xmlns:p14="http://schemas.microsoft.com/office/powerpoint/2010/main" Requires="p14">
      <p:transition spd="slow" p14:dur="2000" advTm="45978"/>
    </mc:Choice>
    <mc:Fallback>
      <p:transition spd="slow" advTm="4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EG" sz="2400" dirty="0" smtClean="0">
                <a:latin typeface="Simplified Arabic" pitchFamily="18" charset="-78"/>
                <a:cs typeface="Simplified Arabic" pitchFamily="18" charset="-78"/>
              </a:rPr>
              <a:t>من أمثلة تصاوير هذا المخطوط : تصويرة تمثل المزين وزوجته بين يدي القاضي ، وتتجلي في التصويرة سمات المدرسة العربية عامة وسمات مدينة ديار بكر خاصة .</a:t>
            </a:r>
            <a:endParaRPr lang="en-US" sz="2400" dirty="0">
              <a:latin typeface="Simplified Arabic" pitchFamily="18" charset="-78"/>
              <a:cs typeface="Simplified Arabic" pitchFamily="18" charset="-78"/>
            </a:endParaRPr>
          </a:p>
        </p:txBody>
      </p:sp>
      <p:pic>
        <p:nvPicPr>
          <p:cNvPr id="3074" name="Picture 2" descr="E:\الفرقة الثانية\تصوير إسلامي\DSC04253.JPG"/>
          <p:cNvPicPr>
            <a:picLocks noGrp="1" noChangeAspect="1" noChangeArrowheads="1"/>
          </p:cNvPicPr>
          <p:nvPr>
            <p:ph idx="1"/>
          </p:nvPr>
        </p:nvPicPr>
        <p:blipFill>
          <a:blip r:embed="rId4" cstate="print"/>
          <a:srcRect/>
          <a:stretch>
            <a:fillRect/>
          </a:stretch>
        </p:blipFill>
        <p:spPr bwMode="auto">
          <a:xfrm>
            <a:off x="1984375" y="1447800"/>
            <a:ext cx="6400800" cy="4800600"/>
          </a:xfrm>
          <a:prstGeom prst="rect">
            <a:avLst/>
          </a:prstGeom>
          <a:noFill/>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322"/>
    </mc:Choice>
    <mc:Fallback>
      <p:transition spd="slow" advTm="10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2400" dirty="0" smtClean="0">
                <a:latin typeface="Simplified Arabic" pitchFamily="18" charset="-78"/>
                <a:cs typeface="Simplified Arabic" pitchFamily="18" charset="-78"/>
              </a:rPr>
              <a:t>تصويرة تمثل قصة الأرنب </a:t>
            </a:r>
            <a:r>
              <a:rPr lang="ar-EG" sz="2400" dirty="0">
                <a:latin typeface="Simplified Arabic" pitchFamily="18" charset="-78"/>
                <a:cs typeface="Simplified Arabic" pitchFamily="18" charset="-78"/>
              </a:rPr>
              <a:t>والأسد </a:t>
            </a:r>
            <a:r>
              <a:rPr lang="ar-EG" sz="2400" dirty="0" smtClean="0">
                <a:latin typeface="Simplified Arabic" pitchFamily="18" charset="-78"/>
                <a:cs typeface="Simplified Arabic" pitchFamily="18" charset="-78"/>
              </a:rPr>
              <a:t>، وتتجلي </a:t>
            </a:r>
            <a:r>
              <a:rPr lang="ar-EG" sz="2400" dirty="0">
                <a:latin typeface="Simplified Arabic" pitchFamily="18" charset="-78"/>
                <a:cs typeface="Simplified Arabic" pitchFamily="18" charset="-78"/>
              </a:rPr>
              <a:t>في التصويرة سمات المدرسة العربية عامة وسمات مدينة ديار بكر خاصة </a:t>
            </a:r>
            <a:endParaRPr lang="en-US" sz="2400" dirty="0">
              <a:latin typeface="Simplified Arabic" pitchFamily="18" charset="-78"/>
              <a:cs typeface="Simplified Arabic" pitchFamily="18" charset="-78"/>
            </a:endParaRPr>
          </a:p>
        </p:txBody>
      </p:sp>
      <p:pic>
        <p:nvPicPr>
          <p:cNvPr id="4098" name="Picture 2" descr="E:\الفرقة الثانية\تصوير إسلامي\DSC04254.JPG"/>
          <p:cNvPicPr>
            <a:picLocks noGrp="1" noChangeAspect="1" noChangeArrowheads="1"/>
          </p:cNvPicPr>
          <p:nvPr>
            <p:ph idx="1"/>
          </p:nvPr>
        </p:nvPicPr>
        <p:blipFill>
          <a:blip r:embed="rId4" cstate="print"/>
          <a:srcRect/>
          <a:stretch>
            <a:fillRect/>
          </a:stretch>
        </p:blipFill>
        <p:spPr bwMode="auto">
          <a:xfrm>
            <a:off x="1984375" y="1447800"/>
            <a:ext cx="6400800" cy="4800600"/>
          </a:xfrm>
          <a:prstGeom prst="rect">
            <a:avLst/>
          </a:prstGeom>
          <a:noFill/>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712"/>
    </mc:Choice>
    <mc:Fallback>
      <p:transition spd="slow" advTm="13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2400" dirty="0" smtClean="0"/>
              <a:t>المدرسة العربية </a:t>
            </a:r>
            <a:endParaRPr lang="en-US" sz="2400" dirty="0"/>
          </a:p>
        </p:txBody>
      </p:sp>
      <p:sp>
        <p:nvSpPr>
          <p:cNvPr id="4" name="Content Placeholder 3"/>
          <p:cNvSpPr>
            <a:spLocks noGrp="1"/>
          </p:cNvSpPr>
          <p:nvPr>
            <p:ph idx="1"/>
          </p:nvPr>
        </p:nvSpPr>
        <p:spPr/>
        <p:txBody>
          <a:bodyPr>
            <a:normAutofit/>
          </a:bodyPr>
          <a:lstStyle/>
          <a:p>
            <a:pPr algn="r">
              <a:buNone/>
            </a:pPr>
            <a:r>
              <a:rPr lang="ar-EG" sz="2000" dirty="0" smtClean="0"/>
              <a:t>خصائص أو مميزات المدرسة العربية :</a:t>
            </a:r>
          </a:p>
          <a:p>
            <a:pPr algn="r">
              <a:buNone/>
            </a:pPr>
            <a:r>
              <a:rPr lang="ar-EG" sz="2000" dirty="0" smtClean="0"/>
              <a:t>1 ــ الطابع العربي الذي يغلب عليها . حيث يظهر في الرسوم الآدمية وفي الملابس الآتي :</a:t>
            </a:r>
          </a:p>
          <a:p>
            <a:pPr algn="r">
              <a:buNone/>
            </a:pPr>
            <a:r>
              <a:rPr lang="ar-EG" sz="2000" dirty="0" smtClean="0"/>
              <a:t>أ ) تتميز الملابس بأنها فضفاضة وذات اكمام واسعة يلتف حولها عند العضد أشرطة عليها كتابات وزخارف .</a:t>
            </a:r>
          </a:p>
          <a:p>
            <a:pPr algn="r">
              <a:buNone/>
            </a:pPr>
            <a:r>
              <a:rPr lang="ar-EG" sz="2000" dirty="0" smtClean="0"/>
              <a:t>ب ) العناية برسم الأبل والخيل .</a:t>
            </a:r>
          </a:p>
          <a:p>
            <a:pPr algn="r">
              <a:buNone/>
            </a:pPr>
            <a:endParaRPr lang="ar-EG" sz="2000" dirty="0" smtClean="0"/>
          </a:p>
          <a:p>
            <a:pPr algn="r">
              <a:buNone/>
            </a:pPr>
            <a:r>
              <a:rPr lang="ar-EG" sz="2000" dirty="0" smtClean="0"/>
              <a:t>2 ــ تتميز التصاوير العربية بالبساطة وعدم التعقيد . ويتضح ذلك في الآتي : </a:t>
            </a:r>
          </a:p>
          <a:p>
            <a:pPr algn="r">
              <a:buNone/>
            </a:pPr>
            <a:r>
              <a:rPr lang="ar-EG" sz="2000" dirty="0" smtClean="0"/>
              <a:t>أ ) فرسمت في معظم الأحيان بدون إطار . </a:t>
            </a:r>
          </a:p>
          <a:p>
            <a:pPr algn="r">
              <a:buNone/>
            </a:pPr>
            <a:r>
              <a:rPr lang="ar-EG" sz="2000" dirty="0" smtClean="0"/>
              <a:t>ب ) الأرضية على هيئة خط مستقيم . </a:t>
            </a:r>
          </a:p>
          <a:p>
            <a:pPr algn="r">
              <a:buNone/>
            </a:pPr>
            <a:r>
              <a:rPr lang="ar-EG" sz="2000" dirty="0" smtClean="0"/>
              <a:t>ج ) خلفية الصورة خالية من أي رسوم . </a:t>
            </a:r>
          </a:p>
          <a:p>
            <a:pPr algn="r">
              <a:buNone/>
            </a:pPr>
            <a:r>
              <a:rPr lang="ar-EG" sz="2000" dirty="0" smtClean="0"/>
              <a:t>د ) إذا وجدت عمائر فإنها ترسم بطريقة تخطيطية مبسطة في أغلب الأحيان .</a:t>
            </a:r>
            <a:endParaRPr lang="en-US" sz="20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641"/>
    </mc:Choice>
    <mc:Fallback>
      <p:transition spd="slow" advTm="171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pPr algn="r"/>
            <a:r>
              <a:rPr lang="ar-EG" sz="2400" dirty="0" smtClean="0"/>
              <a:t>خصائص المدرسة العربية </a:t>
            </a:r>
            <a:endParaRPr lang="en-US" sz="2400" dirty="0"/>
          </a:p>
        </p:txBody>
      </p:sp>
      <p:sp>
        <p:nvSpPr>
          <p:cNvPr id="4" name="Content Placeholder 3"/>
          <p:cNvSpPr>
            <a:spLocks noGrp="1"/>
          </p:cNvSpPr>
          <p:nvPr>
            <p:ph idx="1"/>
          </p:nvPr>
        </p:nvSpPr>
        <p:spPr/>
        <p:txBody>
          <a:bodyPr>
            <a:normAutofit/>
          </a:bodyPr>
          <a:lstStyle/>
          <a:p>
            <a:pPr algn="r">
              <a:buNone/>
            </a:pPr>
            <a:r>
              <a:rPr lang="ar-EG" sz="2400" dirty="0" smtClean="0"/>
              <a:t>3 ــ البعد عن محاكاة الطبيعة . ويتضح ذلك في الآتي :</a:t>
            </a:r>
          </a:p>
          <a:p>
            <a:pPr algn="r">
              <a:buNone/>
            </a:pPr>
            <a:r>
              <a:rPr lang="ar-EG" sz="2400" dirty="0" smtClean="0"/>
              <a:t>أ ) إهمال تصوير المناظر الطبيعية .</a:t>
            </a:r>
          </a:p>
          <a:p>
            <a:pPr algn="r">
              <a:buNone/>
            </a:pPr>
            <a:r>
              <a:rPr lang="ar-EG" sz="2400" dirty="0" smtClean="0"/>
              <a:t>ب ) عدم التعبير عن العمق . </a:t>
            </a:r>
          </a:p>
          <a:p>
            <a:pPr algn="r">
              <a:buNone/>
            </a:pPr>
            <a:r>
              <a:rPr lang="ar-EG" sz="2400" dirty="0" smtClean="0"/>
              <a:t>ج ) رسم النبات رسماً محوراً .</a:t>
            </a:r>
          </a:p>
          <a:p>
            <a:pPr algn="r">
              <a:buNone/>
            </a:pPr>
            <a:r>
              <a:rPr lang="ar-EG" sz="2400" dirty="0" smtClean="0"/>
              <a:t>د ) تصوير الآدميين بشكل محور . </a:t>
            </a:r>
          </a:p>
          <a:p>
            <a:pPr algn="r">
              <a:buNone/>
            </a:pPr>
            <a:r>
              <a:rPr lang="ar-EG" sz="2400" dirty="0" smtClean="0"/>
              <a:t>هـ ) اهتمام الفنان بصورة الشخص الرئيسي في التصويرة من حيث الحجم والملبس والزخرفة . </a:t>
            </a:r>
          </a:p>
          <a:p>
            <a:pPr algn="r">
              <a:buNone/>
            </a:pPr>
            <a:r>
              <a:rPr lang="ar-EG" sz="2400" dirty="0" smtClean="0"/>
              <a:t>و ) رسوم الهالات حول رؤوس الأشخاص وهنا لا تشير للقداسة وإنما للفت الانتباه . </a:t>
            </a:r>
          </a:p>
          <a:p>
            <a:pPr algn="r">
              <a:buNone/>
            </a:pPr>
            <a:r>
              <a:rPr lang="ar-EG" sz="2400" dirty="0" smtClean="0"/>
              <a:t>4 ــ الميل نحو الزخرفة : ويتضح ذلك في الآتي :</a:t>
            </a:r>
          </a:p>
          <a:p>
            <a:pPr algn="r">
              <a:buNone/>
            </a:pPr>
            <a:r>
              <a:rPr lang="ar-EG" sz="2400" dirty="0" smtClean="0"/>
              <a:t>أ ) استخدام الألوان البراقة الزاهية .</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250"/>
    </mc:Choice>
    <mc:Fallback>
      <p:transition spd="slow" advTm="10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944562"/>
          </a:xfrm>
        </p:spPr>
        <p:txBody>
          <a:bodyPr>
            <a:normAutofit/>
          </a:bodyPr>
          <a:lstStyle/>
          <a:p>
            <a:pPr algn="r"/>
            <a:r>
              <a:rPr lang="ar-EG" sz="2400" dirty="0" smtClean="0"/>
              <a:t>خصائص المدرسة العربية  </a:t>
            </a:r>
            <a:endParaRPr lang="en-US" sz="2400" dirty="0"/>
          </a:p>
        </p:txBody>
      </p:sp>
      <p:sp>
        <p:nvSpPr>
          <p:cNvPr id="4" name="Content Placeholder 3"/>
          <p:cNvSpPr>
            <a:spLocks noGrp="1"/>
          </p:cNvSpPr>
          <p:nvPr>
            <p:ph idx="1"/>
          </p:nvPr>
        </p:nvSpPr>
        <p:spPr/>
        <p:txBody>
          <a:bodyPr>
            <a:normAutofit/>
          </a:bodyPr>
          <a:lstStyle/>
          <a:p>
            <a:pPr algn="r">
              <a:buNone/>
            </a:pPr>
            <a:r>
              <a:rPr lang="ar-EG" sz="2400" dirty="0" smtClean="0"/>
              <a:t>ب ) تلوين الخلفية بلون ذهبي .</a:t>
            </a:r>
          </a:p>
          <a:p>
            <a:pPr algn="r">
              <a:buNone/>
            </a:pPr>
            <a:r>
              <a:rPr lang="ar-EG" sz="2400" dirty="0" smtClean="0"/>
              <a:t>ج ) تكسي العمائر برسوم هندسية ونباتية .</a:t>
            </a:r>
          </a:p>
          <a:p>
            <a:pPr algn="r">
              <a:buNone/>
            </a:pPr>
            <a:r>
              <a:rPr lang="ar-EG" sz="2400" dirty="0" smtClean="0"/>
              <a:t>د ) ترسم المياه وسيقان الأشجار بطريقة زخرفية تشبه تجمع الديدان .</a:t>
            </a:r>
          </a:p>
          <a:p>
            <a:pPr algn="r">
              <a:buNone/>
            </a:pPr>
            <a:r>
              <a:rPr lang="ar-EG" sz="2400" dirty="0" smtClean="0"/>
              <a:t>هـ ) يتضح الطابع الزخرفي في رسم طيات الثياب .</a:t>
            </a:r>
          </a:p>
          <a:p>
            <a:pPr algn="r">
              <a:buNone/>
            </a:pPr>
            <a:r>
              <a:rPr lang="ar-EG" sz="2400" dirty="0" smtClean="0"/>
              <a:t>وقد عرفت ثلاثة طرق لزخرفة الثياب أو لرسم طياتها .... </a:t>
            </a:r>
          </a:p>
          <a:p>
            <a:pPr algn="r">
              <a:buNone/>
            </a:pPr>
            <a:r>
              <a:rPr lang="ar-EG" sz="2400" dirty="0" smtClean="0"/>
              <a:t>1 ــ تزخرف بخطوط أو برسوم هندسية أو بصور حيوان أو أزهار أو برسوم البروج والأهلة أو بالزخرفة العربية المورقة لمعروفة بالأرابيسك.</a:t>
            </a:r>
          </a:p>
          <a:p>
            <a:pPr algn="r">
              <a:buNone/>
            </a:pPr>
            <a:r>
              <a:rPr lang="ar-EG" sz="2400" dirty="0" smtClean="0"/>
              <a:t>2 ــ أو يرسم طيات الثوب بأسلوب قريب من الواقع على هيئة خطوط منسابة تشع من مركز تجمع واحد .</a:t>
            </a:r>
          </a:p>
          <a:p>
            <a:pPr algn="r">
              <a:buNone/>
            </a:pPr>
            <a:r>
              <a:rPr lang="ar-EG" sz="2400" dirty="0" smtClean="0"/>
              <a:t>3 ــ أو يرسم الطيات فتصبح على شكل الأمواج المنكسرة أو تجمع الديدان </a:t>
            </a:r>
            <a:endParaRPr lang="en-US" sz="24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683"/>
    </mc:Choice>
    <mc:Fallback>
      <p:transition spd="slow" advTm="6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pPr algn="r"/>
            <a:r>
              <a:rPr lang="ar-EG" sz="2400" dirty="0" smtClean="0"/>
              <a:t> المدرسة العربية </a:t>
            </a:r>
            <a:endParaRPr lang="en-US" sz="2400" dirty="0"/>
          </a:p>
        </p:txBody>
      </p:sp>
      <p:sp>
        <p:nvSpPr>
          <p:cNvPr id="4" name="Content Placeholder 3"/>
          <p:cNvSpPr>
            <a:spLocks noGrp="1"/>
          </p:cNvSpPr>
          <p:nvPr>
            <p:ph idx="1"/>
          </p:nvPr>
        </p:nvSpPr>
        <p:spPr/>
        <p:txBody>
          <a:bodyPr>
            <a:normAutofit/>
          </a:bodyPr>
          <a:lstStyle/>
          <a:p>
            <a:pPr algn="r">
              <a:buNone/>
            </a:pPr>
            <a:r>
              <a:rPr lang="ar-EG" sz="2400" dirty="0" smtClean="0"/>
              <a:t>ازدهرت في العراق في بغداد ، ديار بكر ، الموصل .</a:t>
            </a:r>
          </a:p>
          <a:p>
            <a:pPr algn="r">
              <a:buNone/>
            </a:pPr>
            <a:r>
              <a:rPr lang="ar-EG" sz="2400" dirty="0" smtClean="0"/>
              <a:t>وازدهرت في مصر وسوريا في عصر المماليك .</a:t>
            </a:r>
          </a:p>
          <a:p>
            <a:pPr algn="r">
              <a:buNone/>
            </a:pPr>
            <a:r>
              <a:rPr lang="ar-EG" sz="2400" dirty="0" smtClean="0"/>
              <a:t>وفي إيران في عصر السلاجقة وعصر المغول . </a:t>
            </a:r>
          </a:p>
          <a:p>
            <a:pPr algn="r">
              <a:buNone/>
            </a:pPr>
            <a:endParaRPr lang="ar-EG" sz="2400" dirty="0" smtClean="0"/>
          </a:p>
          <a:p>
            <a:pPr algn="r">
              <a:buNone/>
            </a:pPr>
            <a:endParaRPr lang="en-US" sz="24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50"/>
    </mc:Choice>
    <mc:Fallback>
      <p:transition spd="slow" advTm="3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2400" dirty="0" smtClean="0"/>
              <a:t>المدرسة العربية في ديار بكر </a:t>
            </a:r>
            <a:endParaRPr lang="en-US" sz="2400" dirty="0"/>
          </a:p>
        </p:txBody>
      </p:sp>
      <p:sp>
        <p:nvSpPr>
          <p:cNvPr id="3" name="Content Placeholder 2"/>
          <p:cNvSpPr>
            <a:spLocks noGrp="1"/>
          </p:cNvSpPr>
          <p:nvPr>
            <p:ph idx="1"/>
          </p:nvPr>
        </p:nvSpPr>
        <p:spPr/>
        <p:txBody>
          <a:bodyPr>
            <a:normAutofit/>
          </a:bodyPr>
          <a:lstStyle/>
          <a:p>
            <a:pPr algn="just">
              <a:buNone/>
            </a:pPr>
            <a:r>
              <a:rPr lang="ar-EG" sz="2400" dirty="0" smtClean="0">
                <a:latin typeface="Simplified Arabic" pitchFamily="18" charset="-78"/>
                <a:cs typeface="Simplified Arabic" pitchFamily="18" charset="-78"/>
              </a:rPr>
              <a:t>من المعروف أن نور الدين محمد بن قرأ أرسلان وهو أحد سلاطين بني أرتق طلب من الجزري في حوالي 1181 م أن يكتب مقالاً عن مخترعاته من الحيل العلمية والعملية ، وكتب الجزري هذا المقال وأتمه سنه 1206م ، وأسماه كتاب الحيل الجامع بين العلم والعمل وكان هذا الكتاب مزوق بالتصاوير ، ويلاحظ أن هذا الكتاب مزوقاً بالتصاوير ، ويلاحظ أن تصاوير هذا المخطوط تشتمل على التأثيرات البيزنطية والسورية المسيحية</a:t>
            </a:r>
          </a:p>
          <a:p>
            <a:pPr algn="r">
              <a:buNone/>
            </a:pPr>
            <a:r>
              <a:rPr lang="ar-EG" sz="2400" dirty="0" smtClean="0">
                <a:latin typeface="Simplified Arabic" pitchFamily="18" charset="-78"/>
                <a:cs typeface="Simplified Arabic" pitchFamily="18" charset="-78"/>
              </a:rPr>
              <a:t>وربما كانت أقدم النسخ المعروفة من كتاب الحيل هي التي تمت كتابتها سنة 652هـ / 1245م ومحفوظة بمكتبة طوبقابو سراي باستانبول .</a:t>
            </a:r>
          </a:p>
          <a:p>
            <a:pPr algn="r">
              <a:buNone/>
            </a:pPr>
            <a:r>
              <a:rPr lang="ar-EG" sz="2400" dirty="0" smtClean="0">
                <a:latin typeface="Simplified Arabic" pitchFamily="18" charset="-78"/>
                <a:cs typeface="Simplified Arabic" pitchFamily="18" charset="-78"/>
              </a:rPr>
              <a:t>وبالمكتبة الأهلية في باريس مخطوط مزوق من مقامات الحريري تم نسخه في سنة 916هـ / 1222 ــ 1223هـ ، تشتمل على تأثيرات بيزنطية وسورية مسيحية تتضح في هيئة الرسوم الآدمية وفي أسلوب رسم الثياب وطياتها . </a:t>
            </a:r>
            <a:r>
              <a:rPr lang="ar-EG" sz="2400" dirty="0" smtClean="0"/>
              <a:t> </a:t>
            </a:r>
            <a:endParaRPr lang="en-US" sz="24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231"/>
    </mc:Choice>
    <mc:Fallback>
      <p:transition spd="slow" advTm="13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EG" sz="2400" dirty="0" smtClean="0"/>
              <a:t>من أمثلة تصاوير المخطوط السابق : تصويرة لأبا زيد السروجي عندما حل بالبصرة ، وظهرت على التصويرة سمات المدرسة العربية السالفة الذكر إلى جانب سمات مدينة ديار بكر .</a:t>
            </a:r>
            <a:endParaRPr lang="en-US" sz="2400" dirty="0"/>
          </a:p>
        </p:txBody>
      </p:sp>
      <p:pic>
        <p:nvPicPr>
          <p:cNvPr id="1026" name="Picture 2" descr="E:\الفرقة الثانية\تصوير إسلامي\DSC04251.JPG"/>
          <p:cNvPicPr>
            <a:picLocks noGrp="1" noChangeAspect="1" noChangeArrowheads="1"/>
          </p:cNvPicPr>
          <p:nvPr>
            <p:ph idx="1"/>
          </p:nvPr>
        </p:nvPicPr>
        <p:blipFill>
          <a:blip r:embed="rId4" cstate="print"/>
          <a:srcRect/>
          <a:stretch>
            <a:fillRect/>
          </a:stretch>
        </p:blipFill>
        <p:spPr bwMode="auto">
          <a:xfrm>
            <a:off x="1984375" y="1447800"/>
            <a:ext cx="6400800" cy="4800600"/>
          </a:xfrm>
          <a:prstGeom prst="rect">
            <a:avLst/>
          </a:prstGeom>
          <a:noFill/>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467"/>
    </mc:Choice>
    <mc:Fallback>
      <p:transition spd="slow" advTm="161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2400" dirty="0" smtClean="0">
                <a:latin typeface="Simplified Arabic" pitchFamily="18" charset="-78"/>
                <a:cs typeface="Simplified Arabic" pitchFamily="18" charset="-78"/>
              </a:rPr>
              <a:t>تصويرة لأبا زيد السروجي يستجدي والي مرو ، وتجلت في التصويرة سمات المدرسة العربية السالفة الذكر بالإضافة لسمات مدينة ديار بكر .  </a:t>
            </a:r>
            <a:endParaRPr lang="en-US" sz="2400" dirty="0">
              <a:latin typeface="Simplified Arabic" pitchFamily="18" charset="-78"/>
              <a:cs typeface="Simplified Arabic" pitchFamily="18" charset="-78"/>
            </a:endParaRPr>
          </a:p>
        </p:txBody>
      </p:sp>
      <p:pic>
        <p:nvPicPr>
          <p:cNvPr id="2050" name="Picture 2" descr="E:\الفرقة الثانية\تصوير إسلامي\DSC04252.JPG"/>
          <p:cNvPicPr>
            <a:picLocks noGrp="1" noChangeAspect="1" noChangeArrowheads="1"/>
          </p:cNvPicPr>
          <p:nvPr>
            <p:ph idx="1"/>
          </p:nvPr>
        </p:nvPicPr>
        <p:blipFill>
          <a:blip r:embed="rId4" cstate="print"/>
          <a:srcRect/>
          <a:stretch>
            <a:fillRect/>
          </a:stretch>
        </p:blipFill>
        <p:spPr bwMode="auto">
          <a:xfrm>
            <a:off x="1828800" y="1407986"/>
            <a:ext cx="5181600" cy="4840414"/>
          </a:xfrm>
          <a:prstGeom prst="rect">
            <a:avLst/>
          </a:prstGeom>
          <a:noFill/>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0894"/>
    </mc:Choice>
    <mc:Fallback>
      <p:transition spd="slow" advTm="15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2400" dirty="0" smtClean="0">
                <a:latin typeface="Simplified Arabic" pitchFamily="18" charset="-78"/>
                <a:cs typeface="Simplified Arabic" pitchFamily="18" charset="-78"/>
              </a:rPr>
              <a:t>المدرسة العربية بديار بكر </a:t>
            </a:r>
            <a:endParaRPr lang="en-US" sz="2400" dirty="0">
              <a:latin typeface="Simplified Arabic" pitchFamily="18" charset="-78"/>
              <a:cs typeface="Simplified Arabic" pitchFamily="18" charset="-78"/>
            </a:endParaRPr>
          </a:p>
        </p:txBody>
      </p:sp>
      <p:sp>
        <p:nvSpPr>
          <p:cNvPr id="3" name="Content Placeholder 2"/>
          <p:cNvSpPr>
            <a:spLocks noGrp="1"/>
          </p:cNvSpPr>
          <p:nvPr>
            <p:ph idx="1"/>
          </p:nvPr>
        </p:nvSpPr>
        <p:spPr/>
        <p:txBody>
          <a:bodyPr>
            <a:normAutofit/>
          </a:bodyPr>
          <a:lstStyle/>
          <a:p>
            <a:pPr algn="r">
              <a:buNone/>
            </a:pPr>
            <a:r>
              <a:rPr lang="ar-EG" sz="2400" dirty="0" smtClean="0">
                <a:latin typeface="Simplified Arabic" pitchFamily="18" charset="-78"/>
                <a:cs typeface="Simplified Arabic" pitchFamily="18" charset="-78"/>
              </a:rPr>
              <a:t>ويشبه المخطوط السابق ، مخطوط من كتاب كليلة ودمنه محفوظ بالمكتبة الأهلية في باريس يرجع إلى حوالي 1225م ، وتتفق تصاوير المخطوطين من حيث الأسلوب فضلاً عن اشتمالها جميعاً على التأثير المسيحي حتى أنها تبدو كأنها منقولة من نماذج مسيحية بالإضافة إلى ذلك فإن رسوم الثياب في تصاوير كلا المخطوطين قريبة الشبه من الثياب القديمة الكلاسيكية ، ومن ثم فإن الرسوم الآدمية تظهر كأنها صور لبطاركة أو لمبشرين بالإنجيل .</a:t>
            </a:r>
          </a:p>
          <a:p>
            <a:pPr algn="r">
              <a:buNone/>
            </a:pPr>
            <a:r>
              <a:rPr lang="ar-EG" sz="2400" dirty="0" smtClean="0">
                <a:latin typeface="Simplified Arabic" pitchFamily="18" charset="-78"/>
                <a:cs typeface="Simplified Arabic" pitchFamily="18" charset="-78"/>
              </a:rPr>
              <a:t>ويتضح التشابه الكبير بين المخطوطين في التصاوير لدرجة أن البعض رجح أن المخطوطين من عمل مصور واحد .</a:t>
            </a:r>
          </a:p>
          <a:p>
            <a:pPr algn="r">
              <a:buNone/>
            </a:pPr>
            <a:r>
              <a:rPr lang="ar-EG" sz="2400" dirty="0" smtClean="0">
                <a:latin typeface="Simplified Arabic" pitchFamily="18" charset="-78"/>
                <a:cs typeface="Simplified Arabic" pitchFamily="18" charset="-78"/>
              </a:rPr>
              <a:t> </a:t>
            </a:r>
            <a:endParaRPr lang="en-US" sz="2400" dirty="0">
              <a:latin typeface="Simplified Arabic" pitchFamily="18" charset="-78"/>
              <a:cs typeface="Simplified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673"/>
    </mc:Choice>
    <mc:Fallback>
      <p:transition spd="slow" advTm="5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1050</TotalTime>
  <Words>658</Words>
  <Application>Microsoft Office PowerPoint</Application>
  <PresentationFormat>عرض على الشاشة (3:4)‏</PresentationFormat>
  <Paragraphs>50</Paragraphs>
  <Slides>11</Slides>
  <Notes>1</Notes>
  <HiddenSlides>0</HiddenSlides>
  <MMClips>11</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Solstice</vt:lpstr>
      <vt:lpstr>مقرر : التصوير الإسلامي </vt:lpstr>
      <vt:lpstr>المدرسة العربية </vt:lpstr>
      <vt:lpstr>خصائص المدرسة العربية </vt:lpstr>
      <vt:lpstr>خصائص المدرسة العربية  </vt:lpstr>
      <vt:lpstr> المدرسة العربية </vt:lpstr>
      <vt:lpstr>المدرسة العربية في ديار بكر </vt:lpstr>
      <vt:lpstr>من أمثلة تصاوير المخطوط السابق : تصويرة لأبا زيد السروجي عندما حل بالبصرة ، وظهرت على التصويرة سمات المدرسة العربية السالفة الذكر إلى جانب سمات مدينة ديار بكر .</vt:lpstr>
      <vt:lpstr>تصويرة لأبا زيد السروجي يستجدي والي مرو ، وتجلت في التصويرة سمات المدرسة العربية السالفة الذكر بالإضافة لسمات مدينة ديار بكر .  </vt:lpstr>
      <vt:lpstr>المدرسة العربية بديار بكر </vt:lpstr>
      <vt:lpstr>من أمثلة تصاوير هذا المخطوط : تصويرة تمثل المزين وزوجته بين يدي القاضي ، وتتجلي في التصويرة سمات المدرسة العربية عامة وسمات مدينة ديار بكر خاصة .</vt:lpstr>
      <vt:lpstr>تصويرة تمثل قصة الأرنب والأسد ، وتتجلي في التصويرة سمات المدرسة العربية عامة وسمات مدينة ديار بكر خاصة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الفنون العباسية</dc:title>
  <dc:creator>wael</dc:creator>
  <cp:lastModifiedBy>hussien.abdo.arch</cp:lastModifiedBy>
  <cp:revision>127</cp:revision>
  <dcterms:created xsi:type="dcterms:W3CDTF">2006-08-16T00:00:00Z</dcterms:created>
  <dcterms:modified xsi:type="dcterms:W3CDTF">2020-03-19T15:25:30Z</dcterms:modified>
</cp:coreProperties>
</file>