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1" r:id="rId3"/>
    <p:sldId id="262" r:id="rId4"/>
    <p:sldId id="257"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6ECFF-6219-43E4-8A92-C0DBC243AE3E}" type="datetimeFigureOut">
              <a:rPr lang="en-US" smtClean="0"/>
              <a:pPr/>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79467-5D21-46C2-9F78-24FA68C0F617}" type="slidenum">
              <a:rPr lang="en-US" smtClean="0"/>
              <a:pPr/>
              <a:t>‹#›</a:t>
            </a:fld>
            <a:endParaRPr lang="en-US"/>
          </a:p>
        </p:txBody>
      </p:sp>
    </p:spTree>
    <p:extLst>
      <p:ext uri="{BB962C8B-B14F-4D97-AF65-F5344CB8AC3E}">
        <p14:creationId xmlns:p14="http://schemas.microsoft.com/office/powerpoint/2010/main" val="354210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79467-5D21-46C2-9F78-24FA68C0F61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3/17/2020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7400"/>
            <a:ext cx="8229600" cy="2286000"/>
          </a:xfrm>
        </p:spPr>
        <p:txBody>
          <a:bodyPr>
            <a:noAutofit/>
          </a:bodyPr>
          <a:lstStyle/>
          <a:p>
            <a:pPr algn="ctr"/>
            <a:r>
              <a:rPr lang="ar-EG" sz="2000" dirty="0" smtClean="0">
                <a:solidFill>
                  <a:schemeClr val="tx2"/>
                </a:solidFill>
                <a:latin typeface="Simplified Arabic" pitchFamily="18" charset="-78"/>
                <a:cs typeface="Simplified Arabic" pitchFamily="18" charset="-78"/>
              </a:rPr>
              <a:t>مادة التصوير الإسلامي </a:t>
            </a:r>
            <a:br>
              <a:rPr lang="ar-EG" sz="2000" dirty="0" smtClean="0">
                <a:solidFill>
                  <a:schemeClr val="tx2"/>
                </a:solidFill>
                <a:latin typeface="Simplified Arabic" pitchFamily="18" charset="-78"/>
                <a:cs typeface="Simplified Arabic" pitchFamily="18" charset="-78"/>
              </a:rPr>
            </a:br>
            <a:r>
              <a:rPr lang="ar-EG" sz="2000" dirty="0" smtClean="0">
                <a:solidFill>
                  <a:schemeClr val="tx2"/>
                </a:solidFill>
                <a:latin typeface="Simplified Arabic" pitchFamily="18" charset="-78"/>
                <a:cs typeface="Simplified Arabic" pitchFamily="18" charset="-78"/>
              </a:rPr>
              <a:t>الفرقة </a:t>
            </a:r>
            <a:r>
              <a:rPr lang="ar-EG" sz="2000" dirty="0" smtClean="0">
                <a:solidFill>
                  <a:schemeClr val="tx2"/>
                </a:solidFill>
                <a:latin typeface="Simplified Arabic" pitchFamily="18" charset="-78"/>
                <a:cs typeface="Simplified Arabic" pitchFamily="18" charset="-78"/>
              </a:rPr>
              <a:t>الثانية </a:t>
            </a:r>
            <a:r>
              <a:rPr lang="ar-EG" sz="2000" dirty="0" smtClean="0">
                <a:solidFill>
                  <a:schemeClr val="tx2"/>
                </a:solidFill>
                <a:latin typeface="Simplified Arabic" pitchFamily="18" charset="-78"/>
                <a:cs typeface="Simplified Arabic" pitchFamily="18" charset="-78"/>
              </a:rPr>
              <a:t>–قسم </a:t>
            </a:r>
            <a:r>
              <a:rPr lang="ar-EG" sz="2000" dirty="0" smtClean="0">
                <a:solidFill>
                  <a:schemeClr val="tx2"/>
                </a:solidFill>
                <a:latin typeface="Simplified Arabic" pitchFamily="18" charset="-78"/>
                <a:cs typeface="Simplified Arabic" pitchFamily="18" charset="-78"/>
              </a:rPr>
              <a:t>الآثار الإسلامية </a:t>
            </a:r>
            <a:r>
              <a:rPr lang="ar-EG" sz="2000" dirty="0" smtClean="0">
                <a:solidFill>
                  <a:schemeClr val="tx2"/>
                </a:solidFill>
                <a:latin typeface="Simplified Arabic" pitchFamily="18" charset="-78"/>
                <a:cs typeface="Simplified Arabic" pitchFamily="18" charset="-78"/>
              </a:rPr>
              <a:t>- </a:t>
            </a:r>
            <a:r>
              <a:rPr lang="ar-EG" sz="2000" dirty="0" smtClean="0">
                <a:solidFill>
                  <a:schemeClr val="tx2"/>
                </a:solidFill>
                <a:latin typeface="Simplified Arabic" pitchFamily="18" charset="-78"/>
                <a:cs typeface="Simplified Arabic" pitchFamily="18" charset="-78"/>
              </a:rPr>
              <a:t>كلية الآثار</a:t>
            </a:r>
            <a:r>
              <a:rPr lang="ar-EG" sz="2000" dirty="0" smtClean="0">
                <a:solidFill>
                  <a:schemeClr val="tx2"/>
                </a:solidFill>
                <a:latin typeface="Simplified Arabic" pitchFamily="18" charset="-78"/>
                <a:cs typeface="Simplified Arabic" pitchFamily="18" charset="-78"/>
              </a:rPr>
              <a:t/>
            </a:r>
            <a:br>
              <a:rPr lang="ar-EG" sz="2000" dirty="0" smtClean="0">
                <a:solidFill>
                  <a:schemeClr val="tx2"/>
                </a:solidFill>
                <a:latin typeface="Simplified Arabic" pitchFamily="18" charset="-78"/>
                <a:cs typeface="Simplified Arabic" pitchFamily="18" charset="-78"/>
              </a:rPr>
            </a:br>
            <a:r>
              <a:rPr lang="ar-EG" sz="2000" dirty="0" smtClean="0">
                <a:solidFill>
                  <a:schemeClr val="tx2"/>
                </a:solidFill>
                <a:latin typeface="Simplified Arabic" pitchFamily="18" charset="-78"/>
                <a:cs typeface="Simplified Arabic" pitchFamily="18" charset="-78"/>
              </a:rPr>
              <a:t>عنوان المحاضرة </a:t>
            </a:r>
            <a:r>
              <a:rPr lang="ar-EG" sz="2000" dirty="0">
                <a:solidFill>
                  <a:schemeClr val="tx2"/>
                </a:solidFill>
                <a:latin typeface="Simplified Arabic" pitchFamily="18" charset="-78"/>
                <a:cs typeface="Simplified Arabic" pitchFamily="18" charset="-78"/>
              </a:rPr>
              <a:t>:</a:t>
            </a:r>
            <a:r>
              <a:rPr lang="ar-EG" sz="2000" dirty="0" smtClean="0">
                <a:solidFill>
                  <a:schemeClr val="tx2"/>
                </a:solidFill>
                <a:latin typeface="Simplified Arabic" pitchFamily="18" charset="-78"/>
                <a:cs typeface="Simplified Arabic" pitchFamily="18" charset="-78"/>
              </a:rPr>
              <a:t> تزويق المخطوطات (المدرسة العربية في بغداد)   </a:t>
            </a:r>
            <a:br>
              <a:rPr lang="ar-EG" sz="2000" dirty="0" smtClean="0">
                <a:solidFill>
                  <a:schemeClr val="tx2"/>
                </a:solidFill>
                <a:latin typeface="Simplified Arabic" pitchFamily="18" charset="-78"/>
                <a:cs typeface="Simplified Arabic" pitchFamily="18" charset="-78"/>
              </a:rPr>
            </a:br>
            <a:r>
              <a:rPr lang="ar-EG" sz="2000" dirty="0" smtClean="0">
                <a:solidFill>
                  <a:schemeClr val="tx2"/>
                </a:solidFill>
                <a:latin typeface="Simplified Arabic" pitchFamily="18" charset="-78"/>
                <a:cs typeface="Simplified Arabic" pitchFamily="18" charset="-78"/>
              </a:rPr>
              <a:t>المحاضر </a:t>
            </a:r>
            <a:r>
              <a:rPr lang="ar-EG" sz="2000" dirty="0" smtClean="0">
                <a:solidFill>
                  <a:schemeClr val="tx2"/>
                </a:solidFill>
                <a:latin typeface="Simplified Arabic" pitchFamily="18" charset="-78"/>
                <a:cs typeface="Simplified Arabic" pitchFamily="18" charset="-78"/>
              </a:rPr>
              <a:t>أ.</a:t>
            </a:r>
            <a:r>
              <a:rPr lang="ar-EG" sz="2000" dirty="0" smtClean="0">
                <a:solidFill>
                  <a:schemeClr val="tx2"/>
                </a:solidFill>
                <a:latin typeface="Simplified Arabic" pitchFamily="18" charset="-78"/>
                <a:cs typeface="Simplified Arabic" pitchFamily="18" charset="-78"/>
              </a:rPr>
              <a:t>م.د</a:t>
            </a:r>
            <a:r>
              <a:rPr lang="ar-EG" sz="2000" dirty="0" smtClean="0">
                <a:solidFill>
                  <a:schemeClr val="tx2"/>
                </a:solidFill>
                <a:latin typeface="Simplified Arabic" pitchFamily="18" charset="-78"/>
                <a:cs typeface="Simplified Arabic" pitchFamily="18" charset="-78"/>
              </a:rPr>
              <a:t>/ وائل بكري رشيدي </a:t>
            </a:r>
            <a:br>
              <a:rPr lang="ar-EG" sz="2000" dirty="0" smtClean="0">
                <a:solidFill>
                  <a:schemeClr val="tx2"/>
                </a:solidFill>
                <a:latin typeface="Simplified Arabic" pitchFamily="18" charset="-78"/>
                <a:cs typeface="Simplified Arabic" pitchFamily="18" charset="-78"/>
              </a:rPr>
            </a:br>
            <a:r>
              <a:rPr lang="ar-EG" sz="2000" dirty="0" smtClean="0">
                <a:solidFill>
                  <a:schemeClr val="tx2"/>
                </a:solidFill>
                <a:latin typeface="Simplified Arabic" pitchFamily="18" charset="-78"/>
                <a:cs typeface="Simplified Arabic" pitchFamily="18" charset="-78"/>
              </a:rPr>
              <a:t>أستاذ الآثار الإسلامية المساعد ووكيل الكلية لشئون الدراسات العليا والبحوث  </a:t>
            </a:r>
            <a:endParaRPr lang="en-US" sz="2000" dirty="0">
              <a:solidFill>
                <a:schemeClr val="tx2"/>
              </a:solidFill>
              <a:latin typeface="Simplified Arabic" pitchFamily="18" charset="-78"/>
              <a:cs typeface="Simplified Arabic" pitchFamily="18" charset="-78"/>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pPr algn="r"/>
            <a:r>
              <a:rPr lang="ar-EG" sz="2400" dirty="0" smtClean="0"/>
              <a:t>المدرسة العربية :</a:t>
            </a:r>
            <a:endParaRPr lang="en-US" sz="2400" dirty="0"/>
          </a:p>
        </p:txBody>
      </p:sp>
      <p:sp>
        <p:nvSpPr>
          <p:cNvPr id="3" name="Content Placeholder 2"/>
          <p:cNvSpPr>
            <a:spLocks noGrp="1"/>
          </p:cNvSpPr>
          <p:nvPr>
            <p:ph idx="1"/>
          </p:nvPr>
        </p:nvSpPr>
        <p:spPr/>
        <p:txBody>
          <a:bodyPr>
            <a:normAutofit fontScale="92500"/>
          </a:bodyPr>
          <a:lstStyle/>
          <a:p>
            <a:pPr algn="r">
              <a:buNone/>
            </a:pPr>
            <a:r>
              <a:rPr lang="ar-EG" sz="2400" dirty="0" smtClean="0"/>
              <a:t>وتتميز الملابس في هذا المخطوط بالآتي :</a:t>
            </a:r>
          </a:p>
          <a:p>
            <a:pPr algn="r">
              <a:buNone/>
            </a:pPr>
            <a:r>
              <a:rPr lang="ar-EG" sz="2400" dirty="0" smtClean="0"/>
              <a:t>1) الجلباب القصير لا يصل إلى الركبة .</a:t>
            </a:r>
          </a:p>
          <a:p>
            <a:pPr algn="r">
              <a:buNone/>
            </a:pPr>
            <a:r>
              <a:rPr lang="ar-EG" sz="2400" dirty="0" smtClean="0"/>
              <a:t>2) سراويل طويلة ليس لها طيات طبيعية وتزخرف بشكل خطوط زخرفية مقوسة . </a:t>
            </a:r>
          </a:p>
          <a:p>
            <a:pPr algn="r">
              <a:buNone/>
            </a:pPr>
            <a:r>
              <a:rPr lang="ar-EG" sz="2400" dirty="0" smtClean="0"/>
              <a:t>3) يلتف حول العضد شريط تظهر آثاره في بعض الصور . </a:t>
            </a:r>
          </a:p>
          <a:p>
            <a:pPr algn="r">
              <a:buNone/>
            </a:pPr>
            <a:r>
              <a:rPr lang="ar-EG" sz="2400" dirty="0" smtClean="0"/>
              <a:t>وتتميز الملامح في هذا المخطوط بالآتي : </a:t>
            </a:r>
          </a:p>
          <a:p>
            <a:pPr algn="r">
              <a:buNone/>
            </a:pPr>
            <a:r>
              <a:rPr lang="ar-EG" sz="2400" dirty="0" smtClean="0"/>
              <a:t>1) تحف بالرؤوس هالة مذهبة مستديرة . </a:t>
            </a:r>
          </a:p>
          <a:p>
            <a:pPr algn="r">
              <a:buNone/>
            </a:pPr>
            <a:r>
              <a:rPr lang="ar-EG" sz="2400" dirty="0" smtClean="0"/>
              <a:t>2) الملامح سامية وتتمثل في الذقن المرتفع ، والأنف المقوس ، والجبهة المنسحبة .</a:t>
            </a:r>
          </a:p>
          <a:p>
            <a:pPr algn="r">
              <a:buNone/>
            </a:pPr>
            <a:r>
              <a:rPr lang="ar-EG" sz="2400" dirty="0" smtClean="0"/>
              <a:t>وتتميز الخيل في هذا المخطوط بالآتي : </a:t>
            </a:r>
          </a:p>
          <a:p>
            <a:pPr algn="r">
              <a:buNone/>
            </a:pPr>
            <a:r>
              <a:rPr lang="ar-EG" sz="2400" dirty="0" smtClean="0"/>
              <a:t>1) رسومها صغيرة قليلة التفاصيل . </a:t>
            </a:r>
          </a:p>
          <a:p>
            <a:pPr algn="r">
              <a:buNone/>
            </a:pPr>
            <a:r>
              <a:rPr lang="ar-EG" sz="2400" dirty="0" smtClean="0"/>
              <a:t>2) قريبة الشبه من صور الحمير . </a:t>
            </a:r>
          </a:p>
          <a:p>
            <a:pPr algn="r">
              <a:buNone/>
            </a:pPr>
            <a:r>
              <a:rPr lang="ar-EG" sz="2400" dirty="0" smtClean="0"/>
              <a:t>3) ذات أوضاع جانبية .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المدرسة العربية : </a:t>
            </a:r>
            <a:endParaRPr lang="en-US" sz="2400" dirty="0"/>
          </a:p>
        </p:txBody>
      </p:sp>
      <p:sp>
        <p:nvSpPr>
          <p:cNvPr id="3" name="Content Placeholder 2"/>
          <p:cNvSpPr>
            <a:spLocks noGrp="1"/>
          </p:cNvSpPr>
          <p:nvPr>
            <p:ph idx="1"/>
          </p:nvPr>
        </p:nvSpPr>
        <p:spPr/>
        <p:txBody>
          <a:bodyPr>
            <a:normAutofit/>
          </a:bodyPr>
          <a:lstStyle/>
          <a:p>
            <a:pPr algn="r">
              <a:buNone/>
            </a:pPr>
            <a:r>
              <a:rPr lang="ar-EG" sz="2400" dirty="0" smtClean="0"/>
              <a:t>وعلى الرغم من أن التصوير بدائي خال من التجسيم ومن تمثيل العضلات ومن التعبير عن العمق وأن المصور يعبر عن موضوعه بأبسط الوسائل فإن التصويرة لا تخلو من التعبير عن الحركة ، ومن محاولة التنويع في بعض الأوضاع ، وفي بعض الإشارات واللفتات .</a:t>
            </a:r>
          </a:p>
          <a:p>
            <a:pPr algn="r">
              <a:buNone/>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تصويرة تمثل القيام بعلاج بعض الخيول من مخطوط كتاب البيطرة المحفوظ بدار الكتب المصرية بالقاهرة من مدرسة بغداد 605هـ / 1209م </a:t>
            </a:r>
            <a:endParaRPr lang="en-US" sz="2400" dirty="0"/>
          </a:p>
        </p:txBody>
      </p:sp>
      <p:pic>
        <p:nvPicPr>
          <p:cNvPr id="1026" name="Picture 2" descr="E:\الفرقة الثانية\تصوير إسلامي\DSC04245.JPG"/>
          <p:cNvPicPr>
            <a:picLocks noGrp="1" noChangeAspect="1" noChangeArrowheads="1"/>
          </p:cNvPicPr>
          <p:nvPr>
            <p:ph idx="1"/>
          </p:nvPr>
        </p:nvPicPr>
        <p:blipFill>
          <a:blip r:embed="rId2" cstate="print"/>
          <a:srcRect/>
          <a:stretch>
            <a:fillRect/>
          </a:stretch>
        </p:blipFill>
        <p:spPr bwMode="auto">
          <a:xfrm>
            <a:off x="1984375" y="1507330"/>
            <a:ext cx="6321425" cy="47410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r"/>
            <a:r>
              <a:rPr lang="ar-EG" sz="2400" dirty="0" smtClean="0"/>
              <a:t>المدرسة العربية :</a:t>
            </a:r>
            <a:endParaRPr lang="en-US" sz="2400" dirty="0"/>
          </a:p>
        </p:txBody>
      </p:sp>
      <p:sp>
        <p:nvSpPr>
          <p:cNvPr id="3" name="Content Placeholder 2"/>
          <p:cNvSpPr>
            <a:spLocks noGrp="1"/>
          </p:cNvSpPr>
          <p:nvPr>
            <p:ph idx="1"/>
          </p:nvPr>
        </p:nvSpPr>
        <p:spPr/>
        <p:txBody>
          <a:bodyPr>
            <a:normAutofit lnSpcReduction="10000"/>
          </a:bodyPr>
          <a:lstStyle/>
          <a:p>
            <a:pPr algn="r">
              <a:buNone/>
            </a:pPr>
            <a:r>
              <a:rPr lang="ar-EG" sz="2400" dirty="0" smtClean="0"/>
              <a:t>وأقرب التصاوير من حيث الأسلوب إلى تصاوير كتاب البيطرة بعض تصاوير من كتاب خواص العقاقير لديسقوريدس ويرجع إلى سنة 621هـ ، وتتفق تصاوير كتاب خواص العقاقير المذكور مع كتاب البيطرة من عدة أوجه منها : </a:t>
            </a:r>
          </a:p>
          <a:p>
            <a:pPr algn="r">
              <a:buNone/>
            </a:pPr>
            <a:r>
              <a:rPr lang="ar-EG" sz="2400" dirty="0" smtClean="0"/>
              <a:t>1) البساطة في التصميم والتعبير . </a:t>
            </a:r>
          </a:p>
          <a:p>
            <a:pPr algn="r">
              <a:buNone/>
            </a:pPr>
            <a:r>
              <a:rPr lang="ar-EG" sz="2400" dirty="0" smtClean="0"/>
              <a:t>2) الأرضية على شكل خط . </a:t>
            </a:r>
          </a:p>
          <a:p>
            <a:pPr algn="r">
              <a:buNone/>
            </a:pPr>
            <a:r>
              <a:rPr lang="ar-EG" sz="2400" dirty="0" smtClean="0"/>
              <a:t>3) رسم النبات رسماً محوراً . </a:t>
            </a:r>
          </a:p>
          <a:p>
            <a:pPr algn="r">
              <a:buNone/>
            </a:pPr>
            <a:r>
              <a:rPr lang="ar-EG" sz="2400" dirty="0" smtClean="0"/>
              <a:t>4) خلو الخلفية . </a:t>
            </a:r>
          </a:p>
          <a:p>
            <a:pPr algn="r">
              <a:buNone/>
            </a:pPr>
            <a:r>
              <a:rPr lang="ar-EG" sz="2400" dirty="0" smtClean="0"/>
              <a:t>5) قلة عدد الأشخاص . </a:t>
            </a:r>
          </a:p>
          <a:p>
            <a:pPr algn="r">
              <a:buNone/>
            </a:pPr>
            <a:r>
              <a:rPr lang="ar-EG" sz="2400" dirty="0" smtClean="0"/>
              <a:t>6) تحديد رسوم بخطوط خارجية بسيطة . </a:t>
            </a:r>
          </a:p>
          <a:p>
            <a:pPr algn="r">
              <a:buNone/>
            </a:pPr>
            <a:r>
              <a:rPr lang="ar-EG" sz="2400" dirty="0" smtClean="0"/>
              <a:t>ومع ذلك فإن تصاوير هذا المخطوط أكثر تقدماً من حيث الأسلوب القصصى ، لأن المخطوط أحدث بحوالي 15 سنة من مخطوط البيطرة . </a:t>
            </a:r>
          </a:p>
          <a:p>
            <a:pPr algn="r">
              <a:buNone/>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ومن أمثلة تصاوير هذا المخطوط  تصويرة صناع الرصاص  </a:t>
            </a:r>
            <a:endParaRPr lang="en-US" sz="2400" dirty="0"/>
          </a:p>
        </p:txBody>
      </p:sp>
      <p:pic>
        <p:nvPicPr>
          <p:cNvPr id="1026" name="Picture 2" descr="E:\الفرقة الثانية\تصوير إسلامي\DSC04246.JPG"/>
          <p:cNvPicPr>
            <a:picLocks noGrp="1" noChangeAspect="1" noChangeArrowheads="1"/>
          </p:cNvPicPr>
          <p:nvPr>
            <p:ph idx="1"/>
          </p:nvPr>
        </p:nvPicPr>
        <p:blipFill>
          <a:blip r:embed="rId2" cstate="print"/>
          <a:srcRect/>
          <a:stretch>
            <a:fillRect/>
          </a:stretch>
        </p:blipFill>
        <p:spPr bwMode="auto">
          <a:xfrm>
            <a:off x="1984375" y="1447800"/>
            <a:ext cx="6400800"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5719"/>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algn="r">
              <a:buNone/>
            </a:pPr>
            <a:r>
              <a:rPr lang="ar-EG" sz="2400" dirty="0" smtClean="0"/>
              <a:t>ومن أهم المخطوطات التي يعتقد أنها زوقت في بغداد محطوط مقامات الحريري والمحفوظة في المكتبة الأهلية في باريس ، والذي كتبه وزوقه يحيى الواسطى سنة 634هـ / 1237م ، وتتميز تصاوير هذا المخطوط بالآتي : </a:t>
            </a:r>
          </a:p>
          <a:p>
            <a:pPr algn="r">
              <a:buNone/>
            </a:pPr>
            <a:r>
              <a:rPr lang="ar-EG" sz="2400" dirty="0" smtClean="0"/>
              <a:t>1) أنها تمثل بعض مظاهر الحياة اليومية والريفية . </a:t>
            </a:r>
          </a:p>
          <a:p>
            <a:pPr algn="r">
              <a:buNone/>
            </a:pPr>
            <a:r>
              <a:rPr lang="ar-EG" sz="2400" dirty="0" smtClean="0"/>
              <a:t>2) ألوانها كثيرة وغنية . </a:t>
            </a:r>
          </a:p>
          <a:p>
            <a:pPr algn="r">
              <a:buNone/>
            </a:pPr>
            <a:r>
              <a:rPr lang="ar-EG" sz="2400" dirty="0" smtClean="0"/>
              <a:t>3) الرسوم الآدمية تمتاز بتنوع الشخصيات وإختلاف الملامح ووضوح التعبير عن العواطف المختلفة . </a:t>
            </a:r>
          </a:p>
          <a:p>
            <a:pPr algn="r">
              <a:buNone/>
            </a:pPr>
            <a:r>
              <a:rPr lang="ar-EG" sz="2400" dirty="0" smtClean="0"/>
              <a:t>ومن أمثلة تصاوير هذا المخطوطات :</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ar-EG" sz="2400" dirty="0" smtClean="0"/>
              <a:t>تصويرة تمثل بعض حوادث المقامة السابعة التي تحكي كيف أن أبا زيد السروجي وقف يوم العيد في مسجد يسأل الإحسان وقد تظاهر بالعمي وجعل زوجته توزع رقاع يبسط فيها حاله وفقره .</a:t>
            </a:r>
            <a:endParaRPr lang="en-US" sz="2400" dirty="0"/>
          </a:p>
        </p:txBody>
      </p:sp>
      <p:pic>
        <p:nvPicPr>
          <p:cNvPr id="2050" name="Picture 2" descr="E:\الفرقة الثانية\تصوير إسلامي\DSC04247.JPG"/>
          <p:cNvPicPr>
            <a:picLocks noGrp="1" noChangeAspect="1" noChangeArrowheads="1"/>
          </p:cNvPicPr>
          <p:nvPr>
            <p:ph idx="1"/>
          </p:nvPr>
        </p:nvPicPr>
        <p:blipFill>
          <a:blip r:embed="rId2" cstate="print"/>
          <a:srcRect/>
          <a:stretch>
            <a:fillRect/>
          </a:stretch>
        </p:blipFill>
        <p:spPr bwMode="auto">
          <a:xfrm>
            <a:off x="2667000" y="1447800"/>
            <a:ext cx="4318000" cy="480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تصويرة تمثل الاحتفال برؤية هلال العيد في مدينة برقعيد </a:t>
            </a:r>
            <a:endParaRPr lang="en-US" sz="2400" dirty="0"/>
          </a:p>
        </p:txBody>
      </p:sp>
      <p:pic>
        <p:nvPicPr>
          <p:cNvPr id="3074" name="Picture 2" descr="E:\الفرقة الثانية\تصوير إسلامي\DSC04248.JPG"/>
          <p:cNvPicPr>
            <a:picLocks noGrp="1" noChangeAspect="1" noChangeArrowheads="1"/>
          </p:cNvPicPr>
          <p:nvPr>
            <p:ph idx="1"/>
          </p:nvPr>
        </p:nvPicPr>
        <p:blipFill>
          <a:blip r:embed="rId2" cstate="print"/>
          <a:srcRect/>
          <a:stretch>
            <a:fillRect/>
          </a:stretch>
        </p:blipFill>
        <p:spPr bwMode="auto">
          <a:xfrm>
            <a:off x="2819400" y="1447800"/>
            <a:ext cx="4165600" cy="4800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منظر ريفي لعشر نوق وإلى جانبهم بعض الرعاة </a:t>
            </a:r>
            <a:endParaRPr lang="en-US" sz="2400" dirty="0"/>
          </a:p>
        </p:txBody>
      </p:sp>
      <p:pic>
        <p:nvPicPr>
          <p:cNvPr id="4098" name="Picture 2" descr="E:\الفرقة الثانية\تصوير إسلامي\DSC04249.JPG"/>
          <p:cNvPicPr>
            <a:picLocks noGrp="1" noChangeAspect="1" noChangeArrowheads="1"/>
          </p:cNvPicPr>
          <p:nvPr>
            <p:ph idx="1"/>
          </p:nvPr>
        </p:nvPicPr>
        <p:blipFill>
          <a:blip r:embed="rId2" cstate="print"/>
          <a:srcRect/>
          <a:stretch>
            <a:fillRect/>
          </a:stretch>
        </p:blipFill>
        <p:spPr bwMode="auto">
          <a:xfrm>
            <a:off x="1984375" y="1447800"/>
            <a:ext cx="6400800" cy="480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وهناك مخطوط آخر من مقامات الحريري محفوظ بالمتحف الأسيوي بمدينة بطرسبرج وينسب لمدينة بغداد ومن أمثلة تصاوير هذا المخطوط :</a:t>
            </a:r>
            <a:endParaRPr lang="en-US" sz="2400" dirty="0"/>
          </a:p>
        </p:txBody>
      </p:sp>
      <p:pic>
        <p:nvPicPr>
          <p:cNvPr id="5122" name="Picture 2" descr="E:\الفرقة الثانية\تصوير إسلامي\DSC04250.JPG"/>
          <p:cNvPicPr>
            <a:picLocks noGrp="1" noChangeAspect="1" noChangeArrowheads="1"/>
          </p:cNvPicPr>
          <p:nvPr>
            <p:ph idx="1"/>
          </p:nvPr>
        </p:nvPicPr>
        <p:blipFill>
          <a:blip r:embed="rId2" cstate="print"/>
          <a:srcRect/>
          <a:stretch>
            <a:fillRect/>
          </a:stretch>
        </p:blipFill>
        <p:spPr bwMode="auto">
          <a:xfrm>
            <a:off x="2438400" y="1143000"/>
            <a:ext cx="4546600" cy="4800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pPr algn="ctr"/>
            <a:r>
              <a:rPr lang="ar-EG" sz="2400" dirty="0" smtClean="0"/>
              <a:t>المخطوطات المزوقة بالتصاوير  </a:t>
            </a:r>
            <a:endParaRPr lang="en-US" sz="2400" dirty="0"/>
          </a:p>
        </p:txBody>
      </p:sp>
      <p:sp>
        <p:nvSpPr>
          <p:cNvPr id="3" name="Content Placeholder 2"/>
          <p:cNvSpPr>
            <a:spLocks noGrp="1"/>
          </p:cNvSpPr>
          <p:nvPr>
            <p:ph idx="1"/>
          </p:nvPr>
        </p:nvSpPr>
        <p:spPr/>
        <p:txBody>
          <a:bodyPr>
            <a:normAutofit/>
          </a:bodyPr>
          <a:lstStyle/>
          <a:p>
            <a:pPr algn="r">
              <a:buNone/>
            </a:pPr>
            <a:r>
              <a:rPr lang="ar-EG" sz="2000" dirty="0" smtClean="0"/>
              <a:t>اهتم المسلمين بتزويق المخطوطات منذ القرون الأولى ، ويدل على ذلك ما جاء في كتاب كليله ودمنه الذي ترجمه عبد الله بن المقفع في أيام الخليفة العباسي أبي جعفر المنصور 132هـ .</a:t>
            </a:r>
          </a:p>
          <a:p>
            <a:pPr algn="r">
              <a:buNone/>
            </a:pPr>
            <a:r>
              <a:rPr lang="ar-EG" sz="2000" dirty="0" smtClean="0"/>
              <a:t>وتنقسم  التصاوير في المخطوطات إلى نوعين أساسيين : الأول يمثل تصاوير الكتب العلمية ، والثاني يمثل تصاوير الكتب الأدبية .</a:t>
            </a:r>
          </a:p>
          <a:p>
            <a:pPr algn="r">
              <a:buNone/>
            </a:pPr>
            <a:r>
              <a:rPr lang="ar-EG" sz="2000" dirty="0" smtClean="0"/>
              <a:t>الكتب العلمية  :</a:t>
            </a:r>
          </a:p>
          <a:p>
            <a:pPr algn="r">
              <a:buNone/>
            </a:pPr>
            <a:r>
              <a:rPr lang="ar-EG" sz="2000" dirty="0" smtClean="0"/>
              <a:t>كتاب الحيل الجامع بين العلم والعمل لابن الرازي </a:t>
            </a:r>
          </a:p>
          <a:p>
            <a:pPr algn="r">
              <a:buNone/>
            </a:pPr>
            <a:r>
              <a:rPr lang="ar-EG" sz="2000" dirty="0" smtClean="0"/>
              <a:t>كتاب الترياق لجالينوس </a:t>
            </a:r>
          </a:p>
          <a:p>
            <a:pPr algn="r">
              <a:buNone/>
            </a:pPr>
            <a:r>
              <a:rPr lang="ar-EG" sz="2000" dirty="0" smtClean="0"/>
              <a:t>كتاب خواص العقاقير لديسقوريدس </a:t>
            </a:r>
          </a:p>
          <a:p>
            <a:pPr algn="r">
              <a:buNone/>
            </a:pPr>
            <a:r>
              <a:rPr lang="ar-EG" sz="2000" dirty="0" smtClean="0"/>
              <a:t>كتاب البيطرة </a:t>
            </a:r>
          </a:p>
          <a:p>
            <a:pPr algn="r">
              <a:buNone/>
            </a:pPr>
            <a:r>
              <a:rPr lang="ar-EG" sz="2000" dirty="0" smtClean="0"/>
              <a:t>كتاب الحيوان للجاحظ </a:t>
            </a:r>
          </a:p>
          <a:p>
            <a:pPr algn="r">
              <a:buNone/>
            </a:pPr>
            <a:r>
              <a:rPr lang="ar-EG" sz="2000" dirty="0" smtClean="0"/>
              <a:t>كتاب منافع الحيوان لبن بختيشوع </a:t>
            </a:r>
          </a:p>
          <a:p>
            <a:pPr algn="r">
              <a:buNone/>
            </a:pPr>
            <a:r>
              <a:rPr lang="ar-EG" sz="2000" dirty="0" smtClean="0"/>
              <a:t>كتاب عجائب المخلوقات للقزويني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المدرسة العربية :</a:t>
            </a:r>
            <a:endParaRPr lang="en-US" sz="2400" dirty="0"/>
          </a:p>
        </p:txBody>
      </p:sp>
      <p:sp>
        <p:nvSpPr>
          <p:cNvPr id="3" name="Content Placeholder 2"/>
          <p:cNvSpPr>
            <a:spLocks noGrp="1"/>
          </p:cNvSpPr>
          <p:nvPr>
            <p:ph idx="1"/>
          </p:nvPr>
        </p:nvSpPr>
        <p:spPr/>
        <p:txBody>
          <a:bodyPr>
            <a:normAutofit/>
          </a:bodyPr>
          <a:lstStyle/>
          <a:p>
            <a:pPr algn="r">
              <a:buNone/>
            </a:pPr>
            <a:r>
              <a:rPr lang="ar-EG" sz="2400" dirty="0" smtClean="0"/>
              <a:t>وفي النهاية يمكن القول بأن بغداد لم تبق طويلاً مركزاً من مراكز التصوير على نمط المدرسة العربية ذلك أنها نالها التخريب على ايدي التتار ولم تكن بغداد هي المركز الوحيد للمدرسة العربية بل ازدهر التصوير الإسلامي في مراكز عرفت بتقدمها الحضاري والثقافي .</a:t>
            </a:r>
          </a:p>
          <a:p>
            <a:pPr algn="r">
              <a:buNone/>
            </a:pPr>
            <a:r>
              <a:rPr lang="ar-EG" sz="2400" dirty="0" smtClean="0"/>
              <a: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المخطوطات المزوقة بالتصاوير </a:t>
            </a:r>
            <a:endParaRPr lang="en-US" sz="2400" dirty="0"/>
          </a:p>
        </p:txBody>
      </p:sp>
      <p:sp>
        <p:nvSpPr>
          <p:cNvPr id="3" name="Content Placeholder 2"/>
          <p:cNvSpPr>
            <a:spLocks noGrp="1"/>
          </p:cNvSpPr>
          <p:nvPr>
            <p:ph idx="1"/>
          </p:nvPr>
        </p:nvSpPr>
        <p:spPr>
          <a:xfrm>
            <a:off x="1447800" y="1371600"/>
            <a:ext cx="7498080" cy="4800600"/>
          </a:xfrm>
        </p:spPr>
        <p:txBody>
          <a:bodyPr>
            <a:normAutofit/>
          </a:bodyPr>
          <a:lstStyle/>
          <a:p>
            <a:pPr algn="r">
              <a:buNone/>
            </a:pPr>
            <a:r>
              <a:rPr lang="ar-EG" sz="2000" dirty="0" smtClean="0">
                <a:latin typeface="Simplified Arabic" pitchFamily="18" charset="-78"/>
                <a:cs typeface="Simplified Arabic" pitchFamily="18" charset="-78"/>
              </a:rPr>
              <a:t>كما اهتم المسلمون بتصوير كتب البروج والنجوم والكواكب . </a:t>
            </a:r>
          </a:p>
          <a:p>
            <a:pPr algn="r">
              <a:buNone/>
            </a:pPr>
            <a:r>
              <a:rPr lang="ar-EG" sz="2000" dirty="0" smtClean="0">
                <a:latin typeface="Simplified Arabic" pitchFamily="18" charset="-78"/>
                <a:cs typeface="Simplified Arabic" pitchFamily="18" charset="-78"/>
              </a:rPr>
              <a:t>الكتب الأدبية :</a:t>
            </a:r>
          </a:p>
          <a:p>
            <a:pPr algn="r">
              <a:buNone/>
            </a:pPr>
            <a:r>
              <a:rPr lang="ar-EG" sz="2000" dirty="0" smtClean="0">
                <a:latin typeface="Simplified Arabic" pitchFamily="18" charset="-78"/>
                <a:cs typeface="Simplified Arabic" pitchFamily="18" charset="-78"/>
              </a:rPr>
              <a:t>كتاب كليله ودمنه </a:t>
            </a:r>
          </a:p>
          <a:p>
            <a:pPr algn="r">
              <a:buNone/>
            </a:pPr>
            <a:r>
              <a:rPr lang="ar-EG" sz="2000" dirty="0" smtClean="0">
                <a:latin typeface="Simplified Arabic" pitchFamily="18" charset="-78"/>
                <a:cs typeface="Simplified Arabic" pitchFamily="18" charset="-78"/>
              </a:rPr>
              <a:t>مقامات الحريري </a:t>
            </a:r>
          </a:p>
          <a:p>
            <a:pPr algn="r">
              <a:buNone/>
            </a:pPr>
            <a:r>
              <a:rPr lang="ar-EG" sz="2000" dirty="0" smtClean="0">
                <a:latin typeface="Simplified Arabic" pitchFamily="18" charset="-78"/>
                <a:cs typeface="Simplified Arabic" pitchFamily="18" charset="-78"/>
              </a:rPr>
              <a:t>كتاب الأغاني لأبي فرج الأصفهاني </a:t>
            </a:r>
          </a:p>
          <a:p>
            <a:pPr algn="r">
              <a:buNone/>
            </a:pPr>
            <a:r>
              <a:rPr lang="ar-EG" sz="2000" dirty="0" smtClean="0">
                <a:latin typeface="Simplified Arabic" pitchFamily="18" charset="-78"/>
                <a:cs typeface="Simplified Arabic" pitchFamily="18" charset="-78"/>
              </a:rPr>
              <a:t>كتاب دمعة الباكي لابن فضل الله العمري </a:t>
            </a:r>
          </a:p>
          <a:p>
            <a:pPr algn="r">
              <a:buNone/>
            </a:pPr>
            <a:r>
              <a:rPr lang="ar-EG" sz="2000" dirty="0" smtClean="0">
                <a:latin typeface="Simplified Arabic" pitchFamily="18" charset="-78"/>
                <a:cs typeface="Simplified Arabic" pitchFamily="18" charset="-78"/>
              </a:rPr>
              <a:t>كتاب الشاهنامه للفردوسي </a:t>
            </a:r>
          </a:p>
          <a:p>
            <a:pPr algn="r">
              <a:buNone/>
            </a:pPr>
            <a:r>
              <a:rPr lang="ar-EG" sz="2000" dirty="0" smtClean="0">
                <a:latin typeface="Simplified Arabic" pitchFamily="18" charset="-78"/>
                <a:cs typeface="Simplified Arabic" pitchFamily="18" charset="-78"/>
              </a:rPr>
              <a:t>مؤلفات سعد الشيرازي من أشهر شعراء الفرس </a:t>
            </a:r>
          </a:p>
          <a:p>
            <a:pPr algn="r">
              <a:buNone/>
            </a:pPr>
            <a:r>
              <a:rPr lang="ar-EG" sz="2000" dirty="0" smtClean="0">
                <a:latin typeface="Simplified Arabic" pitchFamily="18" charset="-78"/>
                <a:cs typeface="Simplified Arabic" pitchFamily="18" charset="-78"/>
              </a:rPr>
              <a:t>منظومة خواجه كرماني </a:t>
            </a:r>
            <a:endParaRPr lang="en-US" sz="20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المخطوطات المزوقة بالتصاوير </a:t>
            </a:r>
            <a:endParaRPr lang="en-US" sz="2400" dirty="0"/>
          </a:p>
        </p:txBody>
      </p:sp>
      <p:sp>
        <p:nvSpPr>
          <p:cNvPr id="5" name="Content Placeholder 4"/>
          <p:cNvSpPr>
            <a:spLocks noGrp="1"/>
          </p:cNvSpPr>
          <p:nvPr>
            <p:ph idx="1"/>
          </p:nvPr>
        </p:nvSpPr>
        <p:spPr/>
        <p:txBody>
          <a:bodyPr>
            <a:normAutofit/>
          </a:bodyPr>
          <a:lstStyle/>
          <a:p>
            <a:pPr algn="r">
              <a:buNone/>
            </a:pPr>
            <a:r>
              <a:rPr lang="ar-EG" sz="2000" dirty="0" smtClean="0">
                <a:latin typeface="Simplified Arabic" pitchFamily="18" charset="-78"/>
                <a:cs typeface="Simplified Arabic" pitchFamily="18" charset="-78"/>
              </a:rPr>
              <a:t>ولم يقتصر الأمر على الكتب العلمية والأدبية بل زوقت الكتب التاريخية والدينية ؟</a:t>
            </a:r>
          </a:p>
          <a:p>
            <a:pPr algn="r">
              <a:buNone/>
            </a:pPr>
            <a:r>
              <a:rPr lang="ar-EG" sz="2000" dirty="0" smtClean="0">
                <a:latin typeface="Simplified Arabic" pitchFamily="18" charset="-78"/>
                <a:cs typeface="Simplified Arabic" pitchFamily="18" charset="-78"/>
              </a:rPr>
              <a:t>الكتب التاريخية : </a:t>
            </a:r>
          </a:p>
          <a:p>
            <a:pPr algn="r">
              <a:buNone/>
            </a:pPr>
            <a:r>
              <a:rPr lang="ar-EG" sz="2000" dirty="0" smtClean="0">
                <a:latin typeface="Simplified Arabic" pitchFamily="18" charset="-78"/>
                <a:cs typeface="Simplified Arabic" pitchFamily="18" charset="-78"/>
              </a:rPr>
              <a:t>كتاب جامع التواريخ </a:t>
            </a:r>
          </a:p>
          <a:p>
            <a:pPr algn="r">
              <a:buNone/>
            </a:pPr>
            <a:r>
              <a:rPr lang="ar-EG" sz="2000" dirty="0" smtClean="0">
                <a:latin typeface="Simplified Arabic" pitchFamily="18" charset="-78"/>
                <a:cs typeface="Simplified Arabic" pitchFamily="18" charset="-78"/>
              </a:rPr>
              <a:t>كتاب الآثار الباقية عن القرون الخالية للبيروني </a:t>
            </a:r>
          </a:p>
          <a:p>
            <a:pPr algn="r">
              <a:buNone/>
            </a:pPr>
            <a:endParaRPr lang="ar-EG" sz="2000" dirty="0" smtClean="0">
              <a:latin typeface="Simplified Arabic" pitchFamily="18" charset="-78"/>
              <a:cs typeface="Simplified Arabic" pitchFamily="18" charset="-78"/>
            </a:endParaRPr>
          </a:p>
          <a:p>
            <a:pPr algn="r">
              <a:buNone/>
            </a:pPr>
            <a:r>
              <a:rPr lang="ar-EG" sz="2000" dirty="0" smtClean="0">
                <a:latin typeface="Simplified Arabic" pitchFamily="18" charset="-78"/>
                <a:cs typeface="Simplified Arabic" pitchFamily="18" charset="-78"/>
              </a:rPr>
              <a:t>الكتب الدينية :</a:t>
            </a:r>
          </a:p>
          <a:p>
            <a:pPr algn="r">
              <a:buNone/>
            </a:pPr>
            <a:r>
              <a:rPr lang="ar-EG" sz="2000" dirty="0" smtClean="0">
                <a:latin typeface="Simplified Arabic" pitchFamily="18" charset="-78"/>
                <a:cs typeface="Simplified Arabic" pitchFamily="18" charset="-78"/>
              </a:rPr>
              <a:t>انجيل طفولة سيدنا المسيح </a:t>
            </a:r>
          </a:p>
          <a:p>
            <a:pPr algn="r">
              <a:buNone/>
            </a:pPr>
            <a:r>
              <a:rPr lang="ar-EG" sz="2000" dirty="0" smtClean="0">
                <a:latin typeface="Simplified Arabic" pitchFamily="18" charset="-78"/>
                <a:cs typeface="Simplified Arabic" pitchFamily="18" charset="-78"/>
              </a:rPr>
              <a:t>كتاب البشاير الأربع </a:t>
            </a:r>
          </a:p>
          <a:p>
            <a:pPr algn="r">
              <a:buNone/>
            </a:pPr>
            <a:r>
              <a:rPr lang="ar-EG" sz="2000" dirty="0" smtClean="0">
                <a:latin typeface="Simplified Arabic" pitchFamily="18" charset="-78"/>
                <a:cs typeface="Simplified Arabic" pitchFamily="18" charset="-78"/>
              </a:rPr>
              <a:t>  </a:t>
            </a:r>
            <a:endParaRPr lang="en-US" sz="2000" dirty="0">
              <a:latin typeface="Simplified Arabic" pitchFamily="18" charset="-78"/>
              <a:cs typeface="Simplified Arabic" pitchFamily="18" charset="-78"/>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2400" dirty="0" smtClean="0"/>
              <a:t>المدرسة العربية </a:t>
            </a:r>
            <a:endParaRPr lang="en-US" sz="2400" dirty="0"/>
          </a:p>
        </p:txBody>
      </p:sp>
      <p:sp>
        <p:nvSpPr>
          <p:cNvPr id="4" name="Content Placeholder 3"/>
          <p:cNvSpPr>
            <a:spLocks noGrp="1"/>
          </p:cNvSpPr>
          <p:nvPr>
            <p:ph idx="1"/>
          </p:nvPr>
        </p:nvSpPr>
        <p:spPr/>
        <p:txBody>
          <a:bodyPr>
            <a:normAutofit/>
          </a:bodyPr>
          <a:lstStyle/>
          <a:p>
            <a:pPr algn="r">
              <a:buNone/>
            </a:pPr>
            <a:r>
              <a:rPr lang="ar-EG" sz="2000" dirty="0" smtClean="0"/>
              <a:t>خصائص أو مميزات المدرسة العربية :</a:t>
            </a:r>
          </a:p>
          <a:p>
            <a:pPr algn="r">
              <a:buNone/>
            </a:pPr>
            <a:r>
              <a:rPr lang="ar-EG" sz="2000" dirty="0" smtClean="0"/>
              <a:t>1 ــ الطابع العربي الذي يغلب عليها . حيث يظهر في الرسوم الآدمية وفي الملابس الآتي :</a:t>
            </a:r>
          </a:p>
          <a:p>
            <a:pPr algn="r">
              <a:buNone/>
            </a:pPr>
            <a:r>
              <a:rPr lang="ar-EG" sz="2000" dirty="0" smtClean="0"/>
              <a:t>أ ) تتميز الملابس بأنها فضفاضة وذات اكمام واسعة يلتف حولها عند العضد أشرطة عليها كتابات وزخارف .</a:t>
            </a:r>
          </a:p>
          <a:p>
            <a:pPr algn="r">
              <a:buNone/>
            </a:pPr>
            <a:r>
              <a:rPr lang="ar-EG" sz="2000" dirty="0" smtClean="0"/>
              <a:t>ب ) العناية برسم الأبل والخيل .</a:t>
            </a:r>
          </a:p>
          <a:p>
            <a:pPr algn="r">
              <a:buNone/>
            </a:pPr>
            <a:endParaRPr lang="ar-EG" sz="2000" dirty="0" smtClean="0"/>
          </a:p>
          <a:p>
            <a:pPr algn="r">
              <a:buNone/>
            </a:pPr>
            <a:r>
              <a:rPr lang="ar-EG" sz="2000" dirty="0" smtClean="0"/>
              <a:t>2 ــ تتميز التصاوير العربية بالبساطة وعدم التعقيد . ويتضح ذلك في الآتي : </a:t>
            </a:r>
          </a:p>
          <a:p>
            <a:pPr algn="r">
              <a:buNone/>
            </a:pPr>
            <a:r>
              <a:rPr lang="ar-EG" sz="2000" dirty="0" smtClean="0"/>
              <a:t>أ ) فرسمت في معظم الأحيان بدون إطار . </a:t>
            </a:r>
          </a:p>
          <a:p>
            <a:pPr algn="r">
              <a:buNone/>
            </a:pPr>
            <a:r>
              <a:rPr lang="ar-EG" sz="2000" dirty="0" smtClean="0"/>
              <a:t>ب ) الأرضية على هيئة خط مستقيم . </a:t>
            </a:r>
          </a:p>
          <a:p>
            <a:pPr algn="r">
              <a:buNone/>
            </a:pPr>
            <a:r>
              <a:rPr lang="ar-EG" sz="2000" dirty="0" smtClean="0"/>
              <a:t>ج ) خلفية الصورة خالية من أي رسوم . </a:t>
            </a:r>
          </a:p>
          <a:p>
            <a:pPr algn="r">
              <a:buNone/>
            </a:pPr>
            <a:r>
              <a:rPr lang="ar-EG" sz="2000" dirty="0" smtClean="0"/>
              <a:t>د ) إذا وجدت عمائر فإنها ترسم بطريقة تخطيطية مبسطة في أغلب الأحيان .</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r"/>
            <a:r>
              <a:rPr lang="ar-EG" sz="2400" dirty="0" smtClean="0"/>
              <a:t>خصائص المدرسة العربية </a:t>
            </a:r>
            <a:endParaRPr lang="en-US" sz="2400" dirty="0"/>
          </a:p>
        </p:txBody>
      </p:sp>
      <p:sp>
        <p:nvSpPr>
          <p:cNvPr id="4" name="Content Placeholder 3"/>
          <p:cNvSpPr>
            <a:spLocks noGrp="1"/>
          </p:cNvSpPr>
          <p:nvPr>
            <p:ph idx="1"/>
          </p:nvPr>
        </p:nvSpPr>
        <p:spPr/>
        <p:txBody>
          <a:bodyPr>
            <a:normAutofit/>
          </a:bodyPr>
          <a:lstStyle/>
          <a:p>
            <a:pPr algn="r">
              <a:buNone/>
            </a:pPr>
            <a:r>
              <a:rPr lang="ar-EG" sz="2400" dirty="0" smtClean="0"/>
              <a:t>3 ــ البعد عن محاكاة الطبيعة . ويتضح ذلك في الآتي :</a:t>
            </a:r>
          </a:p>
          <a:p>
            <a:pPr algn="r">
              <a:buNone/>
            </a:pPr>
            <a:r>
              <a:rPr lang="ar-EG" sz="2400" dirty="0" smtClean="0"/>
              <a:t>أ ) إهمال تصوير المناظر الطبيعية .</a:t>
            </a:r>
          </a:p>
          <a:p>
            <a:pPr algn="r">
              <a:buNone/>
            </a:pPr>
            <a:r>
              <a:rPr lang="ar-EG" sz="2400" dirty="0" smtClean="0"/>
              <a:t>ب ) عدم التعبير عن العمق . </a:t>
            </a:r>
          </a:p>
          <a:p>
            <a:pPr algn="r">
              <a:buNone/>
            </a:pPr>
            <a:r>
              <a:rPr lang="ar-EG" sz="2400" dirty="0" smtClean="0"/>
              <a:t>ج ) رسم النبات رسماً محوراً .</a:t>
            </a:r>
          </a:p>
          <a:p>
            <a:pPr algn="r">
              <a:buNone/>
            </a:pPr>
            <a:r>
              <a:rPr lang="ar-EG" sz="2400" dirty="0" smtClean="0"/>
              <a:t>د ) تصوير الآدميين بشكل محور . </a:t>
            </a:r>
          </a:p>
          <a:p>
            <a:pPr algn="r">
              <a:buNone/>
            </a:pPr>
            <a:r>
              <a:rPr lang="ar-EG" sz="2400" dirty="0" smtClean="0"/>
              <a:t>هـ ) اهتمام الفنان بصورة الشخص الرئيسي في التصويرة من حيث الحجم والملبس والزخرفة . </a:t>
            </a:r>
          </a:p>
          <a:p>
            <a:pPr algn="r">
              <a:buNone/>
            </a:pPr>
            <a:r>
              <a:rPr lang="ar-EG" sz="2400" dirty="0" smtClean="0"/>
              <a:t>و ) رسوم الهالات حول رؤوس الأشخاص وهنا لا تشير للقداسة وإنما للفت الانتباه . </a:t>
            </a:r>
          </a:p>
          <a:p>
            <a:pPr algn="r">
              <a:buNone/>
            </a:pPr>
            <a:r>
              <a:rPr lang="ar-EG" sz="2400" dirty="0" smtClean="0"/>
              <a:t>4 ــ الميل نحو الزخرفة : ويتضح ذلك في الآتي :</a:t>
            </a:r>
          </a:p>
          <a:p>
            <a:pPr algn="r">
              <a:buNone/>
            </a:pPr>
            <a:r>
              <a:rPr lang="ar-EG" sz="2400" dirty="0" smtClean="0"/>
              <a:t>أ ) استخدام الألوان البراقة الزاهية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a:bodyPr>
          <a:lstStyle/>
          <a:p>
            <a:pPr algn="r"/>
            <a:r>
              <a:rPr lang="ar-EG" sz="2400" dirty="0" smtClean="0"/>
              <a:t>خصائص المدرسة العربية  </a:t>
            </a:r>
            <a:endParaRPr lang="en-US" sz="2400" dirty="0"/>
          </a:p>
        </p:txBody>
      </p:sp>
      <p:sp>
        <p:nvSpPr>
          <p:cNvPr id="4" name="Content Placeholder 3"/>
          <p:cNvSpPr>
            <a:spLocks noGrp="1"/>
          </p:cNvSpPr>
          <p:nvPr>
            <p:ph idx="1"/>
          </p:nvPr>
        </p:nvSpPr>
        <p:spPr/>
        <p:txBody>
          <a:bodyPr>
            <a:normAutofit/>
          </a:bodyPr>
          <a:lstStyle/>
          <a:p>
            <a:pPr algn="r">
              <a:buNone/>
            </a:pPr>
            <a:r>
              <a:rPr lang="ar-EG" sz="2400" dirty="0" smtClean="0"/>
              <a:t>ب ) تلوين الخلفية بلون ذهبي .</a:t>
            </a:r>
          </a:p>
          <a:p>
            <a:pPr algn="r">
              <a:buNone/>
            </a:pPr>
            <a:r>
              <a:rPr lang="ar-EG" sz="2400" dirty="0" smtClean="0"/>
              <a:t>ج ) تكسي العمائر برسوم هندسية ونباتية .</a:t>
            </a:r>
          </a:p>
          <a:p>
            <a:pPr algn="r">
              <a:buNone/>
            </a:pPr>
            <a:r>
              <a:rPr lang="ar-EG" sz="2400" dirty="0" smtClean="0"/>
              <a:t>د ) ترسم المياه وسيقان الأشجار بطريقة زخرفية تشبه تجمع الديدان .</a:t>
            </a:r>
          </a:p>
          <a:p>
            <a:pPr algn="r">
              <a:buNone/>
            </a:pPr>
            <a:r>
              <a:rPr lang="ar-EG" sz="2400" dirty="0" smtClean="0"/>
              <a:t>هـ ) يتضح الطابع الزخرفي في رسم طيات الثياب .</a:t>
            </a:r>
          </a:p>
          <a:p>
            <a:pPr algn="r">
              <a:buNone/>
            </a:pPr>
            <a:r>
              <a:rPr lang="ar-EG" sz="2400" dirty="0" smtClean="0"/>
              <a:t>وقد عرفت ثلاثة طرق لزخرفة الثياب أو لرسم طياتها .... </a:t>
            </a:r>
          </a:p>
          <a:p>
            <a:pPr algn="r">
              <a:buNone/>
            </a:pPr>
            <a:r>
              <a:rPr lang="ar-EG" sz="2400" dirty="0" smtClean="0"/>
              <a:t>1 ــ تزخرف بخطوط أو برسوم هندسية أو بصور حيوان أو أزهار أو برسوم البروج والأهلة أو بالزخرفة العربية المورقة لمعروفة بالأرابيسك.</a:t>
            </a:r>
          </a:p>
          <a:p>
            <a:pPr algn="r">
              <a:buNone/>
            </a:pPr>
            <a:r>
              <a:rPr lang="ar-EG" sz="2400" dirty="0" smtClean="0"/>
              <a:t>2 ــ أو يرسم طيات الثوب بأسلوب قريب من الواقع على هيئة خطوط منسابة تشع من مركز تجمع واحد .</a:t>
            </a:r>
          </a:p>
          <a:p>
            <a:pPr algn="r">
              <a:buNone/>
            </a:pPr>
            <a:r>
              <a:rPr lang="ar-EG" sz="2400" dirty="0" smtClean="0"/>
              <a:t>3 ــ أو يرسم الطيات فتصبح على شكل الأمواج المنكسرة أو تجمع الديدان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r"/>
            <a:r>
              <a:rPr lang="ar-EG" sz="2400" dirty="0" smtClean="0"/>
              <a:t> المدرسة العربية </a:t>
            </a:r>
            <a:endParaRPr lang="en-US" sz="2400" dirty="0"/>
          </a:p>
        </p:txBody>
      </p:sp>
      <p:sp>
        <p:nvSpPr>
          <p:cNvPr id="4" name="Content Placeholder 3"/>
          <p:cNvSpPr>
            <a:spLocks noGrp="1"/>
          </p:cNvSpPr>
          <p:nvPr>
            <p:ph idx="1"/>
          </p:nvPr>
        </p:nvSpPr>
        <p:spPr/>
        <p:txBody>
          <a:bodyPr>
            <a:normAutofit/>
          </a:bodyPr>
          <a:lstStyle/>
          <a:p>
            <a:pPr algn="r">
              <a:buNone/>
            </a:pPr>
            <a:r>
              <a:rPr lang="ar-EG" sz="2400" dirty="0" smtClean="0"/>
              <a:t>ازدهرت في العراق في بغداد ، ديار بكر ، الموصل .</a:t>
            </a:r>
          </a:p>
          <a:p>
            <a:pPr algn="r">
              <a:buNone/>
            </a:pPr>
            <a:r>
              <a:rPr lang="ar-EG" sz="2400" dirty="0" smtClean="0"/>
              <a:t>وازدهرت في مصر وسوريا في عصر المماليك .</a:t>
            </a:r>
          </a:p>
          <a:p>
            <a:pPr algn="r">
              <a:buNone/>
            </a:pPr>
            <a:r>
              <a:rPr lang="ar-EG" sz="2400" dirty="0" smtClean="0"/>
              <a:t>وفي إيران في عصر السلاجقة وعصر المغول . </a:t>
            </a:r>
          </a:p>
          <a:p>
            <a:pPr algn="r">
              <a:buNone/>
            </a:pPr>
            <a:endParaRPr lang="ar-EG" sz="2400" dirty="0" smtClean="0"/>
          </a:p>
          <a:p>
            <a:pPr algn="r">
              <a:buNone/>
            </a:pPr>
            <a:r>
              <a:rPr lang="ar-EG" sz="2400" dirty="0" smtClean="0"/>
              <a:t>المدرسة العربية في بغداد </a:t>
            </a:r>
          </a:p>
          <a:p>
            <a:pPr algn="r">
              <a:buNone/>
            </a:pPr>
            <a:r>
              <a:rPr lang="ar-EG" sz="2400" dirty="0" smtClean="0"/>
              <a:t>تعد من أهم مراكز التصوير بكونها عاصمة الخلافة العباسية وقد تم تزويق مخطوط كتاب البيطرة ببغداد والمحفوظ بدار الكتب المصرية بالقاهرة ونسخه على بن حسن بن هيبه الله في آخر رمضان سنة 605هـ وتمثل تصاوير هذا المخطوط المرحلة الأولى من مراحل المدرسة العربية حيث تتميز بالآتي : </a:t>
            </a:r>
          </a:p>
          <a:p>
            <a:pPr algn="r">
              <a:buNone/>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r"/>
            <a:r>
              <a:rPr lang="ar-EG" sz="2400" dirty="0" smtClean="0"/>
              <a:t>المدرسة العربية :</a:t>
            </a:r>
            <a:endParaRPr lang="en-US" sz="2400" dirty="0"/>
          </a:p>
        </p:txBody>
      </p:sp>
      <p:sp>
        <p:nvSpPr>
          <p:cNvPr id="3" name="Content Placeholder 2"/>
          <p:cNvSpPr>
            <a:spLocks noGrp="1"/>
          </p:cNvSpPr>
          <p:nvPr>
            <p:ph idx="1"/>
          </p:nvPr>
        </p:nvSpPr>
        <p:spPr/>
        <p:txBody>
          <a:bodyPr>
            <a:normAutofit lnSpcReduction="10000"/>
          </a:bodyPr>
          <a:lstStyle/>
          <a:p>
            <a:pPr algn="r">
              <a:buNone/>
            </a:pPr>
            <a:r>
              <a:rPr lang="ar-EG" sz="2400" dirty="0" smtClean="0"/>
              <a:t>1) البساطة التامة .</a:t>
            </a:r>
          </a:p>
          <a:p>
            <a:pPr algn="r">
              <a:buNone/>
            </a:pPr>
            <a:r>
              <a:rPr lang="ar-EG" sz="2400" dirty="0" smtClean="0"/>
              <a:t>2) قلة عدد العناصر .</a:t>
            </a:r>
          </a:p>
          <a:p>
            <a:pPr algn="r">
              <a:buNone/>
            </a:pPr>
            <a:r>
              <a:rPr lang="ar-EG" sz="2400" dirty="0" smtClean="0"/>
              <a:t>3) خلو الخلفية . </a:t>
            </a:r>
          </a:p>
          <a:p>
            <a:pPr algn="r">
              <a:buNone/>
            </a:pPr>
            <a:r>
              <a:rPr lang="ar-EG" sz="2400" dirty="0" smtClean="0"/>
              <a:t>4) الأرضية على شكل خط .</a:t>
            </a:r>
          </a:p>
          <a:p>
            <a:pPr algn="r">
              <a:buNone/>
            </a:pPr>
            <a:r>
              <a:rPr lang="ar-EG" sz="2400" dirty="0" smtClean="0"/>
              <a:t>5) خلو الصور من آية عمائر .</a:t>
            </a:r>
          </a:p>
          <a:p>
            <a:pPr algn="r">
              <a:buNone/>
            </a:pPr>
            <a:r>
              <a:rPr lang="ar-EG" sz="2400" dirty="0" smtClean="0"/>
              <a:t>6) الصورة لا يحدها إطار .</a:t>
            </a:r>
          </a:p>
          <a:p>
            <a:pPr algn="r">
              <a:buNone/>
            </a:pPr>
            <a:r>
              <a:rPr lang="ar-EG" sz="2400" dirty="0" smtClean="0"/>
              <a:t>وتمتاز الرسوم الآدمية في هذا المخطوط بالآتي : </a:t>
            </a:r>
          </a:p>
          <a:p>
            <a:pPr algn="r">
              <a:buNone/>
            </a:pPr>
            <a:r>
              <a:rPr lang="ar-EG" sz="2400" dirty="0" smtClean="0"/>
              <a:t>1) الجسم الطويل .</a:t>
            </a:r>
          </a:p>
          <a:p>
            <a:pPr algn="r">
              <a:buNone/>
            </a:pPr>
            <a:r>
              <a:rPr lang="ar-EG" sz="2400" dirty="0" smtClean="0"/>
              <a:t>2) الأكتاف الضيقة .</a:t>
            </a:r>
          </a:p>
          <a:p>
            <a:pPr algn="r">
              <a:buNone/>
            </a:pPr>
            <a:r>
              <a:rPr lang="ar-EG" sz="2400" dirty="0" smtClean="0"/>
              <a:t>3) قصر الرقبة وإهمال رسمها تماماً . </a:t>
            </a:r>
          </a:p>
          <a:p>
            <a:pPr algn="r">
              <a:buNone/>
            </a:pPr>
            <a:r>
              <a:rPr lang="ar-EG" sz="2400" dirty="0" smtClean="0"/>
              <a:t>4) غلبة الرسوم الجانبية </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1024</TotalTime>
  <Words>1098</Words>
  <Application>Microsoft Office PowerPoint</Application>
  <PresentationFormat>On-screen Show (4:3)</PresentationFormat>
  <Paragraphs>119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مادة التصوير الإسلامي  الفرقة الثانية –قسم الآثار الإسلامية - كلية الآثار عنوان المحاضرة : تزويق المخطوطات (المدرسة العربية في بغداد)    المحاضر أ.م.د/ وائل بكري رشيدي  أستاذ الآثار الإسلامية المساعد ووكيل الكلية لشئون الدراسات العليا والبحوث  </vt:lpstr>
      <vt:lpstr>المخطوطات المزوقة بالتصاوير  </vt:lpstr>
      <vt:lpstr>المخطوطات المزوقة بالتصاوير </vt:lpstr>
      <vt:lpstr>المخطوطات المزوقة بالتصاوير </vt:lpstr>
      <vt:lpstr>المدرسة العربية </vt:lpstr>
      <vt:lpstr>خصائص المدرسة العربية </vt:lpstr>
      <vt:lpstr>خصائص المدرسة العربية  </vt:lpstr>
      <vt:lpstr> المدرسة العربية </vt:lpstr>
      <vt:lpstr>المدرسة العربية :</vt:lpstr>
      <vt:lpstr>المدرسة العربية :</vt:lpstr>
      <vt:lpstr>المدرسة العربية : </vt:lpstr>
      <vt:lpstr>تصويرة تمثل القيام بعلاج بعض الخيول من مخطوط كتاب البيطرة المحفوظ بدار الكتب المصرية بالقاهرة من مدرسة بغداد 605هـ / 1209م </vt:lpstr>
      <vt:lpstr>المدرسة العربية :</vt:lpstr>
      <vt:lpstr>ومن أمثلة تصاوير هذا المخطوط  تصويرة صناع الرصاص  </vt:lpstr>
      <vt:lpstr>PowerPoint Presentation</vt:lpstr>
      <vt:lpstr>تصويرة تمثل بعض حوادث المقامة السابعة التي تحكي كيف أن أبا زيد السروجي وقف يوم العيد في مسجد يسأل الإحسان وقد تظاهر بالعمي وجعل زوجته توزع رقاع يبسط فيها حاله وفقره .</vt:lpstr>
      <vt:lpstr>تصويرة تمثل الاحتفال برؤية هلال العيد في مدينة برقعيد </vt:lpstr>
      <vt:lpstr>منظر ريفي لعشر نوق وإلى جانبهم بعض الرعاة </vt:lpstr>
      <vt:lpstr>وهناك مخطوط آخر من مقامات الحريري محفوظ بالمتحف الأسيوي بمدينة بطرسبرج وينسب لمدينة بغداد ومن أمثلة تصاوير هذا المخطوط :</vt:lpstr>
      <vt:lpstr>المدرسة العربية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الفنون العباسية</dc:title>
  <dc:creator>wael</dc:creator>
  <cp:lastModifiedBy>vdpgarch</cp:lastModifiedBy>
  <cp:revision>118</cp:revision>
  <dcterms:created xsi:type="dcterms:W3CDTF">2006-08-16T00:00:00Z</dcterms:created>
  <dcterms:modified xsi:type="dcterms:W3CDTF">2020-03-17T08:32:02Z</dcterms:modified>
</cp:coreProperties>
</file>