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78" r:id="rId30"/>
    <p:sldId id="285" r:id="rId31"/>
    <p:sldId id="286"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0" d="100"/>
          <a:sy n="70" d="100"/>
        </p:scale>
        <p:origin x="-1158"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3/20/2020</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3/20/2020</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1"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r" rtl="1"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r" rtl="1"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r" rtl="1"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r" rtl="1"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r" rtl="1"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r" rtl="1"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r" rtl="1"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505930"/>
            <a:ext cx="8229600" cy="3370870"/>
          </a:xfrm>
        </p:spPr>
        <p:txBody>
          <a:bodyPr>
            <a:normAutofit fontScale="90000"/>
          </a:bodyPr>
          <a:lstStyle/>
          <a:p>
            <a:pPr algn="ctr"/>
            <a:r>
              <a:rPr lang="ar-SA" sz="4000" dirty="0" smtClean="0"/>
              <a:t>محاضرة الأسبوع الثانى </a:t>
            </a:r>
            <a:br>
              <a:rPr lang="ar-SA" sz="4000" dirty="0" smtClean="0"/>
            </a:br>
            <a:r>
              <a:rPr lang="ar-SA" sz="4000" dirty="0" smtClean="0"/>
              <a:t>المحاضرة الرابعة </a:t>
            </a:r>
            <a:br>
              <a:rPr lang="ar-SA" sz="4000" dirty="0" smtClean="0"/>
            </a:br>
            <a:r>
              <a:rPr lang="ar-SA" sz="4000" dirty="0" smtClean="0"/>
              <a:t>آثار وفنون </a:t>
            </a:r>
            <a:r>
              <a:rPr lang="ar-SA" sz="4000" smtClean="0"/>
              <a:t>مصر الاسلامية</a:t>
            </a:r>
            <a:br>
              <a:rPr lang="ar-SA" sz="4000" smtClean="0"/>
            </a:br>
            <a:r>
              <a:rPr lang="ar-SA" sz="4000" smtClean="0"/>
              <a:t>الفرقة الأولى قسم ترميم الآثار </a:t>
            </a:r>
            <a:r>
              <a:rPr lang="ar-SA" dirty="0" smtClean="0"/>
              <a:t/>
            </a:r>
            <a:br>
              <a:rPr lang="ar-SA" dirty="0" smtClean="0"/>
            </a:br>
            <a:r>
              <a:rPr lang="ar-SA" dirty="0" smtClean="0"/>
              <a:t>اعداد</a:t>
            </a:r>
            <a:br>
              <a:rPr lang="ar-SA" dirty="0" smtClean="0"/>
            </a:br>
            <a:r>
              <a:rPr lang="ar-SA" dirty="0" smtClean="0"/>
              <a:t>ا.م.د/علاء الدين بدوى محمود </a:t>
            </a:r>
            <a:br>
              <a:rPr lang="ar-SA" dirty="0" smtClean="0"/>
            </a:br>
            <a:endParaRPr lang="ar-SA"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a:srcRect l="32093" t="20635" r="33383" b="12698"/>
          <a:stretch>
            <a:fillRect/>
          </a:stretch>
        </p:blipFill>
        <p:spPr bwMode="auto">
          <a:xfrm>
            <a:off x="2438400" y="0"/>
            <a:ext cx="4495800" cy="651116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srcRect l="32093" t="19048" r="34573" b="7936"/>
          <a:stretch>
            <a:fillRect/>
          </a:stretch>
        </p:blipFill>
        <p:spPr bwMode="auto">
          <a:xfrm>
            <a:off x="2819400" y="381000"/>
            <a:ext cx="3810000" cy="625928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600" dirty="0" smtClean="0"/>
              <a:t>الجامع الأقمر </a:t>
            </a:r>
            <a:endParaRPr lang="ar-SA" sz="3600" dirty="0"/>
          </a:p>
        </p:txBody>
      </p:sp>
      <p:sp>
        <p:nvSpPr>
          <p:cNvPr id="3" name="Content Placeholder 2"/>
          <p:cNvSpPr>
            <a:spLocks noGrp="1"/>
          </p:cNvSpPr>
          <p:nvPr>
            <p:ph idx="1"/>
          </p:nvPr>
        </p:nvSpPr>
        <p:spPr/>
        <p:txBody>
          <a:bodyPr>
            <a:normAutofit fontScale="85000" lnSpcReduction="20000"/>
          </a:bodyPr>
          <a:lstStyle/>
          <a:p>
            <a:pPr algn="just"/>
            <a:r>
              <a:rPr lang="ar-SA" b="1" dirty="0" smtClean="0"/>
              <a:t>الجامع الأقمر</a:t>
            </a:r>
            <a:r>
              <a:rPr lang="ar-SA" dirty="0" smtClean="0"/>
              <a:t>(519هـ/1125م)</a:t>
            </a:r>
            <a:endParaRPr lang="en-US" dirty="0" smtClean="0"/>
          </a:p>
          <a:p>
            <a:pPr algn="just"/>
            <a:r>
              <a:rPr lang="ar-SA" dirty="0" smtClean="0"/>
              <a:t>يقع الجامع الأقمر على شارع المعز لدين الله،وكان موقعه عند إنشائه الى الشمال من القصر الفاطمي الشرقي في مدينة القاهرة, أنشأه الخليفة الآمر بأحكام الله (حكم في الفترة 495- 525هـ/1101–1131م</a:t>
            </a:r>
            <a:r>
              <a:rPr lang="en-US" dirty="0" smtClean="0"/>
              <a:t>. </a:t>
            </a:r>
          </a:p>
          <a:p>
            <a:pPr algn="just"/>
            <a:r>
              <a:rPr lang="ar-SA" dirty="0" smtClean="0"/>
              <a:t>النص التأسيسي الموجود على واجهة المبنى</a:t>
            </a:r>
            <a:r>
              <a:rPr lang="en-US" dirty="0" smtClean="0"/>
              <a:t>.</a:t>
            </a:r>
          </a:p>
          <a:p>
            <a:pPr algn="just"/>
            <a:r>
              <a:rPr lang="ar-SA" dirty="0" smtClean="0"/>
              <a:t>يعتبر هذا الجامع</a:t>
            </a:r>
            <a:r>
              <a:rPr lang="en-US" dirty="0" smtClean="0"/>
              <a:t> </a:t>
            </a:r>
            <a:r>
              <a:rPr lang="ar-SA" dirty="0" smtClean="0"/>
              <a:t>من أجمل المساجد الفاطمية وأقدم ما تبقى من أمثلة المساجد الصغيرة في مصر</a:t>
            </a:r>
            <a:r>
              <a:rPr lang="en-US" dirty="0" smtClean="0"/>
              <a:t>. </a:t>
            </a:r>
            <a:r>
              <a:rPr lang="ar-SA" dirty="0" smtClean="0"/>
              <a:t>ولعل أبرز ما يتميز به المبنى واجهته الغربية، فهي تعد من أقدم الواجهات الحجرية التي زخرفت بهذا الأسلوب الغني المتنوع في العمارة  الإسلامية في مصر. وربما كان لزخارف واجهة المدخل البارز في جامع</a:t>
            </a:r>
            <a:r>
              <a:rPr lang="en-US" dirty="0" smtClean="0"/>
              <a:t> </a:t>
            </a:r>
            <a:r>
              <a:rPr lang="ar-SA" dirty="0" smtClean="0"/>
              <a:t>الحاكم (بني عام 403هـ /1012م) أثرها في بناء وزخرفة المدخل في هذا المبنى. </a:t>
            </a:r>
            <a:endParaRPr lang="en-US" dirty="0" smtClean="0"/>
          </a:p>
          <a:p>
            <a:pPr algn="just"/>
            <a:endParaRPr lang="ar-SA"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09600"/>
            <a:ext cx="7498080" cy="5638800"/>
          </a:xfrm>
        </p:spPr>
        <p:txBody>
          <a:bodyPr>
            <a:normAutofit fontScale="92500" lnSpcReduction="20000"/>
          </a:bodyPr>
          <a:lstStyle/>
          <a:p>
            <a:pPr algn="just"/>
            <a:r>
              <a:rPr lang="ar-SA" dirty="0" smtClean="0"/>
              <a:t>ودلت المراجع التاريخية على استعمال الحجر في العمارة الفاطمية الى جانب الطوب. ويصف الرحالة ناصر خسرو الذي زار مصر عام 439هـ / 1048م القصورالفاطمية التي رآها هناك بأن جدرانها من الحجارة محكمة الانطباق بعضها على بعض حتى ليخيل للناظر أنها منحوتة في صخرة واحدة</a:t>
            </a:r>
            <a:r>
              <a:rPr lang="en-US" dirty="0" smtClean="0"/>
              <a:t>.</a:t>
            </a:r>
          </a:p>
          <a:p>
            <a:pPr algn="just"/>
            <a:r>
              <a:rPr lang="ar-SA" dirty="0" smtClean="0"/>
              <a:t>حفرت الزخارف بتماثل على الواجهة والمدخل، وشملت عناصر عديدة منها الأشكال المحارية والحنيات الصمّاء المعقودة المحمولة على أعمدة حلزونية، بالإضافة الى أشكال مزهريات وورود ومعينات. كما اشتملت الواجهة على حنيات </a:t>
            </a:r>
            <a:r>
              <a:rPr lang="en-US" dirty="0" smtClean="0"/>
              <a:t>)</a:t>
            </a:r>
            <a:r>
              <a:rPr lang="ar-SA" dirty="0" smtClean="0"/>
              <a:t>مقرنصات) تعد من العناصر المعمارية الجديدة في العمارة  الإسلامية في مصر في ذلك العصر، وقد سبق أن ظهر هذا العنصر في باب الفتوح الذى بني عام 480 هـ</a:t>
            </a:r>
            <a:r>
              <a:rPr lang="en-US" dirty="0" smtClean="0"/>
              <a:t> / </a:t>
            </a:r>
            <a:r>
              <a:rPr lang="ar-SA" dirty="0" smtClean="0"/>
              <a:t>1087م) في القاهرة. </a:t>
            </a:r>
            <a:endParaRPr lang="en-US" dirty="0" smtClean="0"/>
          </a:p>
          <a:p>
            <a:pPr algn="just"/>
            <a:endParaRPr lang="ar-S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533400"/>
            <a:ext cx="7498080" cy="4800600"/>
          </a:xfrm>
        </p:spPr>
        <p:txBody>
          <a:bodyPr>
            <a:normAutofit fontScale="85000" lnSpcReduction="10000"/>
          </a:bodyPr>
          <a:lstStyle/>
          <a:p>
            <a:pPr algn="justLow"/>
            <a:r>
              <a:rPr lang="ar-SA" dirty="0" smtClean="0"/>
              <a:t>وتحتوي الواجهة أيضاً على أشرطة كتابية بالخط الكوفي</a:t>
            </a:r>
            <a:r>
              <a:rPr lang="en-US" dirty="0" smtClean="0"/>
              <a:t> </a:t>
            </a:r>
            <a:r>
              <a:rPr lang="ar-SA" dirty="0" smtClean="0"/>
              <a:t>المزهر. وتقع على يسار المدخل مئذنة،وهي من الأعمال التي قام بها عام 799هـ / 1396م الأميريلبغا السالمي، أحد مماليك السلطان الظاهر برقوق والذى حكم في الأعوام 784 – 791 هـ / 1382 – 1389 م، و 792 – 801 هـ / 1390 – 1399م.</a:t>
            </a:r>
            <a:endParaRPr lang="en-US" dirty="0" smtClean="0"/>
          </a:p>
          <a:p>
            <a:pPr algn="justLow"/>
            <a:r>
              <a:rPr lang="ar-SA" dirty="0" smtClean="0"/>
              <a:t>وتبلغ أبعاد الجامع</a:t>
            </a:r>
            <a:r>
              <a:rPr lang="en-US" dirty="0" smtClean="0"/>
              <a:t> </a:t>
            </a:r>
            <a:r>
              <a:rPr lang="ar-SA" dirty="0" smtClean="0"/>
              <a:t>من الداخل 28 × 17.50 م، ويتوسطه صحن مكشوف مربع الشكل طول ضلعه 10م يحيط به أربعة مسطحات مسقوفة بها صفوف من الأعمدة. أعمق هذه المسطحات هو مسطح القبلة الذي يحتوي على ثلاثة أروقة، في حين يوجد رواق واحد فقط في كل من المسطحات الثلاثة الأخرى، وبنيت عقود الأروقة جميعاً من الطوب. </a:t>
            </a:r>
            <a:endParaRPr lang="en-US" dirty="0" smtClean="0"/>
          </a:p>
          <a:p>
            <a:pPr algn="justLow"/>
            <a:endParaRPr lang="ar-S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7800" y="990600"/>
            <a:ext cx="7498080" cy="4800600"/>
          </a:xfrm>
        </p:spPr>
        <p:txBody>
          <a:bodyPr>
            <a:normAutofit fontScale="92500"/>
          </a:bodyPr>
          <a:lstStyle/>
          <a:p>
            <a:pPr algn="justLow"/>
            <a:r>
              <a:rPr lang="ar-SA" dirty="0" smtClean="0"/>
              <a:t>ويغطي جميع أروقة الجامع</a:t>
            </a:r>
            <a:r>
              <a:rPr lang="en-US" dirty="0" smtClean="0"/>
              <a:t>  </a:t>
            </a:r>
            <a:r>
              <a:rPr lang="ar-SA" dirty="0" smtClean="0"/>
              <a:t>باستثناء الرواق الذي يتقدم المحراب، قباب صغيرة ضحلة بنيت من الطوب، وتتكون مناطق الانتقال فيها من مثلثات كروية. وقد سبق أن استخدم هذا الأسلوب في تغطية الأسقف في بابي النصر والفتوح (بنيا عام 480 هـ / 1087 م في العصر الفاطمي، واستخدم لاحقاً في خانقاه فرج بن برقوق (بنيت عام 813هـ /1410م) في العصر المملوكي. وقد شاع بعد ذلك في المساجد العثمانية استخدام القباب الصغيرة المتعددة في تغطية الأروقة وكذلك استخدام المثلثات الكروية كمناطق انتقالية في القباب</a:t>
            </a:r>
            <a:r>
              <a:rPr lang="en-US" dirty="0" smtClean="0"/>
              <a:t>.</a:t>
            </a:r>
          </a:p>
          <a:p>
            <a:pPr algn="justLow"/>
            <a:endParaRPr lang="ar-S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304800"/>
            <a:ext cx="7498080" cy="4800600"/>
          </a:xfrm>
        </p:spPr>
        <p:txBody>
          <a:bodyPr>
            <a:normAutofit fontScale="85000" lnSpcReduction="10000"/>
          </a:bodyPr>
          <a:lstStyle/>
          <a:p>
            <a:pPr algn="justLow"/>
            <a:r>
              <a:rPr lang="ar-SA" dirty="0" smtClean="0"/>
              <a:t>ومن أهم ما يميز المسقط الأفقي للمبنى استجابته لاتجاه الشارع الذي ينحرف عن اتجاه القبلة والذي تقع عليه واجهة المبنى الغربية التي تحوي المدخل، وفي نفس الوقت استجابته لاتجاه القبلة. وقد تم ذلك من خلال استخدام المقطع المثلث الذي شكل منطقة انتقال، إذ يحاذي ضلعه الخارجي الشارع بينما يحاذي ضلعه الداخلي اتجاه القبلة</a:t>
            </a:r>
            <a:r>
              <a:rPr lang="en-US" dirty="0" smtClean="0"/>
              <a:t>.</a:t>
            </a:r>
          </a:p>
          <a:p>
            <a:pPr algn="justLow"/>
            <a:r>
              <a:rPr lang="ar-SA" dirty="0" smtClean="0"/>
              <a:t>تعرض الجامع للتعديات في القرن 13هـ / 19م، وأدى أبرزها الى فقدان النصف الأيمن من واجهته الغربية الذي حل محله واجهة منزل. وتم نزع ملكية المنزل المتعدي على الجامع وهدمه وإعادة واجهة الجامع</a:t>
            </a:r>
            <a:r>
              <a:rPr lang="en-US" dirty="0" smtClean="0"/>
              <a:t> </a:t>
            </a:r>
            <a:r>
              <a:rPr lang="ar-SA" dirty="0" smtClean="0"/>
              <a:t>الى ما كانت عليه استناداً الى النصف الأيسر من الواجهة الذى كان النصف الأيمن مماثلاً له، وقد تم ذلك في القرن العشرين</a:t>
            </a:r>
            <a:r>
              <a:rPr lang="en-US" dirty="0" smtClean="0"/>
              <a:t>.</a:t>
            </a:r>
            <a:endParaRPr lang="ar-S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762000"/>
            <a:ext cx="7498080" cy="2362200"/>
          </a:xfrm>
        </p:spPr>
        <p:txBody>
          <a:bodyPr>
            <a:normAutofit/>
          </a:bodyPr>
          <a:lstStyle/>
          <a:p>
            <a:r>
              <a:rPr lang="ar-SA" sz="2800" dirty="0" smtClean="0"/>
              <a:t>طريقة  تأريخ  المبنى</a:t>
            </a:r>
            <a:r>
              <a:rPr lang="en-US" sz="2800" dirty="0" smtClean="0"/>
              <a:t>:</a:t>
            </a:r>
          </a:p>
          <a:p>
            <a:r>
              <a:rPr lang="ar-SA" sz="2800" dirty="0" smtClean="0"/>
              <a:t>أرّخ المبنى بناءً على نقشين تأسيسيين كتبا بالخط الكوفي يتضمنان اسمي المنشئ والمشرف على البناء وتاريخ الإنشاء. ويوجد أحدهما في واجهة المبنى الغربية والآخر في الواجهة الشمالية</a:t>
            </a:r>
            <a:r>
              <a:rPr lang="en-US" sz="2800" dirty="0" smtClean="0"/>
              <a:t>)</a:t>
            </a:r>
            <a:r>
              <a:rPr lang="ar-SA" sz="2800" dirty="0" smtClean="0"/>
              <a:t>انظر-  لوحات 45-65 ) </a:t>
            </a:r>
            <a:endParaRPr lang="ar-SA" sz="28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3200" dirty="0" smtClean="0"/>
              <a:t>الأشكال واللوحات </a:t>
            </a:r>
            <a:endParaRPr lang="ar-SA" sz="3200" dirty="0"/>
          </a:p>
        </p:txBody>
      </p:sp>
      <p:pic>
        <p:nvPicPr>
          <p:cNvPr id="6146" name="Picture 2"/>
          <p:cNvPicPr>
            <a:picLocks noGrp="1" noChangeAspect="1" noChangeArrowheads="1"/>
          </p:cNvPicPr>
          <p:nvPr>
            <p:ph idx="1"/>
          </p:nvPr>
        </p:nvPicPr>
        <p:blipFill>
          <a:blip r:embed="rId2"/>
          <a:srcRect l="32093" t="19048" r="32192" b="9524"/>
          <a:stretch>
            <a:fillRect/>
          </a:stretch>
        </p:blipFill>
        <p:spPr bwMode="auto">
          <a:xfrm>
            <a:off x="3048000" y="1295400"/>
            <a:ext cx="3733800" cy="52959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Grp="1" noChangeAspect="1" noChangeArrowheads="1"/>
          </p:cNvPicPr>
          <p:nvPr>
            <p:ph idx="1"/>
          </p:nvPr>
        </p:nvPicPr>
        <p:blipFill>
          <a:blip r:embed="rId2"/>
          <a:srcRect l="33284" t="19048" r="32192" b="12698"/>
          <a:stretch>
            <a:fillRect/>
          </a:stretch>
        </p:blipFill>
        <p:spPr bwMode="auto">
          <a:xfrm>
            <a:off x="2667000" y="457200"/>
            <a:ext cx="4419600" cy="60198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609600"/>
            <a:ext cx="7498080" cy="4800600"/>
          </a:xfrm>
        </p:spPr>
        <p:txBody>
          <a:bodyPr>
            <a:normAutofit fontScale="85000" lnSpcReduction="20000"/>
          </a:bodyPr>
          <a:lstStyle/>
          <a:p>
            <a:r>
              <a:rPr lang="ar-SA" dirty="0" smtClean="0"/>
              <a:t>جامع الحاكم بأمر الله</a:t>
            </a:r>
            <a:endParaRPr lang="en-US" dirty="0" smtClean="0"/>
          </a:p>
          <a:p>
            <a:r>
              <a:rPr lang="ar-SA" dirty="0" smtClean="0"/>
              <a:t>يقع الجامع في بداية شارع المعز لدين الله، وهو ملاصق لسور القاهرة الشمالي ولا يبعد إلا بضع خطوات عن بوابتي الفتوح والنصر، وكان الجامع عند إنشائه يقع خارج السور الذي بناه من الطوب حول مدينة القاهرة الفاطمية جوهر الصقلي قائد الخليفة المعز لدين الله عام 359 هـ / 970 م، وعندما قام بدر الجمالي وزير الخليفة المستنصر عام 480 هـ / 1087 م بتوسعة المدينة من الناحيتين الشمالية والجنوبية لمسافة 150 م،أقام السور الشمالي بالحجر ملاصقاً تماماً للجدار الشمالي الشرقي للجامع, القاهرة, مصر وقد بُدأ البناء في الفترة ما بين 365 – 386 هـ / 975 – 996 م وانتهى  عام 403 هـ / 1012 م ، وقام ببدء البناء في الجامع  الخليفة </a:t>
            </a:r>
            <a:r>
              <a:rPr lang="ar-SA" smtClean="0"/>
              <a:t>العزيز </a:t>
            </a:r>
            <a:r>
              <a:rPr lang="ar-SA" smtClean="0"/>
              <a:t>بالله، </a:t>
            </a:r>
            <a:r>
              <a:rPr lang="ar-SA" dirty="0" smtClean="0"/>
              <a:t>ومن بعده ابنه الخليفة الحاكم بأمر الله(حكم في الفترة 386 – 411 هـ / 996 – 1021 م</a:t>
            </a:r>
            <a:r>
              <a:rPr lang="en-US" dirty="0" smtClean="0"/>
              <a:t>.</a:t>
            </a:r>
          </a:p>
          <a:p>
            <a:endParaRPr lang="ar-S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Grp="1" noChangeAspect="1" noChangeArrowheads="1"/>
          </p:cNvPicPr>
          <p:nvPr>
            <p:ph idx="1"/>
          </p:nvPr>
        </p:nvPicPr>
        <p:blipFill>
          <a:blip r:embed="rId2"/>
          <a:srcRect l="32093" t="22222" r="34573" b="7937"/>
          <a:stretch>
            <a:fillRect/>
          </a:stretch>
        </p:blipFill>
        <p:spPr bwMode="auto">
          <a:xfrm>
            <a:off x="2667000" y="304799"/>
            <a:ext cx="3962400" cy="6226629"/>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Grp="1" noChangeAspect="1" noChangeArrowheads="1"/>
          </p:cNvPicPr>
          <p:nvPr>
            <p:ph idx="1"/>
          </p:nvPr>
        </p:nvPicPr>
        <p:blipFill>
          <a:blip r:embed="rId2"/>
          <a:srcRect l="30903" t="19048" r="33383" b="11111"/>
          <a:stretch>
            <a:fillRect/>
          </a:stretch>
        </p:blipFill>
        <p:spPr bwMode="auto">
          <a:xfrm>
            <a:off x="2895600" y="457200"/>
            <a:ext cx="3657600" cy="536448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Grp="1" noChangeAspect="1" noChangeArrowheads="1"/>
          </p:cNvPicPr>
          <p:nvPr>
            <p:ph idx="1"/>
          </p:nvPr>
        </p:nvPicPr>
        <p:blipFill>
          <a:blip r:embed="rId2"/>
          <a:srcRect l="32093" t="20635" r="32192" b="7936"/>
          <a:stretch>
            <a:fillRect/>
          </a:stretch>
        </p:blipFill>
        <p:spPr bwMode="auto">
          <a:xfrm>
            <a:off x="2743200" y="152400"/>
            <a:ext cx="4038600" cy="6623304"/>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Grp="1" noChangeAspect="1" noChangeArrowheads="1"/>
          </p:cNvPicPr>
          <p:nvPr>
            <p:ph idx="1"/>
          </p:nvPr>
        </p:nvPicPr>
        <p:blipFill>
          <a:blip r:embed="rId2"/>
          <a:srcRect l="30903" t="17460" r="31002" b="7937"/>
          <a:stretch>
            <a:fillRect/>
          </a:stretch>
        </p:blipFill>
        <p:spPr bwMode="auto">
          <a:xfrm>
            <a:off x="2819400" y="314325"/>
            <a:ext cx="4195863" cy="6162675"/>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Grp="1" noChangeAspect="1" noChangeArrowheads="1"/>
          </p:cNvPicPr>
          <p:nvPr>
            <p:ph idx="1"/>
          </p:nvPr>
        </p:nvPicPr>
        <p:blipFill>
          <a:blip r:embed="rId2"/>
          <a:srcRect l="29712" t="19048" r="32192" b="7936"/>
          <a:stretch>
            <a:fillRect/>
          </a:stretch>
        </p:blipFill>
        <p:spPr bwMode="auto">
          <a:xfrm>
            <a:off x="2819400" y="228600"/>
            <a:ext cx="4240696" cy="6096000"/>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Grp="1" noChangeAspect="1" noChangeArrowheads="1"/>
          </p:cNvPicPr>
          <p:nvPr>
            <p:ph idx="1"/>
          </p:nvPr>
        </p:nvPicPr>
        <p:blipFill>
          <a:blip r:embed="rId2"/>
          <a:srcRect l="30903" t="19048" r="31002" b="9524"/>
          <a:stretch>
            <a:fillRect/>
          </a:stretch>
        </p:blipFill>
        <p:spPr bwMode="auto">
          <a:xfrm>
            <a:off x="2819400" y="381000"/>
            <a:ext cx="4572000" cy="6429376"/>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Grp="1" noChangeAspect="1" noChangeArrowheads="1"/>
          </p:cNvPicPr>
          <p:nvPr>
            <p:ph idx="1"/>
          </p:nvPr>
        </p:nvPicPr>
        <p:blipFill>
          <a:blip r:embed="rId2"/>
          <a:srcRect l="27331" t="20635" r="28621" b="7936"/>
          <a:stretch>
            <a:fillRect/>
          </a:stretch>
        </p:blipFill>
        <p:spPr bwMode="auto">
          <a:xfrm>
            <a:off x="2057400" y="228600"/>
            <a:ext cx="4495800" cy="6437168"/>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Grp="1" noChangeAspect="1" noChangeArrowheads="1"/>
          </p:cNvPicPr>
          <p:nvPr>
            <p:ph idx="1"/>
          </p:nvPr>
        </p:nvPicPr>
        <p:blipFill>
          <a:blip r:embed="rId2"/>
          <a:srcRect l="33284" t="19048" r="31002" b="9524"/>
          <a:stretch>
            <a:fillRect/>
          </a:stretch>
        </p:blipFill>
        <p:spPr bwMode="auto">
          <a:xfrm>
            <a:off x="2514600" y="228600"/>
            <a:ext cx="4267200" cy="6400800"/>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Grp="1" noChangeAspect="1" noChangeArrowheads="1"/>
          </p:cNvPicPr>
          <p:nvPr>
            <p:ph idx="1"/>
          </p:nvPr>
        </p:nvPicPr>
        <p:blipFill>
          <a:blip r:embed="rId2"/>
          <a:srcRect l="29712" t="17460" r="33383" b="12698"/>
          <a:stretch>
            <a:fillRect/>
          </a:stretch>
        </p:blipFill>
        <p:spPr bwMode="auto">
          <a:xfrm>
            <a:off x="2590800" y="368710"/>
            <a:ext cx="4572000" cy="626069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Grp="1" noChangeAspect="1" noChangeArrowheads="1"/>
          </p:cNvPicPr>
          <p:nvPr>
            <p:ph idx="1"/>
          </p:nvPr>
        </p:nvPicPr>
        <p:blipFill>
          <a:blip r:embed="rId2"/>
          <a:srcRect l="36855" t="19048" r="38145" b="6349"/>
          <a:stretch>
            <a:fillRect/>
          </a:stretch>
        </p:blipFill>
        <p:spPr bwMode="auto">
          <a:xfrm>
            <a:off x="3429000" y="0"/>
            <a:ext cx="3048000" cy="682171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6800" y="457200"/>
            <a:ext cx="7498080" cy="4800600"/>
          </a:xfrm>
        </p:spPr>
        <p:txBody>
          <a:bodyPr>
            <a:normAutofit fontScale="70000" lnSpcReduction="20000"/>
          </a:bodyPr>
          <a:lstStyle/>
          <a:p>
            <a:r>
              <a:rPr lang="ar-SA" dirty="0" smtClean="0"/>
              <a:t>الوصف والتخطيط :</a:t>
            </a:r>
            <a:endParaRPr lang="en-US" dirty="0" smtClean="0"/>
          </a:p>
          <a:p>
            <a:r>
              <a:rPr lang="ar-SA" dirty="0" smtClean="0"/>
              <a:t>تطل واجهة الجامع</a:t>
            </a:r>
            <a:r>
              <a:rPr lang="en-US" dirty="0" smtClean="0"/>
              <a:t> </a:t>
            </a:r>
            <a:r>
              <a:rPr lang="ar-SA" dirty="0" smtClean="0"/>
              <a:t>الرئيسية (الشمالية الغربية) على شارع المعز، ويتوسطها مدخل بارز يتكون من برجين صغيرين يحصران بينهما مدخل الجامع الذي يبرز عن الواجهة بمقدار 6 م ويبلغ طوله15.50 م وارتفاعه 11 م</a:t>
            </a:r>
            <a:r>
              <a:rPr lang="en-US" dirty="0" smtClean="0"/>
              <a:t>. </a:t>
            </a:r>
          </a:p>
          <a:p>
            <a:r>
              <a:rPr lang="ar-SA" dirty="0" smtClean="0"/>
              <a:t>وقد زخرفت كتلة المدخل بحشوات غائرة تملؤها أشرطة ووحدات زخرفية وكتابات كوفية</a:t>
            </a:r>
            <a:r>
              <a:rPr lang="en-US" dirty="0" smtClean="0"/>
              <a:t>. </a:t>
            </a:r>
            <a:r>
              <a:rPr lang="ar-SA" dirty="0" smtClean="0"/>
              <a:t>وهذا الأسلوب من الزخرفة استقدمه الفاطميون الى مصر من شمال إفريقيا، إذ نجده في مسجد سوسة الكبير في تونس ( بُني عام236 هـ / 801 م</a:t>
            </a:r>
            <a:r>
              <a:rPr lang="en-US" dirty="0" smtClean="0"/>
              <a:t>  </a:t>
            </a:r>
            <a:r>
              <a:rPr lang="ar-SA" dirty="0" smtClean="0"/>
              <a:t>ويعتبر المدخل البارز في جامع الحاكم من أقدم الأمثلة في مصر، وقد ظهر من قبل في جامع</a:t>
            </a:r>
            <a:r>
              <a:rPr lang="en-US" dirty="0" smtClean="0"/>
              <a:t> </a:t>
            </a:r>
            <a:r>
              <a:rPr lang="ar-SA" dirty="0" smtClean="0"/>
              <a:t>المهدية الكبير في تونس (308 هـ / 921 م). ويوجد في طرفي الواجهة الرئيسية مئذنتان، وهما من أعمال الحاكم بأمر الله عام 393هـ / 1002م، وأخذت فكرة بنائهما في ركني واجهة الجامع من جامع</a:t>
            </a:r>
            <a:r>
              <a:rPr lang="en-US" dirty="0" smtClean="0"/>
              <a:t> </a:t>
            </a:r>
            <a:r>
              <a:rPr lang="ar-SA" dirty="0" smtClean="0"/>
              <a:t>المهدية في تونس يتكون الجزء</a:t>
            </a:r>
            <a:r>
              <a:rPr lang="en-US" dirty="0" smtClean="0"/>
              <a:t>  </a:t>
            </a:r>
            <a:r>
              <a:rPr lang="ar-SA" dirty="0" smtClean="0"/>
              <a:t>الأصلي من المئذنة الشمالية من قاعدة وجسم أسطواني</a:t>
            </a:r>
            <a:endParaRPr lang="ar-S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Grp="1" noChangeAspect="1" noChangeArrowheads="1"/>
          </p:cNvPicPr>
          <p:nvPr>
            <p:ph idx="1"/>
          </p:nvPr>
        </p:nvPicPr>
        <p:blipFill>
          <a:blip r:embed="rId2"/>
          <a:srcRect l="29712" t="19048" r="31002" b="9524"/>
          <a:stretch>
            <a:fillRect/>
          </a:stretch>
        </p:blipFill>
        <p:spPr bwMode="auto">
          <a:xfrm>
            <a:off x="3276600" y="457200"/>
            <a:ext cx="3733800" cy="6096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200" y="2514600"/>
            <a:ext cx="4038600" cy="1143000"/>
          </a:xfrm>
        </p:spPr>
        <p:txBody>
          <a:bodyPr/>
          <a:lstStyle/>
          <a:p>
            <a:r>
              <a:rPr lang="ar-SA" dirty="0" smtClean="0"/>
              <a:t>أشكركم لحسن المتابعة </a:t>
            </a:r>
            <a:endParaRPr lang="ar-SA"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685800"/>
            <a:ext cx="7498080" cy="5562600"/>
          </a:xfrm>
        </p:spPr>
        <p:txBody>
          <a:bodyPr>
            <a:normAutofit fontScale="92500" lnSpcReduction="20000"/>
          </a:bodyPr>
          <a:lstStyle/>
          <a:p>
            <a:r>
              <a:rPr lang="ar-SA" dirty="0" smtClean="0"/>
              <a:t>وتتكون المئذنة الجنوبية الغربية من قاعدة مربعة تنتهي بمثمن، وأضيفت باقي أجزاءالمئذنتين على يد الأميربيبرس الجاشنكير في عهد السلطان المملوكي الناصر محمد بن قلاوون (حكم في الأعوام(  693-694هـ / 1294 – 1295م)،و(698 – 708 هـ / 1299 – 1309م) ، و709-741هـ / 1309 – 1340 م)، وذلك بعد أن تسبب زلزال عام 703هـ /1303م في هدم قمتي المئذنتين الأصليتين وقد أضاف الحاكم بأمر الله بعد أحدى عشرعاماً من بناء المئذنتين جدراناً حجرية متعامدة الأضلاع تحيط بكل من المئذنتين من الخارج أخذت شكل برج</a:t>
            </a:r>
            <a:r>
              <a:rPr lang="en-US" dirty="0" smtClean="0"/>
              <a:t> </a:t>
            </a:r>
            <a:r>
              <a:rPr lang="ar-SA" dirty="0" smtClean="0"/>
              <a:t>واشتملت على أشرطة كتابية تحتوي على آيات قرآنية كتبت بالخط الكوفي</a:t>
            </a:r>
            <a:r>
              <a:rPr lang="en-US" dirty="0" smtClean="0"/>
              <a:t> </a:t>
            </a:r>
            <a:r>
              <a:rPr lang="ar-SA" dirty="0" smtClean="0"/>
              <a:t>وربما تكون تلك الإضافة متأثرة بالقواعد المربعة للمآذن الأندلسية والمغربية في جامع القيروان وجامع قرطبة</a:t>
            </a:r>
            <a:r>
              <a:rPr lang="en-US" dirty="0" smtClean="0"/>
              <a:t>. </a:t>
            </a:r>
          </a:p>
          <a:p>
            <a:endParaRPr lang="ar-S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71600" y="762000"/>
            <a:ext cx="7498080" cy="4800600"/>
          </a:xfrm>
        </p:spPr>
        <p:txBody>
          <a:bodyPr>
            <a:normAutofit fontScale="85000" lnSpcReduction="10000"/>
          </a:bodyPr>
          <a:lstStyle/>
          <a:p>
            <a:r>
              <a:rPr lang="ar-SA" dirty="0" smtClean="0"/>
              <a:t>وتوجد أدلة معمارية صريحة تؤكد على أن الجامع</a:t>
            </a:r>
            <a:r>
              <a:rPr lang="en-US" dirty="0" smtClean="0"/>
              <a:t> </a:t>
            </a:r>
            <a:r>
              <a:rPr lang="ar-SA" dirty="0" smtClean="0"/>
              <a:t>كان له ثلاث قباب، ومازالت الوسطى منها قائمة وقد استعمل الطوب في تشييد أروقة وعقود وقباب الجامع، بينما استعمل الحجر في تشييد جدرانه الخارجية ومئذنتيه ومدخله البارز.</a:t>
            </a:r>
            <a:endParaRPr lang="en-US" dirty="0" smtClean="0"/>
          </a:p>
          <a:p>
            <a:r>
              <a:rPr lang="ar-SA" dirty="0" smtClean="0"/>
              <a:t>ويتكون المسقط الأفقي للجامع الذي تبلغ أبعاده 120 م × 113 م من صحن أوسط مكشوف تحيط به أربعة مسطحات مسقوفة بها شبكات من الأعمدة تشكل صفوفها الموازية لأضلع الصحن أروقة</a:t>
            </a:r>
            <a:r>
              <a:rPr lang="en-US" dirty="0" smtClean="0"/>
              <a:t>. </a:t>
            </a:r>
            <a:r>
              <a:rPr lang="ar-SA" dirty="0" smtClean="0"/>
              <a:t>أكبر هذه المسطحات يقع في الاتجاه الشرقي (اتجاه القبلة)، ويتكون من خمسة أروقة يقطعها مجاز في اتجاه عمودي على المحراب أما المسطح الغربي فيتكون من رواقين، في حين يتكون كل من المسطحين الشمالي والجنوبي من ثلاثة أروقة</a:t>
            </a:r>
            <a:r>
              <a:rPr lang="en-US" dirty="0" smtClean="0"/>
              <a:t>. </a:t>
            </a:r>
            <a:endParaRPr lang="ar-S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5608" y="1447800"/>
            <a:ext cx="7498080" cy="3581400"/>
          </a:xfrm>
        </p:spPr>
        <p:txBody>
          <a:bodyPr/>
          <a:lstStyle/>
          <a:p>
            <a:r>
              <a:rPr lang="ar-SA" dirty="0" smtClean="0"/>
              <a:t>طريقة تأريخ المبنى</a:t>
            </a:r>
            <a:r>
              <a:rPr lang="en-US" dirty="0" smtClean="0"/>
              <a:t>:</a:t>
            </a:r>
          </a:p>
          <a:p>
            <a:r>
              <a:rPr lang="ar-SA" dirty="0" smtClean="0"/>
              <a:t>أرّخ المبنى بناءً على النقش الكتابي في كتلة المدخل الذي يشير الى أعمال الخليفة الحاكم بأمر الله عام 390 هـ / 1000م</a:t>
            </a:r>
            <a:r>
              <a:rPr lang="en-US" dirty="0" smtClean="0"/>
              <a:t>. </a:t>
            </a:r>
            <a:r>
              <a:rPr lang="ar-SA" dirty="0" smtClean="0"/>
              <a:t>وقد ذكرت المصادر التاريخية مثل النجوم الزاهرة لابن تغري بردي المتوفي عام 874 هـ/ 1469م،  أنه تم الانتهاء من بناء الجامع وافتتاحه عام 403هـ / 1012 </a:t>
            </a:r>
            <a:endParaRPr lang="ar-SA"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ar-SA" sz="2000" dirty="0" smtClean="0"/>
              <a:t>الأشكال واللوحات </a:t>
            </a:r>
            <a:endParaRPr lang="ar-SA" sz="2000" dirty="0"/>
          </a:p>
        </p:txBody>
      </p:sp>
      <p:pic>
        <p:nvPicPr>
          <p:cNvPr id="3" name="Content Placeholder 2"/>
          <p:cNvPicPr>
            <a:picLocks noGrp="1" noChangeAspect="1" noChangeArrowheads="1"/>
          </p:cNvPicPr>
          <p:nvPr>
            <p:ph idx="1"/>
          </p:nvPr>
        </p:nvPicPr>
        <p:blipFill>
          <a:blip r:embed="rId2"/>
          <a:srcRect t="8544" r="60203" b="21549"/>
          <a:stretch>
            <a:fillRect/>
          </a:stretch>
        </p:blipFill>
        <p:spPr bwMode="auto">
          <a:xfrm>
            <a:off x="2895600" y="1143000"/>
            <a:ext cx="4356100" cy="4782442"/>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a:srcRect l="32684" t="18840" r="35817" b="10711"/>
          <a:stretch>
            <a:fillRect/>
          </a:stretch>
        </p:blipFill>
        <p:spPr bwMode="auto">
          <a:xfrm>
            <a:off x="2133600" y="762000"/>
            <a:ext cx="4050322" cy="5638799"/>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Grp="1" noChangeAspect="1" noChangeArrowheads="1"/>
          </p:cNvPicPr>
          <p:nvPr>
            <p:ph idx="1"/>
          </p:nvPr>
        </p:nvPicPr>
        <p:blipFill>
          <a:blip r:embed="rId2"/>
          <a:srcRect l="34474" t="17460" r="38145" b="11111"/>
          <a:stretch>
            <a:fillRect/>
          </a:stretch>
        </p:blipFill>
        <p:spPr bwMode="auto">
          <a:xfrm>
            <a:off x="2667000" y="381000"/>
            <a:ext cx="3124200" cy="6112565"/>
          </a:xfrm>
          <a:prstGeom prst="rect">
            <a:avLst/>
          </a:prstGeom>
          <a:noFill/>
          <a:ln w="9525">
            <a:noFill/>
            <a:miter lim="800000"/>
            <a:headEnd/>
            <a:tailEnd/>
          </a:ln>
          <a:effec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43</TotalTime>
  <Words>1177</Words>
  <Application>Microsoft Office PowerPoint</Application>
  <PresentationFormat>On-screen Show (4:3)</PresentationFormat>
  <Paragraphs>28</Paragraphs>
  <Slides>31</Slides>
  <Notes>0</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Solstice</vt:lpstr>
      <vt:lpstr>محاضرة الأسبوع الثانى  المحاضرة الرابعة  آثار وفنون مصر الاسلامية الفرقة الأولى قسم ترميم الآثار  اعداد ا.م.د/علاء الدين بدوى محمود  </vt:lpstr>
      <vt:lpstr>Slide 2</vt:lpstr>
      <vt:lpstr>Slide 3</vt:lpstr>
      <vt:lpstr>Slide 4</vt:lpstr>
      <vt:lpstr>Slide 5</vt:lpstr>
      <vt:lpstr>Slide 6</vt:lpstr>
      <vt:lpstr>الأشكال واللوحات </vt:lpstr>
      <vt:lpstr>Slide 8</vt:lpstr>
      <vt:lpstr>Slide 9</vt:lpstr>
      <vt:lpstr>Slide 10</vt:lpstr>
      <vt:lpstr>Slide 11</vt:lpstr>
      <vt:lpstr>الجامع الأقمر </vt:lpstr>
      <vt:lpstr>Slide 13</vt:lpstr>
      <vt:lpstr>Slide 14</vt:lpstr>
      <vt:lpstr>Slide 15</vt:lpstr>
      <vt:lpstr>Slide 16</vt:lpstr>
      <vt:lpstr>Slide 17</vt:lpstr>
      <vt:lpstr>الأشكال واللوحات </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أشكركم لحسن المتابعة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محاضرة الأسبوع الثانى  المحاضرة الرابعة  آثار وفنون مصر الاسلامية اعداد ا.م.د/علاء الدين بدوى محمود  </dc:title>
  <dc:creator>Dr Alaa</dc:creator>
  <cp:lastModifiedBy>Dr Alaa</cp:lastModifiedBy>
  <cp:revision>36</cp:revision>
  <dcterms:created xsi:type="dcterms:W3CDTF">2006-08-16T00:00:00Z</dcterms:created>
  <dcterms:modified xsi:type="dcterms:W3CDTF">2020-03-20T11:17:42Z</dcterms:modified>
</cp:coreProperties>
</file>